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23"/>
  </p:notesMasterIdLst>
  <p:sldIdLst>
    <p:sldId id="256" r:id="rId3"/>
    <p:sldId id="279" r:id="rId4"/>
    <p:sldId id="281" r:id="rId5"/>
    <p:sldId id="283" r:id="rId6"/>
    <p:sldId id="257" r:id="rId7"/>
    <p:sldId id="278" r:id="rId8"/>
    <p:sldId id="272" r:id="rId9"/>
    <p:sldId id="273" r:id="rId10"/>
    <p:sldId id="260" r:id="rId11"/>
    <p:sldId id="275" r:id="rId12"/>
    <p:sldId id="284" r:id="rId13"/>
    <p:sldId id="269" r:id="rId14"/>
    <p:sldId id="274" r:id="rId15"/>
    <p:sldId id="266" r:id="rId16"/>
    <p:sldId id="276" r:id="rId17"/>
    <p:sldId id="268" r:id="rId18"/>
    <p:sldId id="265" r:id="rId19"/>
    <p:sldId id="277" r:id="rId20"/>
    <p:sldId id="282" r:id="rId21"/>
    <p:sldId id="267" r:id="rId22"/>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E"/>
    <a:srgbClr val="F2F2F2"/>
    <a:srgbClr val="F8D8DA"/>
    <a:srgbClr val="B11F29"/>
    <a:srgbClr val="F6CED1"/>
    <a:srgbClr val="EC9097"/>
    <a:srgbClr val="E25862"/>
    <a:srgbClr val="F57620"/>
    <a:srgbClr val="009CDA"/>
    <a:srgbClr val="96B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350" autoAdjust="0"/>
    <p:restoredTop sz="94660"/>
  </p:normalViewPr>
  <p:slideViewPr>
    <p:cSldViewPr>
      <p:cViewPr varScale="1">
        <p:scale>
          <a:sx n="103" d="100"/>
          <a:sy n="103" d="100"/>
        </p:scale>
        <p:origin x="138" y="40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31820356565502"/>
          <c:y val="0.10640281703195181"/>
          <c:w val="0.54136368110236222"/>
          <c:h val="0.81204547169995867"/>
        </c:manualLayout>
      </c:layout>
      <c:pieChart>
        <c:varyColors val="1"/>
        <c:ser>
          <c:idx val="0"/>
          <c:order val="0"/>
          <c:tx>
            <c:strRef>
              <c:f>Sheet1!$B$1</c:f>
              <c:strCache>
                <c:ptCount val="1"/>
                <c:pt idx="0">
                  <c:v>Percentage</c:v>
                </c:pt>
              </c:strCache>
            </c:strRef>
          </c:tx>
          <c:dPt>
            <c:idx val="0"/>
            <c:bubble3D val="0"/>
            <c:spPr>
              <a:solidFill>
                <a:schemeClr val="accent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solidFill>
                <a:schemeClr val="accent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solidFill>
                <a:schemeClr val="bg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solidFill>
                <a:schemeClr val="accent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bubble3D val="0"/>
            <c:spPr>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5"/>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6"/>
            <c:bubble3D val="0"/>
            <c:spPr>
              <a:solidFill>
                <a:schemeClr val="tx2"/>
              </a:solidFill>
              <a:ln>
                <a:solidFill>
                  <a:schemeClr val="tx1"/>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7"/>
            <c:bubble3D val="0"/>
            <c:spPr>
              <a:solidFill>
                <a:schemeClr val="bg2">
                  <a:lumMod val="50000"/>
                </a:schemeClr>
              </a:solidFill>
              <a:ln>
                <a:solidFill>
                  <a:schemeClr val="tx2"/>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8"/>
            <c:bubble3D val="0"/>
            <c:spPr>
              <a:solidFill>
                <a:schemeClr val="accent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0"/>
              <c:layout>
                <c:manualLayout>
                  <c:x val="1.041666752105205E-2"/>
                  <c:y val="-6.2500000000000003E-3"/>
                </c:manualLayout>
              </c:layout>
              <c:tx>
                <c:rich>
                  <a:bodyPr/>
                  <a:lstStyle/>
                  <a:p>
                    <a:fld id="{7C539F0E-C9EF-436A-90DB-C3F6DC4942A1}"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1"/>
              <c:layout>
                <c:manualLayout>
                  <c:x val="8.3333340168417012E-3"/>
                  <c:y val="4.1666666666666666E-3"/>
                </c:manualLayout>
              </c:layout>
              <c:tx>
                <c:rich>
                  <a:bodyPr/>
                  <a:lstStyle/>
                  <a:p>
                    <a:fld id="{42FEE2D8-6BBA-4D4A-9BCC-B73895F54D50}"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2"/>
              <c:layout>
                <c:manualLayout>
                  <c:x val="4.1666670084207743E-3"/>
                  <c:y val="1.0416666666666513E-2"/>
                </c:manualLayout>
              </c:layout>
              <c:tx>
                <c:rich>
                  <a:bodyPr/>
                  <a:lstStyle/>
                  <a:p>
                    <a:fld id="{1542C34D-0025-4581-AF3E-0487AD5DAFF2}"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3"/>
              <c:layout>
                <c:manualLayout>
                  <c:x val="-7.058645592080511E-3"/>
                  <c:y val="9.6407480314960638E-3"/>
                </c:manualLayout>
              </c:layout>
              <c:tx>
                <c:rich>
                  <a:bodyPr/>
                  <a:lstStyle/>
                  <a:p>
                    <a:fld id="{D9F77326-8880-44E8-ADD9-B65E60DF5F54}"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4"/>
              <c:layout>
                <c:manualLayout>
                  <c:x val="-1.3541667777367802E-2"/>
                  <c:y val="2.0833333333333332E-2"/>
                </c:manualLayout>
              </c:layout>
              <c:tx>
                <c:rich>
                  <a:bodyPr/>
                  <a:lstStyle/>
                  <a:p>
                    <a:fld id="{F171929A-3889-41F7-9BF8-84CF3FFC871F}"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5"/>
              <c:layout>
                <c:manualLayout>
                  <c:x val="-7.2916672647364879E-3"/>
                  <c:y val="1.0416666666666647E-2"/>
                </c:manualLayout>
              </c:layout>
              <c:tx>
                <c:rich>
                  <a:bodyPr/>
                  <a:lstStyle/>
                  <a:p>
                    <a:fld id="{6B615A52-DFD9-4C28-ABB0-E47864DD500E}"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6"/>
              <c:tx>
                <c:rich>
                  <a:bodyPr/>
                  <a:lstStyle/>
                  <a:p>
                    <a:fld id="{71191F72-8F62-4193-BF8E-CEB4FD1C6AC0}" type="CELLRANGE">
                      <a:rPr lang="en-US" b="1">
                        <a:solidFill>
                          <a:schemeClr val="tx1"/>
                        </a:solidFill>
                      </a:rPr>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7"/>
              <c:layout>
                <c:manualLayout>
                  <c:x val="-3.1250002563157141E-3"/>
                  <c:y val="-8.3333333333333436E-3"/>
                </c:manualLayout>
              </c:layout>
              <c:tx>
                <c:rich>
                  <a:bodyPr/>
                  <a:lstStyle/>
                  <a:p>
                    <a:fld id="{58AB8905-C441-423E-889F-C2FB6D04890B}"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dLbl>
              <c:idx val="8"/>
              <c:layout>
                <c:manualLayout>
                  <c:x val="4.1666670084208506E-3"/>
                  <c:y val="-8.3333333333333332E-3"/>
                </c:manualLayout>
              </c:layout>
              <c:tx>
                <c:rich>
                  <a:bodyPr/>
                  <a:lstStyle/>
                  <a:p>
                    <a:fld id="{898C2AF3-9707-4269-9BC6-F451297D775A}" type="CELLRANGE">
                      <a:rPr lang="en-US" b="1">
                        <a:solidFill>
                          <a:schemeClr val="tx1"/>
                        </a:solidFill>
                      </a:rPr>
                      <a:pPr/>
                      <a:t>[CELLRANGE]</a:t>
                    </a:fld>
                    <a:endParaRPr lang="en-US"/>
                  </a:p>
                </c:rich>
              </c:tx>
              <c:dLblPos val="bestFit"/>
              <c:showLegendKey val="0"/>
              <c:showVal val="0"/>
              <c:showCatName val="0"/>
              <c:showSerName val="0"/>
              <c:showPercent val="0"/>
              <c:showBubbleSize val="0"/>
              <c:extLst>
                <c:ext xmlns:c15="http://schemas.microsoft.com/office/drawing/2012/chart" uri="{CE6537A1-D6FC-4f65-9D91-7224C49458BB}">
                  <c15:dlblFieldTable/>
                  <c15:showDataLabelsRange val="1"/>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Arial" panose="020B0604020202020204" pitchFamily="34" charset="0"/>
                  </a:defRPr>
                </a:pPr>
                <a:endParaRPr lang="en-US"/>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ext>
            </c:extLst>
          </c:dLbls>
          <c:cat>
            <c:strRef>
              <c:f>Sheet1!$A$2:$A$10</c:f>
              <c:strCache>
                <c:ptCount val="9"/>
                <c:pt idx="0">
                  <c:v>Medical Claims</c:v>
                </c:pt>
                <c:pt idx="1">
                  <c:v>℞ Claims</c:v>
                </c:pt>
                <c:pt idx="2">
                  <c:v>Risk Cushion</c:v>
                </c:pt>
                <c:pt idx="3">
                  <c:v>Reinsurance</c:v>
                </c:pt>
                <c:pt idx="4">
                  <c:v>Network</c:v>
                </c:pt>
                <c:pt idx="5">
                  <c:v>Administration</c:v>
                </c:pt>
                <c:pt idx="6">
                  <c:v>Marketing</c:v>
                </c:pt>
                <c:pt idx="7">
                  <c:v>Taxes</c:v>
                </c:pt>
                <c:pt idx="8">
                  <c:v>Profit</c:v>
                </c:pt>
              </c:strCache>
            </c:strRef>
          </c:cat>
          <c:val>
            <c:numRef>
              <c:f>Sheet1!$B$2:$B$10</c:f>
              <c:numCache>
                <c:formatCode>General</c:formatCode>
                <c:ptCount val="9"/>
                <c:pt idx="0">
                  <c:v>22</c:v>
                </c:pt>
                <c:pt idx="1">
                  <c:v>10</c:v>
                </c:pt>
                <c:pt idx="2">
                  <c:v>2</c:v>
                </c:pt>
                <c:pt idx="3">
                  <c:v>33</c:v>
                </c:pt>
                <c:pt idx="4">
                  <c:v>1</c:v>
                </c:pt>
                <c:pt idx="5">
                  <c:v>18</c:v>
                </c:pt>
                <c:pt idx="6">
                  <c:v>7</c:v>
                </c:pt>
                <c:pt idx="7">
                  <c:v>3</c:v>
                </c:pt>
                <c:pt idx="8">
                  <c:v>4</c:v>
                </c:pt>
              </c:numCache>
            </c:numRef>
          </c:val>
          <c:extLst>
            <c:ext xmlns:c15="http://schemas.microsoft.com/office/drawing/2012/chart" uri="{02D57815-91ED-43cb-92C2-25804820EDAC}">
              <c15:datalabelsRange>
                <c15:f>Sheet1!$A$2:$A$10</c15:f>
                <c15:dlblRangeCache>
                  <c:ptCount val="9"/>
                  <c:pt idx="0">
                    <c:v>Medical Claims</c:v>
                  </c:pt>
                  <c:pt idx="1">
                    <c:v>℞ Claims</c:v>
                  </c:pt>
                  <c:pt idx="2">
                    <c:v>Risk Cushion</c:v>
                  </c:pt>
                  <c:pt idx="3">
                    <c:v>Reinsurance</c:v>
                  </c:pt>
                  <c:pt idx="4">
                    <c:v>Network</c:v>
                  </c:pt>
                  <c:pt idx="5">
                    <c:v>Administration</c:v>
                  </c:pt>
                  <c:pt idx="6">
                    <c:v>Marketing</c:v>
                  </c:pt>
                  <c:pt idx="7">
                    <c:v>Taxes</c:v>
                  </c:pt>
                  <c:pt idx="8">
                    <c:v>Profit</c:v>
                  </c:pt>
                </c15:dlblRangeCache>
              </c15:datalabelsRange>
            </c:ext>
          </c:extLst>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1684E79-93CD-42B0-855B-4E59C55F0EBD}" type="datetimeFigureOut">
              <a:rPr lang="en-US" smtClean="0"/>
              <a:t>1/10/2022</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9C38163D-6349-4B2F-99F8-E1E17C77C0AE}" type="slidenum">
              <a:rPr lang="en-US" smtClean="0"/>
              <a:t>‹#›</a:t>
            </a:fld>
            <a:endParaRPr lang="en-US"/>
          </a:p>
        </p:txBody>
      </p:sp>
    </p:spTree>
    <p:extLst>
      <p:ext uri="{BB962C8B-B14F-4D97-AF65-F5344CB8AC3E}">
        <p14:creationId xmlns:p14="http://schemas.microsoft.com/office/powerpoint/2010/main" val="1222581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C9EE7F-B503-4AC4-A9C4-4F5D33BBC0BA}" type="slidenum">
              <a:rPr lang="en-US" smtClean="0"/>
              <a:t>2</a:t>
            </a:fld>
            <a:endParaRPr lang="en-US"/>
          </a:p>
        </p:txBody>
      </p:sp>
    </p:spTree>
    <p:extLst>
      <p:ext uri="{BB962C8B-B14F-4D97-AF65-F5344CB8AC3E}">
        <p14:creationId xmlns:p14="http://schemas.microsoft.com/office/powerpoint/2010/main" val="3641983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C9EE7F-B503-4AC4-A9C4-4F5D33BBC0BA}" type="slidenum">
              <a:rPr lang="en-US" smtClean="0"/>
              <a:t>3</a:t>
            </a:fld>
            <a:endParaRPr lang="en-US"/>
          </a:p>
        </p:txBody>
      </p:sp>
    </p:spTree>
    <p:extLst>
      <p:ext uri="{BB962C8B-B14F-4D97-AF65-F5344CB8AC3E}">
        <p14:creationId xmlns:p14="http://schemas.microsoft.com/office/powerpoint/2010/main" val="2319070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C9EE7F-B503-4AC4-A9C4-4F5D33BBC0BA}" type="slidenum">
              <a:rPr lang="en-US" smtClean="0"/>
              <a:t>4</a:t>
            </a:fld>
            <a:endParaRPr lang="en-US"/>
          </a:p>
        </p:txBody>
      </p:sp>
    </p:spTree>
    <p:extLst>
      <p:ext uri="{BB962C8B-B14F-4D97-AF65-F5344CB8AC3E}">
        <p14:creationId xmlns:p14="http://schemas.microsoft.com/office/powerpoint/2010/main" val="1183420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799943" y="3502793"/>
            <a:ext cx="2592113" cy="6350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878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5178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9210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5393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7976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85452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486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1">
                <a:solidFill>
                  <a:srgbClr val="006EC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6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1">
                <a:solidFill>
                  <a:srgbClr val="006EC0"/>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1">
                <a:solidFill>
                  <a:srgbClr val="006EC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9948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546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9058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87033A-16C9-4C38-9C95-E1F2FDD988D3}" type="datetimeFigureOut">
              <a:rPr lang="en-US">
                <a:solidFill>
                  <a:prstClr val="black">
                    <a:tint val="75000"/>
                  </a:prstClr>
                </a:solidFill>
              </a:rPr>
              <a:pPr/>
              <a:t>1/10/2022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BA396DB-E4E9-4953-B7F1-7691AA223D58}"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79889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8180" y="11279"/>
            <a:ext cx="11635638" cy="1350645"/>
          </a:xfrm>
          <a:prstGeom prst="rect">
            <a:avLst/>
          </a:prstGeom>
        </p:spPr>
        <p:txBody>
          <a:bodyPr wrap="square" lIns="0" tIns="0" rIns="0" bIns="0">
            <a:spAutoFit/>
          </a:bodyPr>
          <a:lstStyle>
            <a:lvl1pPr>
              <a:defRPr sz="2800" b="1" i="1">
                <a:solidFill>
                  <a:srgbClr val="006EC0"/>
                </a:solidFill>
                <a:latin typeface="Arial"/>
                <a:cs typeface="Arial"/>
              </a:defRPr>
            </a:lvl1pPr>
          </a:lstStyle>
          <a:p>
            <a:endParaRPr/>
          </a:p>
        </p:txBody>
      </p:sp>
      <p:sp>
        <p:nvSpPr>
          <p:cNvPr id="3" name="Holder 3"/>
          <p:cNvSpPr>
            <a:spLocks noGrp="1"/>
          </p:cNvSpPr>
          <p:nvPr>
            <p:ph type="body" idx="1"/>
          </p:nvPr>
        </p:nvSpPr>
        <p:spPr>
          <a:xfrm>
            <a:off x="894132" y="1517142"/>
            <a:ext cx="9737090" cy="1476375"/>
          </a:xfrm>
          <a:prstGeom prst="rect">
            <a:avLst/>
          </a:prstGeom>
        </p:spPr>
        <p:txBody>
          <a:bodyPr wrap="square" lIns="0" tIns="0" rIns="0" bIns="0">
            <a:spAutoFit/>
          </a:bodyPr>
          <a:lstStyle>
            <a:lvl1pPr>
              <a:defRPr sz="16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1/10/2022</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7033A-16C9-4C38-9C95-E1F2FDD988D3}" type="datetimeFigureOut">
              <a:rPr lang="en-US" smtClean="0">
                <a:solidFill>
                  <a:prstClr val="black">
                    <a:tint val="75000"/>
                  </a:prstClr>
                </a:solidFill>
              </a:rPr>
              <a:pPr/>
              <a:t>1/10/2022</a:t>
            </a:fld>
            <a:endParaRPr lang="en-US" dirty="0" smtClean="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396DB-E4E9-4953-B7F1-7691AA223D58}" type="slidenum">
              <a:rPr lang="en-US" smtClean="0">
                <a:solidFill>
                  <a:prstClr val="black">
                    <a:tint val="75000"/>
                  </a:prstClr>
                </a:solidFill>
              </a:rPr>
              <a:pPr/>
              <a:t>‹#›</a:t>
            </a:fld>
            <a:endParaRPr lang="en-US" dirty="0" smtClean="0">
              <a:solidFill>
                <a:prstClr val="black">
                  <a:tint val="75000"/>
                </a:prstClr>
              </a:solidFill>
            </a:endParaRPr>
          </a:p>
        </p:txBody>
      </p:sp>
    </p:spTree>
    <p:extLst>
      <p:ext uri="{BB962C8B-B14F-4D97-AF65-F5344CB8AC3E}">
        <p14:creationId xmlns:p14="http://schemas.microsoft.com/office/powerpoint/2010/main" val="387934567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upp-rx.com/"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s://www.multiplan.us/" TargetMode="External"/><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24952452-8685-4137-9341-E1FD92476C41}"/>
              </a:ext>
            </a:extLst>
          </p:cNvPr>
          <p:cNvSpPr txBox="1">
            <a:spLocks/>
          </p:cNvSpPr>
          <p:nvPr/>
        </p:nvSpPr>
        <p:spPr>
          <a:xfrm>
            <a:off x="838199" y="794432"/>
            <a:ext cx="8383740" cy="32393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smtClean="0">
                <a:latin typeface="Franklin Gothic Demi"/>
                <a:cs typeface="Calibri Light"/>
              </a:rPr>
              <a:t>The IWCA National Medical Partnership Program</a:t>
            </a:r>
            <a:endParaRPr lang="en-US" sz="5400" dirty="0">
              <a:latin typeface="Franklin Gothic Demi"/>
            </a:endParaRPr>
          </a:p>
        </p:txBody>
      </p:sp>
      <p:sp>
        <p:nvSpPr>
          <p:cNvPr id="7" name="Subtitle 2">
            <a:extLst>
              <a:ext uri="{FF2B5EF4-FFF2-40B4-BE49-F238E27FC236}">
                <a16:creationId xmlns="" xmlns:a16="http://schemas.microsoft.com/office/drawing/2014/main" id="{0571B58E-8437-4481-A8C6-89DA20A52CA6}"/>
              </a:ext>
            </a:extLst>
          </p:cNvPr>
          <p:cNvSpPr txBox="1">
            <a:spLocks/>
          </p:cNvSpPr>
          <p:nvPr/>
        </p:nvSpPr>
        <p:spPr>
          <a:xfrm>
            <a:off x="7400924" y="4619624"/>
            <a:ext cx="3946779" cy="103822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dirty="0" smtClean="0">
                <a:cs typeface="Calibri"/>
              </a:rPr>
              <a:t>Presented by CBIZ</a:t>
            </a:r>
            <a:endParaRPr lang="en-US" dirty="0">
              <a:cs typeface="Calibri"/>
            </a:endParaRPr>
          </a:p>
        </p:txBody>
      </p:sp>
      <p:sp>
        <p:nvSpPr>
          <p:cNvPr id="8" name="Rectangle 7">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rgbClr val="004B8E"/>
          </a:solidFill>
          <a:ln w="12700" cap="flat" cmpd="sng" algn="ctr">
            <a:solidFill>
              <a:srgbClr val="004B8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 name="Footer Placeholder 4">
            <a:extLst>
              <a:ext uri="{FF2B5EF4-FFF2-40B4-BE49-F238E27FC236}">
                <a16:creationId xmlns="" xmlns:a16="http://schemas.microsoft.com/office/drawing/2014/main" id="{AF72B570-1390-4A4E-A945-39CC8BDEE1B0}"/>
              </a:ext>
            </a:extLst>
          </p:cNvPr>
          <p:cNvSpPr txBox="1">
            <a:spLocks/>
          </p:cNvSpPr>
          <p:nvPr/>
        </p:nvSpPr>
        <p:spPr>
          <a:xfrm>
            <a:off x="3349171" y="6229350"/>
            <a:ext cx="5642429" cy="365125"/>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lnSpc>
                <a:spcPct val="90000"/>
              </a:lnSpc>
              <a:spcAft>
                <a:spcPts val="600"/>
              </a:spcAft>
            </a:pPr>
            <a:r>
              <a:rPr lang="en-US" sz="900" b="1" dirty="0" smtClean="0">
                <a:solidFill>
                  <a:prstClr val="black">
                    <a:lumMod val="50000"/>
                    <a:lumOff val="50000"/>
                  </a:prstClr>
                </a:solidFill>
                <a:cs typeface="Calibri"/>
              </a:rPr>
              <a:t>CBIZ Employee Benefits is proud to be your master broker of the 2022 IWCA National Medical Partnership Program</a:t>
            </a:r>
            <a:endParaRPr lang="en-US" sz="900" b="1" dirty="0">
              <a:solidFill>
                <a:prstClr val="black">
                  <a:lumMod val="50000"/>
                  <a:lumOff val="50000"/>
                </a:prstClr>
              </a:solidFill>
              <a:cs typeface="Calibri"/>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973" y="5533782"/>
            <a:ext cx="1730828" cy="10572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700"/>
                                        <p:tgtEl>
                                          <p:spTgt spid="7">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882142819"/>
              </p:ext>
            </p:extLst>
          </p:nvPr>
        </p:nvGraphicFramePr>
        <p:xfrm>
          <a:off x="99759" y="457200"/>
          <a:ext cx="11978640" cy="6123432"/>
        </p:xfrm>
        <a:graphic>
          <a:graphicData uri="http://schemas.openxmlformats.org/drawingml/2006/table">
            <a:tbl>
              <a:tblPr firstRow="1" bandRow="1">
                <a:tableStyleId>{2D5ABB26-0587-4C30-8999-92F81FD0307C}</a:tableStyleId>
              </a:tblPr>
              <a:tblGrid>
                <a:gridCol w="2377440">
                  <a:extLst>
                    <a:ext uri="{9D8B030D-6E8A-4147-A177-3AD203B41FA5}">
                      <a16:colId xmlns="" xmlns:a16="http://schemas.microsoft.com/office/drawing/2014/main" val="20000"/>
                    </a:ext>
                  </a:extLst>
                </a:gridCol>
                <a:gridCol w="1920240">
                  <a:extLst>
                    <a:ext uri="{9D8B030D-6E8A-4147-A177-3AD203B41FA5}">
                      <a16:colId xmlns="" xmlns:a16="http://schemas.microsoft.com/office/drawing/2014/main" val="20001"/>
                    </a:ext>
                  </a:extLst>
                </a:gridCol>
                <a:gridCol w="1920240">
                  <a:extLst>
                    <a:ext uri="{9D8B030D-6E8A-4147-A177-3AD203B41FA5}">
                      <a16:colId xmlns="" xmlns:a16="http://schemas.microsoft.com/office/drawing/2014/main" val="20002"/>
                    </a:ext>
                  </a:extLst>
                </a:gridCol>
                <a:gridCol w="1920240">
                  <a:extLst>
                    <a:ext uri="{9D8B030D-6E8A-4147-A177-3AD203B41FA5}">
                      <a16:colId xmlns="" xmlns:a16="http://schemas.microsoft.com/office/drawing/2014/main" val="20003"/>
                    </a:ext>
                  </a:extLst>
                </a:gridCol>
                <a:gridCol w="1920240">
                  <a:extLst>
                    <a:ext uri="{9D8B030D-6E8A-4147-A177-3AD203B41FA5}">
                      <a16:colId xmlns="" xmlns:a16="http://schemas.microsoft.com/office/drawing/2014/main" val="20004"/>
                    </a:ext>
                  </a:extLst>
                </a:gridCol>
                <a:gridCol w="1920240">
                  <a:extLst>
                    <a:ext uri="{9D8B030D-6E8A-4147-A177-3AD203B41FA5}">
                      <a16:colId xmlns="" xmlns:a16="http://schemas.microsoft.com/office/drawing/2014/main" val="20005"/>
                    </a:ext>
                  </a:extLst>
                </a:gridCol>
              </a:tblGrid>
              <a:tr h="274320">
                <a:tc gridSpan="6">
                  <a:txBody>
                    <a:bodyPr/>
                    <a:lstStyle/>
                    <a:p>
                      <a:pPr marL="0" indent="0" algn="ctr">
                        <a:lnSpc>
                          <a:spcPct val="100000"/>
                        </a:lnSpc>
                        <a:spcBef>
                          <a:spcPts val="0"/>
                        </a:spcBef>
                      </a:pPr>
                      <a:r>
                        <a:rPr sz="1600" b="1" spc="-20" dirty="0">
                          <a:solidFill>
                            <a:srgbClr val="FFFFFF"/>
                          </a:solidFill>
                          <a:latin typeface="Calibri"/>
                          <a:cs typeface="Calibri"/>
                        </a:rPr>
                        <a:t>Minimum</a:t>
                      </a:r>
                      <a:r>
                        <a:rPr sz="1600" b="1" spc="45" dirty="0">
                          <a:solidFill>
                            <a:srgbClr val="FFFFFF"/>
                          </a:solidFill>
                          <a:latin typeface="Calibri"/>
                          <a:cs typeface="Calibri"/>
                        </a:rPr>
                        <a:t> </a:t>
                      </a:r>
                      <a:r>
                        <a:rPr sz="1600" b="1" spc="-15" dirty="0">
                          <a:solidFill>
                            <a:srgbClr val="FFFFFF"/>
                          </a:solidFill>
                          <a:latin typeface="Calibri"/>
                          <a:cs typeface="Calibri"/>
                        </a:rPr>
                        <a:t>Essential</a:t>
                      </a:r>
                      <a:r>
                        <a:rPr sz="1600" b="1" spc="-20" dirty="0">
                          <a:solidFill>
                            <a:srgbClr val="FFFFFF"/>
                          </a:solidFill>
                          <a:latin typeface="Calibri"/>
                          <a:cs typeface="Calibri"/>
                        </a:rPr>
                        <a:t> Coverage</a:t>
                      </a:r>
                      <a:r>
                        <a:rPr sz="1600" b="1" dirty="0">
                          <a:solidFill>
                            <a:srgbClr val="FFFFFF"/>
                          </a:solidFill>
                          <a:latin typeface="Calibri"/>
                          <a:cs typeface="Calibri"/>
                        </a:rPr>
                        <a:t> </a:t>
                      </a:r>
                      <a:r>
                        <a:rPr sz="1600" b="1" spc="-20" dirty="0">
                          <a:solidFill>
                            <a:srgbClr val="FFFFFF"/>
                          </a:solidFill>
                          <a:latin typeface="Calibri"/>
                          <a:cs typeface="Calibri"/>
                        </a:rPr>
                        <a:t>(MEC)</a:t>
                      </a:r>
                      <a:r>
                        <a:rPr sz="1600" b="1" spc="30" dirty="0">
                          <a:solidFill>
                            <a:srgbClr val="FFFFFF"/>
                          </a:solidFill>
                          <a:latin typeface="Calibri"/>
                          <a:cs typeface="Calibri"/>
                        </a:rPr>
                        <a:t> </a:t>
                      </a:r>
                      <a:r>
                        <a:rPr sz="1600" b="1" spc="-5" dirty="0">
                          <a:solidFill>
                            <a:srgbClr val="FFFFFF"/>
                          </a:solidFill>
                          <a:latin typeface="Calibri"/>
                          <a:cs typeface="Calibri"/>
                        </a:rPr>
                        <a:t>and</a:t>
                      </a:r>
                      <a:r>
                        <a:rPr sz="1600" b="1" spc="20" dirty="0">
                          <a:solidFill>
                            <a:srgbClr val="FFFFFF"/>
                          </a:solidFill>
                          <a:latin typeface="Calibri"/>
                          <a:cs typeface="Calibri"/>
                        </a:rPr>
                        <a:t> </a:t>
                      </a:r>
                      <a:r>
                        <a:rPr sz="1600" b="1" spc="-15" dirty="0">
                          <a:solidFill>
                            <a:srgbClr val="FFFFFF"/>
                          </a:solidFill>
                          <a:latin typeface="Calibri"/>
                          <a:cs typeface="Calibri"/>
                        </a:rPr>
                        <a:t>“MEC</a:t>
                      </a:r>
                      <a:r>
                        <a:rPr sz="1600" b="1" spc="30" dirty="0">
                          <a:solidFill>
                            <a:srgbClr val="FFFFFF"/>
                          </a:solidFill>
                          <a:latin typeface="Calibri"/>
                          <a:cs typeface="Calibri"/>
                        </a:rPr>
                        <a:t> </a:t>
                      </a:r>
                      <a:r>
                        <a:rPr sz="1600" b="1" spc="-5" dirty="0">
                          <a:solidFill>
                            <a:srgbClr val="FFFFFF"/>
                          </a:solidFill>
                          <a:latin typeface="Calibri"/>
                          <a:cs typeface="Calibri"/>
                        </a:rPr>
                        <a:t>Plus”</a:t>
                      </a:r>
                      <a:r>
                        <a:rPr sz="1600" b="1" dirty="0">
                          <a:solidFill>
                            <a:srgbClr val="FFFFFF"/>
                          </a:solidFill>
                          <a:latin typeface="Calibri"/>
                          <a:cs typeface="Calibri"/>
                        </a:rPr>
                        <a:t> </a:t>
                      </a:r>
                      <a:r>
                        <a:rPr sz="1600" b="1" spc="-5" dirty="0">
                          <a:solidFill>
                            <a:srgbClr val="FFFFFF"/>
                          </a:solidFill>
                          <a:latin typeface="Calibri"/>
                          <a:cs typeface="Calibri"/>
                        </a:rPr>
                        <a:t>Plans</a:t>
                      </a:r>
                      <a:r>
                        <a:rPr sz="1600" b="1" spc="-25" dirty="0">
                          <a:solidFill>
                            <a:srgbClr val="FFFFFF"/>
                          </a:solidFill>
                          <a:latin typeface="Calibri"/>
                          <a:cs typeface="Calibri"/>
                        </a:rPr>
                        <a:t> </a:t>
                      </a:r>
                      <a:r>
                        <a:rPr lang="en-US" sz="1600" b="1" spc="-15" dirty="0" smtClean="0">
                          <a:solidFill>
                            <a:srgbClr val="FFFFFF"/>
                          </a:solidFill>
                          <a:latin typeface="Calibri"/>
                          <a:cs typeface="Calibri"/>
                        </a:rPr>
                        <a:t>S</a:t>
                      </a:r>
                      <a:r>
                        <a:rPr sz="1600" b="1" spc="-15" dirty="0" smtClean="0">
                          <a:solidFill>
                            <a:srgbClr val="FFFFFF"/>
                          </a:solidFill>
                          <a:latin typeface="Calibri"/>
                          <a:cs typeface="Calibri"/>
                        </a:rPr>
                        <a:t>atisfying</a:t>
                      </a:r>
                      <a:r>
                        <a:rPr sz="1600" b="1" spc="25" dirty="0" smtClean="0">
                          <a:solidFill>
                            <a:srgbClr val="FFFFFF"/>
                          </a:solidFill>
                          <a:latin typeface="Calibri"/>
                          <a:cs typeface="Calibri"/>
                        </a:rPr>
                        <a:t> </a:t>
                      </a:r>
                      <a:r>
                        <a:rPr sz="1600" b="1" spc="-15" dirty="0">
                          <a:solidFill>
                            <a:srgbClr val="FFFFFF"/>
                          </a:solidFill>
                          <a:latin typeface="Calibri"/>
                          <a:cs typeface="Calibri"/>
                        </a:rPr>
                        <a:t>ACA</a:t>
                      </a:r>
                      <a:r>
                        <a:rPr sz="1600" b="1" spc="40" dirty="0">
                          <a:solidFill>
                            <a:srgbClr val="FFFFFF"/>
                          </a:solidFill>
                          <a:latin typeface="Calibri"/>
                          <a:cs typeface="Calibri"/>
                        </a:rPr>
                        <a:t> </a:t>
                      </a:r>
                      <a:r>
                        <a:rPr sz="1600" b="1" spc="-15" dirty="0">
                          <a:solidFill>
                            <a:srgbClr val="FFFFFF"/>
                          </a:solidFill>
                          <a:latin typeface="Calibri"/>
                          <a:cs typeface="Calibri"/>
                        </a:rPr>
                        <a:t>Part</a:t>
                      </a:r>
                      <a:r>
                        <a:rPr sz="1600" b="1" spc="-10" dirty="0">
                          <a:solidFill>
                            <a:srgbClr val="FFFFFF"/>
                          </a:solidFill>
                          <a:latin typeface="Calibri"/>
                          <a:cs typeface="Calibri"/>
                        </a:rPr>
                        <a:t> </a:t>
                      </a:r>
                      <a:r>
                        <a:rPr sz="1600" b="1" spc="-5" dirty="0">
                          <a:solidFill>
                            <a:srgbClr val="FFFFFF"/>
                          </a:solidFill>
                          <a:latin typeface="Calibri"/>
                          <a:cs typeface="Calibri"/>
                        </a:rPr>
                        <a:t>A</a:t>
                      </a:r>
                      <a:endParaRPr sz="16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rgbClr val="004B8E"/>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a16="http://schemas.microsoft.com/office/drawing/2014/main" val="10000"/>
                  </a:ext>
                </a:extLst>
              </a:tr>
              <a:tr h="548640">
                <a:tc>
                  <a:txBody>
                    <a:bodyPr/>
                    <a:lstStyle/>
                    <a:p>
                      <a:pPr marL="36576" indent="0" algn="l">
                        <a:lnSpc>
                          <a:spcPct val="100000"/>
                        </a:lnSpc>
                        <a:spcBef>
                          <a:spcPts val="0"/>
                        </a:spcBef>
                      </a:pPr>
                      <a:r>
                        <a:rPr sz="1000" b="1" i="0" u="none" spc="-20" dirty="0">
                          <a:solidFill>
                            <a:srgbClr val="FFFFFF"/>
                          </a:solidFill>
                          <a:uFill>
                            <a:solidFill>
                              <a:srgbClr val="FFFFFF"/>
                            </a:solidFill>
                          </a:uFill>
                          <a:latin typeface="Calibri"/>
                          <a:cs typeface="Calibri"/>
                        </a:rPr>
                        <a:t>INN:</a:t>
                      </a:r>
                      <a:r>
                        <a:rPr sz="1000" b="1" i="0" u="none" spc="60" dirty="0">
                          <a:solidFill>
                            <a:srgbClr val="FFFFFF"/>
                          </a:solidFill>
                          <a:uFill>
                            <a:solidFill>
                              <a:srgbClr val="FFFFFF"/>
                            </a:solidFill>
                          </a:uFill>
                          <a:latin typeface="Calibri"/>
                          <a:cs typeface="Calibri"/>
                        </a:rPr>
                        <a:t> </a:t>
                      </a:r>
                      <a:r>
                        <a:rPr sz="1000" b="1" i="0" u="none" spc="-20" dirty="0">
                          <a:solidFill>
                            <a:srgbClr val="FFFFFF"/>
                          </a:solidFill>
                          <a:uFill>
                            <a:solidFill>
                              <a:srgbClr val="FFFFFF"/>
                            </a:solidFill>
                          </a:uFill>
                          <a:latin typeface="Calibri"/>
                          <a:cs typeface="Calibri"/>
                        </a:rPr>
                        <a:t>In-Network/OON:</a:t>
                      </a:r>
                      <a:r>
                        <a:rPr sz="1000" b="1" i="0" u="none" spc="100" dirty="0">
                          <a:solidFill>
                            <a:srgbClr val="FFFFFF"/>
                          </a:solidFill>
                          <a:uFill>
                            <a:solidFill>
                              <a:srgbClr val="FFFFFF"/>
                            </a:solidFill>
                          </a:uFill>
                          <a:latin typeface="Calibri"/>
                          <a:cs typeface="Calibri"/>
                        </a:rPr>
                        <a:t> </a:t>
                      </a:r>
                      <a:r>
                        <a:rPr sz="1000" b="1" i="0" u="none" spc="-20" dirty="0" smtClean="0">
                          <a:solidFill>
                            <a:srgbClr val="FFFFFF"/>
                          </a:solidFill>
                          <a:uFill>
                            <a:solidFill>
                              <a:srgbClr val="FFFFFF"/>
                            </a:solidFill>
                          </a:uFill>
                          <a:latin typeface="Calibri"/>
                          <a:cs typeface="Calibri"/>
                        </a:rPr>
                        <a:t>Out-of-Network</a:t>
                      </a:r>
                      <a:endParaRPr lang="en-US" sz="1000" b="1" i="0" u="none" spc="-20" dirty="0" smtClean="0">
                        <a:solidFill>
                          <a:srgbClr val="FFFFFF"/>
                        </a:solidFill>
                        <a:uFill>
                          <a:solidFill>
                            <a:srgbClr val="FFFFFF"/>
                          </a:solidFill>
                        </a:uFill>
                        <a:latin typeface="Calibri"/>
                        <a:cs typeface="Calibri"/>
                      </a:endParaRPr>
                    </a:p>
                    <a:p>
                      <a:pPr marL="36576" indent="0" algn="l">
                        <a:lnSpc>
                          <a:spcPct val="100000"/>
                        </a:lnSpc>
                        <a:spcBef>
                          <a:spcPts val="0"/>
                        </a:spcBef>
                      </a:pPr>
                      <a:r>
                        <a:rPr lang="en-US" sz="1000" b="1" i="0" u="none" spc="-20" dirty="0" smtClean="0">
                          <a:solidFill>
                            <a:srgbClr val="FFFFFF"/>
                          </a:solidFill>
                          <a:uFill>
                            <a:solidFill>
                              <a:srgbClr val="FFFFFF"/>
                            </a:solidFill>
                          </a:uFill>
                          <a:latin typeface="Calibri"/>
                          <a:cs typeface="Calibri"/>
                        </a:rPr>
                        <a:t>(excludes direct procurement tax)</a:t>
                      </a:r>
                      <a:endParaRPr sz="1000" i="0" u="none"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200" b="1" spc="-5" dirty="0">
                          <a:solidFill>
                            <a:srgbClr val="FFFFFF"/>
                          </a:solidFill>
                          <a:latin typeface="Calibri"/>
                          <a:cs typeface="Calibri"/>
                        </a:rPr>
                        <a:t>MEC</a:t>
                      </a:r>
                      <a:r>
                        <a:rPr sz="1200" b="1" spc="-30" dirty="0">
                          <a:solidFill>
                            <a:srgbClr val="FFFFFF"/>
                          </a:solidFill>
                          <a:latin typeface="Calibri"/>
                          <a:cs typeface="Calibri"/>
                        </a:rPr>
                        <a:t> </a:t>
                      </a:r>
                      <a:r>
                        <a:rPr sz="1200" b="1" dirty="0">
                          <a:solidFill>
                            <a:srgbClr val="FFFFFF"/>
                          </a:solidFill>
                          <a:latin typeface="Calibri"/>
                          <a:cs typeface="Calibri"/>
                        </a:rPr>
                        <a:t>1</a:t>
                      </a:r>
                      <a:endParaRPr sz="12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200" b="1" spc="-5" dirty="0">
                          <a:solidFill>
                            <a:srgbClr val="FFFFFF"/>
                          </a:solidFill>
                          <a:latin typeface="Calibri"/>
                          <a:cs typeface="Calibri"/>
                        </a:rPr>
                        <a:t>MEC</a:t>
                      </a:r>
                      <a:r>
                        <a:rPr sz="1200" b="1" spc="-50" dirty="0">
                          <a:solidFill>
                            <a:srgbClr val="FFFFFF"/>
                          </a:solidFill>
                          <a:latin typeface="Calibri"/>
                          <a:cs typeface="Calibri"/>
                        </a:rPr>
                        <a:t> </a:t>
                      </a:r>
                      <a:r>
                        <a:rPr sz="1200" b="1" dirty="0">
                          <a:solidFill>
                            <a:srgbClr val="FFFFFF"/>
                          </a:solidFill>
                          <a:latin typeface="Calibri"/>
                          <a:cs typeface="Calibri"/>
                        </a:rPr>
                        <a:t>2</a:t>
                      </a:r>
                      <a:endParaRPr sz="1200" dirty="0">
                        <a:latin typeface="Calibri"/>
                        <a:cs typeface="Calibri"/>
                      </a:endParaRPr>
                    </a:p>
                    <a:p>
                      <a:pPr marL="0" indent="0" algn="ctr">
                        <a:lnSpc>
                          <a:spcPct val="100000"/>
                        </a:lnSpc>
                        <a:spcBef>
                          <a:spcPts val="0"/>
                        </a:spcBef>
                      </a:pPr>
                      <a:r>
                        <a:rPr sz="1200" b="1" spc="-5" dirty="0">
                          <a:solidFill>
                            <a:srgbClr val="FFFFFF"/>
                          </a:solidFill>
                          <a:latin typeface="Calibri"/>
                          <a:cs typeface="Calibri"/>
                        </a:rPr>
                        <a:t>LIMITED</a:t>
                      </a:r>
                      <a:r>
                        <a:rPr sz="1200" b="1" spc="-45" dirty="0">
                          <a:solidFill>
                            <a:srgbClr val="FFFFFF"/>
                          </a:solidFill>
                          <a:latin typeface="Calibri"/>
                          <a:cs typeface="Calibri"/>
                        </a:rPr>
                        <a:t> </a:t>
                      </a:r>
                      <a:r>
                        <a:rPr sz="1200" b="1" spc="-5" dirty="0">
                          <a:solidFill>
                            <a:srgbClr val="FFFFFF"/>
                          </a:solidFill>
                          <a:latin typeface="Calibri"/>
                          <a:cs typeface="Calibri"/>
                        </a:rPr>
                        <a:t>MEDICAL</a:t>
                      </a:r>
                      <a:endParaRPr sz="12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200" b="1" spc="-5" dirty="0">
                          <a:solidFill>
                            <a:srgbClr val="FFFFFF"/>
                          </a:solidFill>
                          <a:latin typeface="Calibri"/>
                          <a:cs typeface="Calibri"/>
                        </a:rPr>
                        <a:t>MEC</a:t>
                      </a:r>
                      <a:r>
                        <a:rPr sz="1200" b="1" spc="-50" dirty="0">
                          <a:solidFill>
                            <a:srgbClr val="FFFFFF"/>
                          </a:solidFill>
                          <a:latin typeface="Calibri"/>
                          <a:cs typeface="Calibri"/>
                        </a:rPr>
                        <a:t> </a:t>
                      </a:r>
                      <a:r>
                        <a:rPr sz="1200" b="1" dirty="0">
                          <a:solidFill>
                            <a:srgbClr val="FFFFFF"/>
                          </a:solidFill>
                          <a:latin typeface="Calibri"/>
                          <a:cs typeface="Calibri"/>
                        </a:rPr>
                        <a:t>3</a:t>
                      </a:r>
                      <a:endParaRPr sz="1200" dirty="0">
                        <a:latin typeface="Calibri"/>
                        <a:cs typeface="Calibri"/>
                      </a:endParaRPr>
                    </a:p>
                    <a:p>
                      <a:pPr marL="0" indent="0" algn="ctr">
                        <a:lnSpc>
                          <a:spcPct val="100000"/>
                        </a:lnSpc>
                        <a:spcBef>
                          <a:spcPts val="0"/>
                        </a:spcBef>
                      </a:pPr>
                      <a:r>
                        <a:rPr sz="1200" b="1" spc="-5" dirty="0">
                          <a:solidFill>
                            <a:srgbClr val="FFFFFF"/>
                          </a:solidFill>
                          <a:latin typeface="Calibri"/>
                          <a:cs typeface="Calibri"/>
                        </a:rPr>
                        <a:t>LIMITED</a:t>
                      </a:r>
                      <a:r>
                        <a:rPr sz="1200" b="1" spc="-45" dirty="0">
                          <a:solidFill>
                            <a:srgbClr val="FFFFFF"/>
                          </a:solidFill>
                          <a:latin typeface="Calibri"/>
                          <a:cs typeface="Calibri"/>
                        </a:rPr>
                        <a:t> </a:t>
                      </a:r>
                      <a:r>
                        <a:rPr sz="1200" b="1" spc="-5" dirty="0">
                          <a:solidFill>
                            <a:srgbClr val="FFFFFF"/>
                          </a:solidFill>
                          <a:latin typeface="Calibri"/>
                          <a:cs typeface="Calibri"/>
                        </a:rPr>
                        <a:t>MEDICAL</a:t>
                      </a:r>
                      <a:endParaRPr sz="12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200" b="1" spc="-5" dirty="0">
                          <a:solidFill>
                            <a:srgbClr val="FFFFFF"/>
                          </a:solidFill>
                          <a:latin typeface="Calibri"/>
                          <a:cs typeface="Calibri"/>
                        </a:rPr>
                        <a:t>MEC</a:t>
                      </a:r>
                      <a:r>
                        <a:rPr sz="1200" b="1" spc="-50" dirty="0">
                          <a:solidFill>
                            <a:srgbClr val="FFFFFF"/>
                          </a:solidFill>
                          <a:latin typeface="Calibri"/>
                          <a:cs typeface="Calibri"/>
                        </a:rPr>
                        <a:t> </a:t>
                      </a:r>
                      <a:r>
                        <a:rPr sz="1200" b="1" dirty="0">
                          <a:solidFill>
                            <a:srgbClr val="FFFFFF"/>
                          </a:solidFill>
                          <a:latin typeface="Calibri"/>
                          <a:cs typeface="Calibri"/>
                        </a:rPr>
                        <a:t>4</a:t>
                      </a:r>
                      <a:endParaRPr sz="1200" dirty="0">
                        <a:latin typeface="Calibri"/>
                        <a:cs typeface="Calibri"/>
                      </a:endParaRPr>
                    </a:p>
                    <a:p>
                      <a:pPr marL="0" indent="0" algn="ctr">
                        <a:lnSpc>
                          <a:spcPct val="100000"/>
                        </a:lnSpc>
                        <a:spcBef>
                          <a:spcPts val="0"/>
                        </a:spcBef>
                      </a:pPr>
                      <a:r>
                        <a:rPr sz="1200" b="1" spc="-5" dirty="0">
                          <a:solidFill>
                            <a:srgbClr val="FFFFFF"/>
                          </a:solidFill>
                          <a:latin typeface="Calibri"/>
                          <a:cs typeface="Calibri"/>
                        </a:rPr>
                        <a:t>LIMITED</a:t>
                      </a:r>
                      <a:r>
                        <a:rPr sz="1200" b="1" spc="-45" dirty="0">
                          <a:solidFill>
                            <a:srgbClr val="FFFFFF"/>
                          </a:solidFill>
                          <a:latin typeface="Calibri"/>
                          <a:cs typeface="Calibri"/>
                        </a:rPr>
                        <a:t> </a:t>
                      </a:r>
                      <a:r>
                        <a:rPr sz="1200" b="1" spc="-5" dirty="0">
                          <a:solidFill>
                            <a:srgbClr val="FFFFFF"/>
                          </a:solidFill>
                          <a:latin typeface="Calibri"/>
                          <a:cs typeface="Calibri"/>
                        </a:rPr>
                        <a:t>MEDICAL</a:t>
                      </a:r>
                      <a:endParaRPr sz="12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200" b="1" spc="-5" dirty="0">
                          <a:solidFill>
                            <a:srgbClr val="FFFFFF"/>
                          </a:solidFill>
                          <a:latin typeface="Calibri"/>
                          <a:cs typeface="Calibri"/>
                        </a:rPr>
                        <a:t>MEC</a:t>
                      </a:r>
                      <a:r>
                        <a:rPr sz="1200" b="1" spc="-50" dirty="0">
                          <a:solidFill>
                            <a:srgbClr val="FFFFFF"/>
                          </a:solidFill>
                          <a:latin typeface="Calibri"/>
                          <a:cs typeface="Calibri"/>
                        </a:rPr>
                        <a:t> </a:t>
                      </a:r>
                      <a:r>
                        <a:rPr sz="1200" b="1" dirty="0">
                          <a:solidFill>
                            <a:srgbClr val="FFFFFF"/>
                          </a:solidFill>
                          <a:latin typeface="Calibri"/>
                          <a:cs typeface="Calibri"/>
                        </a:rPr>
                        <a:t>5</a:t>
                      </a:r>
                      <a:endParaRPr sz="1200" dirty="0">
                        <a:latin typeface="Calibri"/>
                        <a:cs typeface="Calibri"/>
                      </a:endParaRPr>
                    </a:p>
                    <a:p>
                      <a:pPr marL="0" indent="0" algn="ctr">
                        <a:lnSpc>
                          <a:spcPct val="100000"/>
                        </a:lnSpc>
                        <a:spcBef>
                          <a:spcPts val="0"/>
                        </a:spcBef>
                      </a:pPr>
                      <a:r>
                        <a:rPr sz="1200" b="1" spc="-5" dirty="0">
                          <a:solidFill>
                            <a:srgbClr val="FFFFFF"/>
                          </a:solidFill>
                          <a:latin typeface="Calibri"/>
                          <a:cs typeface="Calibri"/>
                        </a:rPr>
                        <a:t>LIMITED</a:t>
                      </a:r>
                      <a:r>
                        <a:rPr sz="1200" b="1" spc="-45" dirty="0">
                          <a:solidFill>
                            <a:srgbClr val="FFFFFF"/>
                          </a:solidFill>
                          <a:latin typeface="Calibri"/>
                          <a:cs typeface="Calibri"/>
                        </a:rPr>
                        <a:t> </a:t>
                      </a:r>
                      <a:r>
                        <a:rPr sz="1200" b="1" spc="-5" dirty="0">
                          <a:solidFill>
                            <a:srgbClr val="FFFFFF"/>
                          </a:solidFill>
                          <a:latin typeface="Calibri"/>
                          <a:cs typeface="Calibri"/>
                        </a:rPr>
                        <a:t>MEDICAL</a:t>
                      </a:r>
                      <a:endParaRPr sz="12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1"/>
                  </a:ext>
                </a:extLst>
              </a:tr>
              <a:tr h="219456">
                <a:tc>
                  <a:txBody>
                    <a:bodyPr/>
                    <a:lstStyle/>
                    <a:p>
                      <a:pPr marL="36576" algn="l">
                        <a:lnSpc>
                          <a:spcPct val="100000"/>
                        </a:lnSpc>
                        <a:spcBef>
                          <a:spcPts val="0"/>
                        </a:spcBef>
                      </a:pPr>
                      <a:r>
                        <a:rPr lang="en-US" sz="1000" b="1" i="0" u="none" spc="-20" dirty="0" smtClean="0">
                          <a:solidFill>
                            <a:srgbClr val="FFFFFF"/>
                          </a:solidFill>
                          <a:uFill>
                            <a:solidFill>
                              <a:srgbClr val="FFFFFF"/>
                            </a:solidFill>
                          </a:uFill>
                          <a:latin typeface="+mn-lt"/>
                          <a:cs typeface="Calibri"/>
                        </a:rPr>
                        <a:t>PHCS/</a:t>
                      </a:r>
                      <a:r>
                        <a:rPr lang="en-US" sz="1000" b="1" i="0" u="none" spc="-20" dirty="0" err="1" smtClean="0">
                          <a:solidFill>
                            <a:srgbClr val="FFFFFF"/>
                          </a:solidFill>
                          <a:uFill>
                            <a:solidFill>
                              <a:srgbClr val="FFFFFF"/>
                            </a:solidFill>
                          </a:uFill>
                          <a:latin typeface="+mn-lt"/>
                          <a:cs typeface="Calibri"/>
                        </a:rPr>
                        <a:t>MultiPlan</a:t>
                      </a:r>
                      <a:r>
                        <a:rPr lang="en-US" sz="1000" b="1" i="0" u="none" spc="-20" baseline="0" dirty="0" smtClean="0">
                          <a:solidFill>
                            <a:srgbClr val="FFFFFF"/>
                          </a:solidFill>
                          <a:uFill>
                            <a:solidFill>
                              <a:srgbClr val="FFFFFF"/>
                            </a:solidFill>
                          </a:uFill>
                          <a:latin typeface="+mn-lt"/>
                          <a:cs typeface="Calibri"/>
                        </a:rPr>
                        <a:t> Physician Network</a:t>
                      </a:r>
                      <a:endParaRPr lang="en-US" sz="1000" i="0" u="none"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000" spc="-10" dirty="0">
                          <a:latin typeface="Calibri"/>
                          <a:cs typeface="Calibri"/>
                        </a:rPr>
                        <a:t>Basic</a:t>
                      </a:r>
                      <a:r>
                        <a:rPr sz="1000" spc="-20" dirty="0">
                          <a:latin typeface="Calibri"/>
                          <a:cs typeface="Calibri"/>
                        </a:rPr>
                        <a:t> </a:t>
                      </a:r>
                      <a:r>
                        <a:rPr sz="1000" spc="-5" dirty="0">
                          <a:latin typeface="Calibri"/>
                          <a:cs typeface="Calibri"/>
                        </a:rPr>
                        <a:t>MEC</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indent="0" algn="ctr">
                        <a:lnSpc>
                          <a:spcPct val="100000"/>
                        </a:lnSpc>
                        <a:spcBef>
                          <a:spcPts val="0"/>
                        </a:spcBef>
                      </a:pPr>
                      <a:r>
                        <a:rPr sz="1000" spc="-5" dirty="0">
                          <a:latin typeface="Calibri"/>
                          <a:cs typeface="Calibri"/>
                        </a:rPr>
                        <a:t>Preventive</a:t>
                      </a:r>
                      <a:r>
                        <a:rPr sz="1000" spc="-20" dirty="0">
                          <a:latin typeface="Calibri"/>
                          <a:cs typeface="Calibri"/>
                        </a:rPr>
                        <a:t> </a:t>
                      </a:r>
                      <a:r>
                        <a:rPr sz="1000" spc="-5" dirty="0">
                          <a:latin typeface="Calibri"/>
                          <a:cs typeface="Calibri"/>
                        </a:rPr>
                        <a:t>Plus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indent="0" algn="ctr">
                        <a:lnSpc>
                          <a:spcPct val="100000"/>
                        </a:lnSpc>
                        <a:spcBef>
                          <a:spcPts val="0"/>
                        </a:spcBef>
                      </a:pPr>
                      <a:r>
                        <a:rPr sz="1000" spc="-5" dirty="0">
                          <a:latin typeface="Calibri"/>
                          <a:cs typeface="Calibri"/>
                        </a:rPr>
                        <a:t>Preventive</a:t>
                      </a:r>
                      <a:r>
                        <a:rPr sz="1000" spc="-20" dirty="0">
                          <a:latin typeface="Calibri"/>
                          <a:cs typeface="Calibri"/>
                        </a:rPr>
                        <a:t> </a:t>
                      </a:r>
                      <a:r>
                        <a:rPr sz="1000" spc="-5" dirty="0">
                          <a:latin typeface="Calibri"/>
                          <a:cs typeface="Calibri"/>
                        </a:rPr>
                        <a:t>Plus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indent="0" algn="ctr">
                        <a:lnSpc>
                          <a:spcPct val="100000"/>
                        </a:lnSpc>
                        <a:spcBef>
                          <a:spcPts val="0"/>
                        </a:spcBef>
                      </a:pPr>
                      <a:r>
                        <a:rPr sz="1000" spc="-5" dirty="0">
                          <a:latin typeface="Calibri"/>
                          <a:cs typeface="Calibri"/>
                        </a:rPr>
                        <a:t>Preventive</a:t>
                      </a:r>
                      <a:r>
                        <a:rPr sz="1000" spc="-20" dirty="0">
                          <a:latin typeface="Calibri"/>
                          <a:cs typeface="Calibri"/>
                        </a:rPr>
                        <a:t> </a:t>
                      </a:r>
                      <a:r>
                        <a:rPr sz="1000" spc="-5" dirty="0">
                          <a:latin typeface="Calibri"/>
                          <a:cs typeface="Calibri"/>
                        </a:rPr>
                        <a:t>Plus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indent="0" algn="ctr">
                        <a:lnSpc>
                          <a:spcPct val="100000"/>
                        </a:lnSpc>
                        <a:spcBef>
                          <a:spcPts val="0"/>
                        </a:spcBef>
                      </a:pPr>
                      <a:r>
                        <a:rPr sz="1000" spc="-5" dirty="0">
                          <a:latin typeface="Calibri"/>
                          <a:cs typeface="Calibri"/>
                        </a:rPr>
                        <a:t>Preventive</a:t>
                      </a:r>
                      <a:r>
                        <a:rPr sz="1000" spc="-20" dirty="0">
                          <a:latin typeface="Calibri"/>
                          <a:cs typeface="Calibri"/>
                        </a:rPr>
                        <a:t> </a:t>
                      </a:r>
                      <a:r>
                        <a:rPr sz="1000" spc="-5" dirty="0">
                          <a:latin typeface="Calibri"/>
                          <a:cs typeface="Calibri"/>
                        </a:rPr>
                        <a:t>Plus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 xmlns:a16="http://schemas.microsoft.com/office/drawing/2014/main" val="10002"/>
                  </a:ext>
                </a:extLst>
              </a:tr>
              <a:tr h="219456">
                <a:tc>
                  <a:txBody>
                    <a:bodyPr/>
                    <a:lstStyle/>
                    <a:p>
                      <a:pPr marL="36576" indent="0" algn="l">
                        <a:lnSpc>
                          <a:spcPct val="100000"/>
                        </a:lnSpc>
                        <a:spcBef>
                          <a:spcPts val="0"/>
                        </a:spcBef>
                      </a:pPr>
                      <a:r>
                        <a:rPr sz="1000" b="1" spc="-5" dirty="0">
                          <a:solidFill>
                            <a:srgbClr val="FFFFFF"/>
                          </a:solidFill>
                          <a:latin typeface="Calibri"/>
                          <a:cs typeface="Calibri"/>
                        </a:rPr>
                        <a:t>Single</a:t>
                      </a:r>
                      <a:r>
                        <a:rPr sz="1000" b="1" spc="-35" dirty="0">
                          <a:solidFill>
                            <a:srgbClr val="FFFFFF"/>
                          </a:solidFill>
                          <a:latin typeface="Calibri"/>
                          <a:cs typeface="Calibri"/>
                        </a:rPr>
                        <a:t> </a:t>
                      </a:r>
                      <a:r>
                        <a:rPr sz="1000" b="1" spc="-5" dirty="0">
                          <a:solidFill>
                            <a:srgbClr val="FFFFFF"/>
                          </a:solidFill>
                          <a:latin typeface="Calibri"/>
                          <a:cs typeface="Calibri"/>
                        </a:rPr>
                        <a:t>Rate</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9</a:t>
                      </a:r>
                      <a:r>
                        <a:rPr lang="en-US" sz="1100" b="1" dirty="0" smtClean="0">
                          <a:solidFill>
                            <a:srgbClr val="FFFFFF"/>
                          </a:solidFill>
                          <a:latin typeface="Calibri"/>
                          <a:cs typeface="Calibri"/>
                        </a:rPr>
                        <a:t>7.02</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14</a:t>
                      </a:r>
                      <a:r>
                        <a:rPr lang="en-US" sz="1100" b="1" dirty="0" smtClean="0">
                          <a:solidFill>
                            <a:srgbClr val="FFFFFF"/>
                          </a:solidFill>
                          <a:latin typeface="Calibri"/>
                          <a:cs typeface="Calibri"/>
                        </a:rPr>
                        <a:t>9.25</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220.</a:t>
                      </a:r>
                      <a:r>
                        <a:rPr lang="en-US" sz="1100" b="1" dirty="0" smtClean="0">
                          <a:solidFill>
                            <a:srgbClr val="FFFFFF"/>
                          </a:solidFill>
                          <a:latin typeface="Calibri"/>
                          <a:cs typeface="Calibri"/>
                        </a:rPr>
                        <a:t>91</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23</a:t>
                      </a:r>
                      <a:r>
                        <a:rPr lang="en-US" sz="1100" b="1" dirty="0" smtClean="0">
                          <a:solidFill>
                            <a:srgbClr val="FFFFFF"/>
                          </a:solidFill>
                          <a:latin typeface="Calibri"/>
                          <a:cs typeface="Calibri"/>
                        </a:rPr>
                        <a:t>4.04</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3</a:t>
                      </a:r>
                      <a:r>
                        <a:rPr lang="en-US" sz="1100" b="1" dirty="0" smtClean="0">
                          <a:solidFill>
                            <a:srgbClr val="FFFFFF"/>
                          </a:solidFill>
                          <a:latin typeface="Calibri"/>
                          <a:cs typeface="Calibri"/>
                        </a:rPr>
                        <a:t>12.76</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extLst>
                  <a:ext uri="{0D108BD9-81ED-4DB2-BD59-A6C34878D82A}">
                    <a16:rowId xmlns="" xmlns:a16="http://schemas.microsoft.com/office/drawing/2014/main" val="10003"/>
                  </a:ext>
                </a:extLst>
              </a:tr>
              <a:tr h="219456">
                <a:tc>
                  <a:txBody>
                    <a:bodyPr/>
                    <a:lstStyle/>
                    <a:p>
                      <a:pPr marL="36576" indent="0" algn="l">
                        <a:lnSpc>
                          <a:spcPct val="100000"/>
                        </a:lnSpc>
                        <a:spcBef>
                          <a:spcPts val="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p</a:t>
                      </a:r>
                      <a:r>
                        <a:rPr sz="1000" b="1" spc="-5" dirty="0">
                          <a:solidFill>
                            <a:srgbClr val="FFFFFF"/>
                          </a:solidFill>
                          <a:latin typeface="Calibri"/>
                          <a:cs typeface="Calibri"/>
                        </a:rPr>
                        <a:t>l</a:t>
                      </a:r>
                      <a:r>
                        <a:rPr sz="1000" b="1" dirty="0">
                          <a:solidFill>
                            <a:srgbClr val="FFFFFF"/>
                          </a:solidFill>
                          <a:latin typeface="Calibri"/>
                          <a:cs typeface="Calibri"/>
                        </a:rPr>
                        <a:t>o</a:t>
                      </a:r>
                      <a:r>
                        <a:rPr sz="1000" b="1" spc="-5" dirty="0">
                          <a:solidFill>
                            <a:srgbClr val="FFFFFF"/>
                          </a:solidFill>
                          <a:latin typeface="Calibri"/>
                          <a:cs typeface="Calibri"/>
                        </a:rPr>
                        <a:t>y</a:t>
                      </a:r>
                      <a:r>
                        <a:rPr sz="1000" b="1" dirty="0">
                          <a:solidFill>
                            <a:srgbClr val="FFFFFF"/>
                          </a:solidFill>
                          <a:latin typeface="Calibri"/>
                          <a:cs typeface="Calibri"/>
                        </a:rPr>
                        <a:t>ee</a:t>
                      </a:r>
                      <a:r>
                        <a:rPr sz="1000" b="1" spc="-45" dirty="0">
                          <a:solidFill>
                            <a:srgbClr val="FFFFFF"/>
                          </a:solidFill>
                          <a:latin typeface="Calibri"/>
                          <a:cs typeface="Calibri"/>
                        </a:rPr>
                        <a:t> </a:t>
                      </a:r>
                      <a:r>
                        <a:rPr sz="1000" b="1" dirty="0">
                          <a:solidFill>
                            <a:srgbClr val="FFFFFF"/>
                          </a:solidFill>
                          <a:latin typeface="Calibri"/>
                          <a:cs typeface="Calibri"/>
                        </a:rPr>
                        <a:t>&amp;</a:t>
                      </a:r>
                      <a:r>
                        <a:rPr sz="1000" b="1" spc="-30" dirty="0">
                          <a:solidFill>
                            <a:srgbClr val="FFFFFF"/>
                          </a:solidFill>
                          <a:latin typeface="Calibri"/>
                          <a:cs typeface="Calibri"/>
                        </a:rPr>
                        <a:t> </a:t>
                      </a:r>
                      <a:r>
                        <a:rPr sz="1000" b="1" spc="-5" dirty="0">
                          <a:solidFill>
                            <a:srgbClr val="FFFFFF"/>
                          </a:solidFill>
                          <a:latin typeface="Calibri"/>
                          <a:cs typeface="Calibri"/>
                        </a:rPr>
                        <a:t>S</a:t>
                      </a:r>
                      <a:r>
                        <a:rPr sz="1000" b="1" spc="5" dirty="0">
                          <a:solidFill>
                            <a:srgbClr val="FFFFFF"/>
                          </a:solidFill>
                          <a:latin typeface="Calibri"/>
                          <a:cs typeface="Calibri"/>
                        </a:rPr>
                        <a:t>p</a:t>
                      </a:r>
                      <a:r>
                        <a:rPr sz="1000" b="1" dirty="0">
                          <a:solidFill>
                            <a:srgbClr val="FFFFFF"/>
                          </a:solidFill>
                          <a:latin typeface="Calibri"/>
                          <a:cs typeface="Calibri"/>
                        </a:rPr>
                        <a:t>o</a:t>
                      </a:r>
                      <a:r>
                        <a:rPr sz="1000" b="1" spc="5" dirty="0">
                          <a:solidFill>
                            <a:srgbClr val="FFFFFF"/>
                          </a:solidFill>
                          <a:latin typeface="Calibri"/>
                          <a:cs typeface="Calibri"/>
                        </a:rPr>
                        <a:t>u</a:t>
                      </a:r>
                      <a:r>
                        <a:rPr sz="1000" b="1" spc="-5" dirty="0">
                          <a:solidFill>
                            <a:srgbClr val="FFFFFF"/>
                          </a:solidFill>
                          <a:latin typeface="Calibri"/>
                          <a:cs typeface="Calibri"/>
                        </a:rPr>
                        <a:t>s</a:t>
                      </a:r>
                      <a:r>
                        <a:rPr sz="1000" b="1" dirty="0">
                          <a:solidFill>
                            <a:srgbClr val="FFFFFF"/>
                          </a:solidFill>
                          <a:latin typeface="Calibri"/>
                          <a:cs typeface="Calibri"/>
                        </a:rPr>
                        <a:t>e</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143.</a:t>
                      </a:r>
                      <a:r>
                        <a:rPr lang="en-US" sz="1100" b="1" dirty="0" smtClean="0">
                          <a:solidFill>
                            <a:srgbClr val="FFFFFF"/>
                          </a:solidFill>
                          <a:latin typeface="Calibri"/>
                          <a:cs typeface="Calibri"/>
                        </a:rPr>
                        <a:t>43</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22</a:t>
                      </a:r>
                      <a:r>
                        <a:rPr lang="en-US" sz="1100" b="1" dirty="0" smtClean="0">
                          <a:solidFill>
                            <a:srgbClr val="FFFFFF"/>
                          </a:solidFill>
                          <a:latin typeface="Calibri"/>
                          <a:cs typeface="Calibri"/>
                        </a:rPr>
                        <a:t>4.67</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33</a:t>
                      </a:r>
                      <a:r>
                        <a:rPr lang="en-US" sz="1100" b="1" dirty="0" smtClean="0">
                          <a:solidFill>
                            <a:srgbClr val="FFFFFF"/>
                          </a:solidFill>
                          <a:latin typeface="Calibri"/>
                          <a:cs typeface="Calibri"/>
                        </a:rPr>
                        <a:t>9.10</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3</a:t>
                      </a:r>
                      <a:r>
                        <a:rPr lang="en-US" sz="1100" b="1" dirty="0" smtClean="0">
                          <a:solidFill>
                            <a:srgbClr val="FFFFFF"/>
                          </a:solidFill>
                          <a:latin typeface="Calibri"/>
                          <a:cs typeface="Calibri"/>
                        </a:rPr>
                        <a:t>60.48</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5</a:t>
                      </a:r>
                      <a:r>
                        <a:rPr lang="en-US" sz="1100" b="1" dirty="0" smtClean="0">
                          <a:solidFill>
                            <a:srgbClr val="FFFFFF"/>
                          </a:solidFill>
                          <a:latin typeface="Calibri"/>
                          <a:cs typeface="Calibri"/>
                        </a:rPr>
                        <a:t>22.77</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4"/>
                  </a:ext>
                </a:extLst>
              </a:tr>
              <a:tr h="219456">
                <a:tc>
                  <a:txBody>
                    <a:bodyPr/>
                    <a:lstStyle/>
                    <a:p>
                      <a:pPr marL="36576" indent="0" algn="l">
                        <a:lnSpc>
                          <a:spcPct val="100000"/>
                        </a:lnSpc>
                        <a:spcBef>
                          <a:spcPts val="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p</a:t>
                      </a:r>
                      <a:r>
                        <a:rPr sz="1000" b="1" spc="-5" dirty="0">
                          <a:solidFill>
                            <a:srgbClr val="FFFFFF"/>
                          </a:solidFill>
                          <a:latin typeface="Calibri"/>
                          <a:cs typeface="Calibri"/>
                        </a:rPr>
                        <a:t>l</a:t>
                      </a:r>
                      <a:r>
                        <a:rPr sz="1000" b="1" dirty="0">
                          <a:solidFill>
                            <a:srgbClr val="FFFFFF"/>
                          </a:solidFill>
                          <a:latin typeface="Calibri"/>
                          <a:cs typeface="Calibri"/>
                        </a:rPr>
                        <a:t>o</a:t>
                      </a:r>
                      <a:r>
                        <a:rPr sz="1000" b="1" spc="-5" dirty="0">
                          <a:solidFill>
                            <a:srgbClr val="FFFFFF"/>
                          </a:solidFill>
                          <a:latin typeface="Calibri"/>
                          <a:cs typeface="Calibri"/>
                        </a:rPr>
                        <a:t>y</a:t>
                      </a:r>
                      <a:r>
                        <a:rPr sz="1000" b="1" dirty="0">
                          <a:solidFill>
                            <a:srgbClr val="FFFFFF"/>
                          </a:solidFill>
                          <a:latin typeface="Calibri"/>
                          <a:cs typeface="Calibri"/>
                        </a:rPr>
                        <a:t>ee</a:t>
                      </a:r>
                      <a:r>
                        <a:rPr sz="1000" b="1" spc="-45" dirty="0">
                          <a:solidFill>
                            <a:srgbClr val="FFFFFF"/>
                          </a:solidFill>
                          <a:latin typeface="Calibri"/>
                          <a:cs typeface="Calibri"/>
                        </a:rPr>
                        <a:t> </a:t>
                      </a:r>
                      <a:r>
                        <a:rPr sz="1000" b="1" dirty="0">
                          <a:solidFill>
                            <a:srgbClr val="FFFFFF"/>
                          </a:solidFill>
                          <a:latin typeface="Calibri"/>
                          <a:cs typeface="Calibri"/>
                        </a:rPr>
                        <a:t>&amp;</a:t>
                      </a:r>
                      <a:r>
                        <a:rPr sz="1000" b="1" spc="-20" dirty="0">
                          <a:solidFill>
                            <a:srgbClr val="FFFFFF"/>
                          </a:solidFill>
                          <a:latin typeface="Calibri"/>
                          <a:cs typeface="Calibri"/>
                        </a:rPr>
                        <a:t> </a:t>
                      </a:r>
                      <a:r>
                        <a:rPr sz="1000" b="1" dirty="0">
                          <a:solidFill>
                            <a:srgbClr val="FFFFFF"/>
                          </a:solidFill>
                          <a:latin typeface="Calibri"/>
                          <a:cs typeface="Calibri"/>
                        </a:rPr>
                        <a:t>C</a:t>
                      </a:r>
                      <a:r>
                        <a:rPr sz="1000" b="1" spc="5" dirty="0">
                          <a:solidFill>
                            <a:srgbClr val="FFFFFF"/>
                          </a:solidFill>
                          <a:latin typeface="Calibri"/>
                          <a:cs typeface="Calibri"/>
                        </a:rPr>
                        <a:t>h</a:t>
                      </a:r>
                      <a:r>
                        <a:rPr sz="1000" b="1" spc="-5" dirty="0">
                          <a:solidFill>
                            <a:srgbClr val="FFFFFF"/>
                          </a:solidFill>
                          <a:latin typeface="Calibri"/>
                          <a:cs typeface="Calibri"/>
                        </a:rPr>
                        <a:t>il</a:t>
                      </a:r>
                      <a:r>
                        <a:rPr sz="1000" b="1" spc="5" dirty="0">
                          <a:solidFill>
                            <a:srgbClr val="FFFFFF"/>
                          </a:solidFill>
                          <a:latin typeface="Calibri"/>
                          <a:cs typeface="Calibri"/>
                        </a:rPr>
                        <a:t>d</a:t>
                      </a:r>
                      <a:r>
                        <a:rPr sz="1000" b="1" dirty="0">
                          <a:solidFill>
                            <a:srgbClr val="FFFFFF"/>
                          </a:solidFill>
                          <a:latin typeface="Calibri"/>
                          <a:cs typeface="Calibri"/>
                        </a:rPr>
                        <a:t>(</a:t>
                      </a:r>
                      <a:r>
                        <a:rPr sz="1000" b="1" spc="5" dirty="0">
                          <a:solidFill>
                            <a:srgbClr val="FFFFFF"/>
                          </a:solidFill>
                          <a:latin typeface="Calibri"/>
                          <a:cs typeface="Calibri"/>
                        </a:rPr>
                        <a:t>r</a:t>
                      </a:r>
                      <a:r>
                        <a:rPr sz="1000" b="1" dirty="0">
                          <a:solidFill>
                            <a:srgbClr val="FFFFFF"/>
                          </a:solidFill>
                          <a:latin typeface="Calibri"/>
                          <a:cs typeface="Calibri"/>
                        </a:rPr>
                        <a:t>e</a:t>
                      </a:r>
                      <a:r>
                        <a:rPr sz="1000" b="1" spc="-10" dirty="0">
                          <a:solidFill>
                            <a:srgbClr val="FFFFFF"/>
                          </a:solidFill>
                          <a:latin typeface="Calibri"/>
                          <a:cs typeface="Calibri"/>
                        </a:rPr>
                        <a:t>n</a:t>
                      </a:r>
                      <a:r>
                        <a:rPr sz="1000" b="1" dirty="0">
                          <a:solidFill>
                            <a:srgbClr val="FFFFFF"/>
                          </a:solidFill>
                          <a:latin typeface="Calibri"/>
                          <a:cs typeface="Calibri"/>
                        </a:rPr>
                        <a:t>)</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14</a:t>
                      </a:r>
                      <a:r>
                        <a:rPr lang="en-US" sz="1100" b="1" dirty="0" smtClean="0">
                          <a:solidFill>
                            <a:srgbClr val="FFFFFF"/>
                          </a:solidFill>
                          <a:latin typeface="Calibri"/>
                          <a:cs typeface="Calibri"/>
                        </a:rPr>
                        <a:t>4.13</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20</a:t>
                      </a:r>
                      <a:r>
                        <a:rPr lang="en-US" sz="1100" b="1" dirty="0" smtClean="0">
                          <a:solidFill>
                            <a:srgbClr val="FFFFFF"/>
                          </a:solidFill>
                          <a:latin typeface="Calibri"/>
                          <a:cs typeface="Calibri"/>
                        </a:rPr>
                        <a:t>9.87</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smtClean="0">
                          <a:solidFill>
                            <a:srgbClr val="FFFFFF"/>
                          </a:solidFill>
                          <a:latin typeface="Calibri"/>
                          <a:cs typeface="Calibri"/>
                        </a:rPr>
                        <a:t>$</a:t>
                      </a:r>
                      <a:r>
                        <a:rPr lang="en-US" sz="1100" b="1" dirty="0" smtClean="0">
                          <a:solidFill>
                            <a:srgbClr val="FFFFFF"/>
                          </a:solidFill>
                          <a:latin typeface="Calibri"/>
                          <a:cs typeface="Calibri"/>
                        </a:rPr>
                        <a:t>300.04</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3</a:t>
                      </a:r>
                      <a:r>
                        <a:rPr lang="en-US" sz="1100" b="1" dirty="0" smtClean="0">
                          <a:solidFill>
                            <a:srgbClr val="FFFFFF"/>
                          </a:solidFill>
                          <a:latin typeface="Calibri"/>
                          <a:cs typeface="Calibri"/>
                        </a:rPr>
                        <a:t>21.89</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4</a:t>
                      </a:r>
                      <a:r>
                        <a:rPr lang="en-US" sz="1100" b="1" dirty="0" smtClean="0">
                          <a:solidFill>
                            <a:srgbClr val="FFFFFF"/>
                          </a:solidFill>
                          <a:latin typeface="Calibri"/>
                          <a:cs typeface="Calibri"/>
                        </a:rPr>
                        <a:t>55.08</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5"/>
                  </a:ext>
                </a:extLst>
              </a:tr>
              <a:tr h="219456">
                <a:tc>
                  <a:txBody>
                    <a:bodyPr/>
                    <a:lstStyle/>
                    <a:p>
                      <a:pPr marL="36576" indent="0" algn="l">
                        <a:lnSpc>
                          <a:spcPct val="100000"/>
                        </a:lnSpc>
                        <a:spcBef>
                          <a:spcPts val="0"/>
                        </a:spcBef>
                      </a:pPr>
                      <a:r>
                        <a:rPr sz="1000" b="1" spc="-5" dirty="0">
                          <a:solidFill>
                            <a:srgbClr val="FFFFFF"/>
                          </a:solidFill>
                          <a:latin typeface="Calibri"/>
                          <a:cs typeface="Calibri"/>
                        </a:rPr>
                        <a:t>Family</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176.</a:t>
                      </a:r>
                      <a:r>
                        <a:rPr lang="en-US" sz="1100" b="1" dirty="0" smtClean="0">
                          <a:solidFill>
                            <a:srgbClr val="FFFFFF"/>
                          </a:solidFill>
                          <a:latin typeface="Calibri"/>
                          <a:cs typeface="Calibri"/>
                        </a:rPr>
                        <a:t>31</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28</a:t>
                      </a:r>
                      <a:r>
                        <a:rPr lang="en-US" sz="1100" b="1" dirty="0" smtClean="0">
                          <a:solidFill>
                            <a:srgbClr val="FFFFFF"/>
                          </a:solidFill>
                          <a:latin typeface="Calibri"/>
                          <a:cs typeface="Calibri"/>
                        </a:rPr>
                        <a:t>5.29</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41</a:t>
                      </a:r>
                      <a:r>
                        <a:rPr lang="en-US" sz="1100" b="1" dirty="0" smtClean="0">
                          <a:solidFill>
                            <a:srgbClr val="FFFFFF"/>
                          </a:solidFill>
                          <a:latin typeface="Calibri"/>
                          <a:cs typeface="Calibri"/>
                        </a:rPr>
                        <a:t>8.23</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4</a:t>
                      </a:r>
                      <a:r>
                        <a:rPr lang="en-US" sz="1100" b="1" dirty="0" smtClean="0">
                          <a:solidFill>
                            <a:srgbClr val="FFFFFF"/>
                          </a:solidFill>
                          <a:latin typeface="Calibri"/>
                          <a:cs typeface="Calibri"/>
                        </a:rPr>
                        <a:t>45.11</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0" indent="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6</a:t>
                      </a:r>
                      <a:r>
                        <a:rPr lang="en-US" sz="1100" b="1" dirty="0" smtClean="0">
                          <a:solidFill>
                            <a:srgbClr val="FFFFFF"/>
                          </a:solidFill>
                          <a:latin typeface="Calibri"/>
                          <a:cs typeface="Calibri"/>
                        </a:rPr>
                        <a:t>59.14</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6"/>
                  </a:ext>
                </a:extLst>
              </a:tr>
              <a:tr h="219456">
                <a:tc>
                  <a:txBody>
                    <a:bodyPr/>
                    <a:lstStyle/>
                    <a:p>
                      <a:pPr marL="36576" indent="0" algn="l">
                        <a:lnSpc>
                          <a:spcPct val="100000"/>
                        </a:lnSpc>
                        <a:spcBef>
                          <a:spcPts val="0"/>
                        </a:spcBef>
                      </a:pPr>
                      <a:r>
                        <a:rPr sz="1000" b="1" spc="-5" dirty="0">
                          <a:solidFill>
                            <a:srgbClr val="FFFFFF"/>
                          </a:solidFill>
                          <a:latin typeface="Calibri"/>
                          <a:cs typeface="Calibri"/>
                        </a:rPr>
                        <a:t>A</a:t>
                      </a:r>
                      <a:r>
                        <a:rPr sz="1000" b="1" dirty="0">
                          <a:solidFill>
                            <a:srgbClr val="FFFFFF"/>
                          </a:solidFill>
                          <a:latin typeface="Calibri"/>
                          <a:cs typeface="Calibri"/>
                        </a:rPr>
                        <a:t>CA</a:t>
                      </a:r>
                      <a:r>
                        <a:rPr sz="1000" b="1" spc="-50" dirty="0">
                          <a:solidFill>
                            <a:srgbClr val="FFFFFF"/>
                          </a:solidFill>
                          <a:latin typeface="Calibri"/>
                          <a:cs typeface="Calibri"/>
                        </a:rPr>
                        <a:t> </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dirty="0">
                          <a:solidFill>
                            <a:srgbClr val="FFFFFF"/>
                          </a:solidFill>
                          <a:latin typeface="Calibri"/>
                          <a:cs typeface="Calibri"/>
                        </a:rPr>
                        <a:t>e</a:t>
                      </a:r>
                      <a:r>
                        <a:rPr sz="1000" b="1" spc="-5" dirty="0">
                          <a:solidFill>
                            <a:srgbClr val="FFFFFF"/>
                          </a:solidFill>
                          <a:latin typeface="Calibri"/>
                          <a:cs typeface="Calibri"/>
                        </a:rPr>
                        <a:t>v</a:t>
                      </a:r>
                      <a:r>
                        <a:rPr sz="1000" b="1" dirty="0">
                          <a:solidFill>
                            <a:srgbClr val="FFFFFF"/>
                          </a:solidFill>
                          <a:latin typeface="Calibri"/>
                          <a:cs typeface="Calibri"/>
                        </a:rPr>
                        <a:t>ent</a:t>
                      </a:r>
                      <a:r>
                        <a:rPr sz="1000" b="1" spc="-5" dirty="0">
                          <a:solidFill>
                            <a:srgbClr val="FFFFFF"/>
                          </a:solidFill>
                          <a:latin typeface="Calibri"/>
                          <a:cs typeface="Calibri"/>
                        </a:rPr>
                        <a:t>iv</a:t>
                      </a:r>
                      <a:r>
                        <a:rPr sz="1000" b="1" dirty="0">
                          <a:solidFill>
                            <a:srgbClr val="FFFFFF"/>
                          </a:solidFill>
                          <a:latin typeface="Calibri"/>
                          <a:cs typeface="Calibri"/>
                        </a:rPr>
                        <a:t>e</a:t>
                      </a:r>
                      <a:r>
                        <a:rPr sz="1000" b="1" spc="-30" dirty="0">
                          <a:solidFill>
                            <a:srgbClr val="FFFFFF"/>
                          </a:solidFill>
                          <a:latin typeface="Calibri"/>
                          <a:cs typeface="Calibri"/>
                        </a:rPr>
                        <a:t> </a:t>
                      </a:r>
                      <a:r>
                        <a:rPr sz="1000" b="1" dirty="0">
                          <a:solidFill>
                            <a:srgbClr val="FFFFFF"/>
                          </a:solidFill>
                          <a:latin typeface="Calibri"/>
                          <a:cs typeface="Calibri"/>
                        </a:rPr>
                        <a:t>a</a:t>
                      </a:r>
                      <a:r>
                        <a:rPr sz="1000" b="1" spc="5" dirty="0">
                          <a:solidFill>
                            <a:srgbClr val="FFFFFF"/>
                          </a:solidFill>
                          <a:latin typeface="Calibri"/>
                          <a:cs typeface="Calibri"/>
                        </a:rPr>
                        <a:t>n</a:t>
                      </a:r>
                      <a:r>
                        <a:rPr sz="1000" b="1" dirty="0">
                          <a:solidFill>
                            <a:srgbClr val="FFFFFF"/>
                          </a:solidFill>
                          <a:latin typeface="Calibri"/>
                          <a:cs typeface="Calibri"/>
                        </a:rPr>
                        <a:t>d</a:t>
                      </a:r>
                      <a:r>
                        <a:rPr sz="1000" b="1" spc="-30" dirty="0">
                          <a:solidFill>
                            <a:srgbClr val="FFFFFF"/>
                          </a:solidFill>
                          <a:latin typeface="Calibri"/>
                          <a:cs typeface="Calibri"/>
                        </a:rPr>
                        <a:t> </a:t>
                      </a:r>
                      <a:r>
                        <a:rPr sz="1000" b="1" spc="-5" dirty="0">
                          <a:solidFill>
                            <a:srgbClr val="FFFFFF"/>
                          </a:solidFill>
                          <a:latin typeface="Calibri"/>
                          <a:cs typeface="Calibri"/>
                        </a:rPr>
                        <a:t>W</a:t>
                      </a:r>
                      <a:r>
                        <a:rPr sz="1000" b="1" dirty="0">
                          <a:solidFill>
                            <a:srgbClr val="FFFFFF"/>
                          </a:solidFill>
                          <a:latin typeface="Calibri"/>
                          <a:cs typeface="Calibri"/>
                        </a:rPr>
                        <a:t>e</a:t>
                      </a:r>
                      <a:r>
                        <a:rPr sz="1000" b="1" spc="-5" dirty="0">
                          <a:solidFill>
                            <a:srgbClr val="FFFFFF"/>
                          </a:solidFill>
                          <a:latin typeface="Calibri"/>
                          <a:cs typeface="Calibri"/>
                        </a:rPr>
                        <a:t>ll</a:t>
                      </a:r>
                      <a:r>
                        <a:rPr sz="1000" b="1" spc="5" dirty="0">
                          <a:solidFill>
                            <a:srgbClr val="FFFFFF"/>
                          </a:solidFill>
                          <a:latin typeface="Calibri"/>
                          <a:cs typeface="Calibri"/>
                        </a:rPr>
                        <a:t>n</a:t>
                      </a:r>
                      <a:r>
                        <a:rPr sz="1000" b="1" dirty="0">
                          <a:solidFill>
                            <a:srgbClr val="FFFFFF"/>
                          </a:solidFill>
                          <a:latin typeface="Calibri"/>
                          <a:cs typeface="Calibri"/>
                        </a:rPr>
                        <a:t>e</a:t>
                      </a:r>
                      <a:r>
                        <a:rPr sz="1000" b="1" spc="-5" dirty="0">
                          <a:solidFill>
                            <a:srgbClr val="FFFFFF"/>
                          </a:solidFill>
                          <a:latin typeface="Calibri"/>
                          <a:cs typeface="Calibri"/>
                        </a:rPr>
                        <a:t>s</a:t>
                      </a:r>
                      <a:r>
                        <a:rPr sz="1000" b="1" dirty="0">
                          <a:solidFill>
                            <a:srgbClr val="FFFFFF"/>
                          </a:solidFill>
                          <a:latin typeface="Calibri"/>
                          <a:cs typeface="Calibri"/>
                        </a:rPr>
                        <a:t>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r>
                        <a:rPr sz="900" b="1" spc="-55" dirty="0">
                          <a:latin typeface="+mn-lt"/>
                          <a:cs typeface="Calibri"/>
                        </a:rPr>
                        <a:t> </a:t>
                      </a:r>
                      <a:r>
                        <a:rPr sz="900" b="1" dirty="0">
                          <a:latin typeface="+mn-lt"/>
                          <a:cs typeface="Calibri"/>
                        </a:rPr>
                        <a:t>100%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r>
                        <a:rPr sz="900" b="1" spc="-55" dirty="0">
                          <a:latin typeface="+mn-lt"/>
                          <a:cs typeface="Calibri"/>
                        </a:rPr>
                        <a:t> </a:t>
                      </a:r>
                      <a:r>
                        <a:rPr sz="900" b="1" dirty="0">
                          <a:latin typeface="+mn-lt"/>
                          <a:cs typeface="Calibri"/>
                        </a:rPr>
                        <a:t>100%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v</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ered</a:t>
                      </a:r>
                      <a:r>
                        <a:rPr kumimoji="0" lang="en-US" sz="900" b="1" i="0" u="none" strike="noStrike" kern="0" cap="none" spc="-5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100%</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r>
                        <a:rPr sz="900" b="1" spc="-55" dirty="0">
                          <a:latin typeface="+mn-lt"/>
                          <a:cs typeface="Calibri"/>
                        </a:rPr>
                        <a:t> </a:t>
                      </a:r>
                      <a:r>
                        <a:rPr sz="900" b="1" dirty="0">
                          <a:latin typeface="+mn-lt"/>
                          <a:cs typeface="Calibri"/>
                        </a:rPr>
                        <a:t>100%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r>
                        <a:rPr sz="900" b="1" spc="-55" dirty="0">
                          <a:latin typeface="+mn-lt"/>
                          <a:cs typeface="Calibri"/>
                        </a:rPr>
                        <a:t> </a:t>
                      </a:r>
                      <a:r>
                        <a:rPr sz="900" b="1" dirty="0">
                          <a:latin typeface="+mn-lt"/>
                          <a:cs typeface="Calibri"/>
                        </a:rPr>
                        <a:t>100%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07"/>
                  </a:ext>
                </a:extLst>
              </a:tr>
              <a:tr h="219456">
                <a:tc>
                  <a:txBody>
                    <a:bodyPr/>
                    <a:lstStyle/>
                    <a:p>
                      <a:pPr marL="36576" indent="0" algn="l">
                        <a:lnSpc>
                          <a:spcPct val="100000"/>
                        </a:lnSpc>
                        <a:spcBef>
                          <a:spcPts val="0"/>
                        </a:spcBef>
                      </a:pPr>
                      <a:r>
                        <a:rPr sz="1000" b="1" spc="-5" dirty="0">
                          <a:solidFill>
                            <a:srgbClr val="FFFFFF"/>
                          </a:solidFill>
                          <a:latin typeface="Calibri"/>
                          <a:cs typeface="Calibri"/>
                        </a:rPr>
                        <a:t>D</a:t>
                      </a:r>
                      <a:r>
                        <a:rPr sz="1000" b="1" dirty="0">
                          <a:solidFill>
                            <a:srgbClr val="FFFFFF"/>
                          </a:solidFill>
                          <a:latin typeface="Calibri"/>
                          <a:cs typeface="Calibri"/>
                        </a:rPr>
                        <a:t>ed</a:t>
                      </a:r>
                      <a:r>
                        <a:rPr sz="1000" b="1" spc="5" dirty="0">
                          <a:solidFill>
                            <a:srgbClr val="FFFFFF"/>
                          </a:solidFill>
                          <a:latin typeface="Calibri"/>
                          <a:cs typeface="Calibri"/>
                        </a:rPr>
                        <a:t>u</a:t>
                      </a:r>
                      <a:r>
                        <a:rPr sz="1000" b="1" dirty="0">
                          <a:solidFill>
                            <a:srgbClr val="FFFFFF"/>
                          </a:solidFill>
                          <a:latin typeface="Calibri"/>
                          <a:cs typeface="Calibri"/>
                        </a:rPr>
                        <a:t>c</a:t>
                      </a:r>
                      <a:r>
                        <a:rPr sz="1000" b="1" spc="-10" dirty="0">
                          <a:solidFill>
                            <a:srgbClr val="FFFFFF"/>
                          </a:solidFill>
                          <a:latin typeface="Calibri"/>
                          <a:cs typeface="Calibri"/>
                        </a:rPr>
                        <a:t>t</a:t>
                      </a:r>
                      <a:r>
                        <a:rPr sz="1000" b="1" spc="-5" dirty="0">
                          <a:solidFill>
                            <a:srgbClr val="FFFFFF"/>
                          </a:solidFill>
                          <a:latin typeface="Calibri"/>
                          <a:cs typeface="Calibri"/>
                        </a:rPr>
                        <a:t>i</a:t>
                      </a:r>
                      <a:r>
                        <a:rPr sz="1000" b="1" spc="5" dirty="0">
                          <a:solidFill>
                            <a:srgbClr val="FFFFFF"/>
                          </a:solidFill>
                          <a:latin typeface="Calibri"/>
                          <a:cs typeface="Calibri"/>
                        </a:rPr>
                        <a:t>b</a:t>
                      </a:r>
                      <a:r>
                        <a:rPr sz="1000" b="1" spc="-5" dirty="0">
                          <a:solidFill>
                            <a:srgbClr val="FFFFFF"/>
                          </a:solidFill>
                          <a:latin typeface="Calibri"/>
                          <a:cs typeface="Calibri"/>
                        </a:rPr>
                        <a:t>l</a:t>
                      </a:r>
                      <a:r>
                        <a:rPr sz="1000" b="1" dirty="0">
                          <a:solidFill>
                            <a:srgbClr val="FFFFFF"/>
                          </a:solidFill>
                          <a:latin typeface="Calibri"/>
                          <a:cs typeface="Calibri"/>
                        </a:rPr>
                        <a:t>es</a:t>
                      </a:r>
                      <a:r>
                        <a:rPr sz="1000" b="1" spc="-60" dirty="0">
                          <a:solidFill>
                            <a:srgbClr val="FFFFFF"/>
                          </a:solidFill>
                          <a:latin typeface="Calibri"/>
                          <a:cs typeface="Calibri"/>
                        </a:rPr>
                        <a:t> </a:t>
                      </a:r>
                      <a:r>
                        <a:rPr sz="1000" b="1" spc="-5" dirty="0">
                          <a:solidFill>
                            <a:srgbClr val="FFFFFF"/>
                          </a:solidFill>
                          <a:latin typeface="Calibri"/>
                          <a:cs typeface="Calibri"/>
                        </a:rPr>
                        <a:t>I</a:t>
                      </a:r>
                      <a:r>
                        <a:rPr sz="1000" b="1" dirty="0">
                          <a:solidFill>
                            <a:srgbClr val="FFFFFF"/>
                          </a:solidFill>
                          <a:latin typeface="Calibri"/>
                          <a:cs typeface="Calibri"/>
                        </a:rPr>
                        <a:t>NN/</a:t>
                      </a:r>
                      <a:r>
                        <a:rPr sz="1000" b="1" spc="-5" dirty="0">
                          <a:solidFill>
                            <a:srgbClr val="FFFFFF"/>
                          </a:solidFill>
                          <a:latin typeface="Calibri"/>
                          <a:cs typeface="Calibri"/>
                        </a:rPr>
                        <a:t>OO</a:t>
                      </a:r>
                      <a:r>
                        <a:rPr sz="1000" b="1" dirty="0">
                          <a:solidFill>
                            <a:srgbClr val="FFFFFF"/>
                          </a:solidFill>
                          <a:latin typeface="Calibri"/>
                          <a:cs typeface="Calibri"/>
                        </a:rPr>
                        <a:t>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dirty="0">
                          <a:latin typeface="+mn-lt"/>
                          <a:cs typeface="Calibri"/>
                        </a:rPr>
                        <a:t>$0</a:t>
                      </a:r>
                      <a:r>
                        <a:rPr sz="900" b="1" spc="-50" dirty="0">
                          <a:latin typeface="+mn-lt"/>
                          <a:cs typeface="Calibri"/>
                        </a:rPr>
                        <a:t> </a:t>
                      </a:r>
                      <a:r>
                        <a:rPr sz="900" b="1" spc="-5" dirty="0">
                          <a:latin typeface="+mn-lt"/>
                          <a:cs typeface="Calibri"/>
                        </a:rPr>
                        <a:t>Deductible</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INN/OON:</a:t>
                      </a:r>
                      <a:r>
                        <a:rPr sz="900" b="1" spc="-25" dirty="0">
                          <a:latin typeface="+mn-lt"/>
                          <a:cs typeface="Calibri"/>
                        </a:rPr>
                        <a:t> </a:t>
                      </a:r>
                      <a:r>
                        <a:rPr sz="900" b="1" spc="-5" dirty="0">
                          <a:latin typeface="+mn-lt"/>
                          <a:cs typeface="Calibri"/>
                        </a:rPr>
                        <a:t>$0</a:t>
                      </a:r>
                      <a:r>
                        <a:rPr sz="900" b="1" spc="-40" dirty="0">
                          <a:latin typeface="+mn-lt"/>
                          <a:cs typeface="Calibri"/>
                        </a:rPr>
                        <a:t> </a:t>
                      </a:r>
                      <a:r>
                        <a:rPr sz="900" b="1" spc="-5" dirty="0">
                          <a:latin typeface="+mn-lt"/>
                          <a:cs typeface="Calibri"/>
                        </a:rPr>
                        <a:t>Deductible</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INN/OON:</a:t>
                      </a:r>
                      <a:r>
                        <a:rPr sz="900" b="1" spc="-20" dirty="0">
                          <a:latin typeface="+mn-lt"/>
                          <a:cs typeface="Calibri"/>
                        </a:rPr>
                        <a:t> </a:t>
                      </a:r>
                      <a:r>
                        <a:rPr sz="900" b="1" spc="-5" dirty="0">
                          <a:latin typeface="+mn-lt"/>
                          <a:cs typeface="Calibri"/>
                        </a:rPr>
                        <a:t>$0</a:t>
                      </a:r>
                      <a:r>
                        <a:rPr sz="900" b="1" spc="-45" dirty="0">
                          <a:latin typeface="+mn-lt"/>
                          <a:cs typeface="Calibri"/>
                        </a:rPr>
                        <a:t> </a:t>
                      </a:r>
                      <a:r>
                        <a:rPr sz="900" b="1" spc="-5" dirty="0">
                          <a:latin typeface="+mn-lt"/>
                          <a:cs typeface="Calibri"/>
                        </a:rPr>
                        <a:t>Deductible</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INN/OON:</a:t>
                      </a:r>
                      <a:r>
                        <a:rPr sz="900" b="1" spc="-20" dirty="0">
                          <a:latin typeface="+mn-lt"/>
                          <a:cs typeface="Calibri"/>
                        </a:rPr>
                        <a:t> </a:t>
                      </a:r>
                      <a:r>
                        <a:rPr sz="900" b="1" spc="-5" dirty="0">
                          <a:latin typeface="+mn-lt"/>
                          <a:cs typeface="Calibri"/>
                        </a:rPr>
                        <a:t>$0</a:t>
                      </a:r>
                      <a:r>
                        <a:rPr sz="900" b="1" spc="-45" dirty="0">
                          <a:latin typeface="+mn-lt"/>
                          <a:cs typeface="Calibri"/>
                        </a:rPr>
                        <a:t> </a:t>
                      </a:r>
                      <a:r>
                        <a:rPr sz="900" b="1" spc="-5" dirty="0">
                          <a:latin typeface="+mn-lt"/>
                          <a:cs typeface="Calibri"/>
                        </a:rPr>
                        <a:t>Deductible</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INN/OON:</a:t>
                      </a:r>
                      <a:r>
                        <a:rPr sz="900" b="1" spc="-25" dirty="0">
                          <a:latin typeface="+mn-lt"/>
                          <a:cs typeface="Calibri"/>
                        </a:rPr>
                        <a:t> </a:t>
                      </a:r>
                      <a:r>
                        <a:rPr sz="900" b="1" spc="-5" dirty="0">
                          <a:latin typeface="+mn-lt"/>
                          <a:cs typeface="Calibri"/>
                        </a:rPr>
                        <a:t>$0</a:t>
                      </a:r>
                      <a:r>
                        <a:rPr sz="900" b="1" spc="-40" dirty="0">
                          <a:latin typeface="+mn-lt"/>
                          <a:cs typeface="Calibri"/>
                        </a:rPr>
                        <a:t> </a:t>
                      </a:r>
                      <a:r>
                        <a:rPr sz="900" b="1" spc="-5" dirty="0">
                          <a:latin typeface="+mn-lt"/>
                          <a:cs typeface="Calibri"/>
                        </a:rPr>
                        <a:t>Deductible</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08"/>
                  </a:ext>
                </a:extLst>
              </a:tr>
              <a:tr h="219456">
                <a:tc>
                  <a:txBody>
                    <a:bodyPr/>
                    <a:lstStyle/>
                    <a:p>
                      <a:pPr marL="36576" indent="0" algn="l">
                        <a:lnSpc>
                          <a:spcPct val="100000"/>
                        </a:lnSpc>
                        <a:spcBef>
                          <a:spcPts val="0"/>
                        </a:spcBef>
                      </a:pPr>
                      <a:r>
                        <a:rPr sz="800" b="1" dirty="0">
                          <a:solidFill>
                            <a:srgbClr val="FFFFFF"/>
                          </a:solidFill>
                          <a:latin typeface="Calibri"/>
                          <a:cs typeface="Calibri"/>
                        </a:rPr>
                        <a:t>Max</a:t>
                      </a:r>
                      <a:r>
                        <a:rPr sz="800" b="1" spc="-50" dirty="0">
                          <a:solidFill>
                            <a:srgbClr val="FFFFFF"/>
                          </a:solidFill>
                          <a:latin typeface="Calibri"/>
                          <a:cs typeface="Calibri"/>
                        </a:rPr>
                        <a:t> </a:t>
                      </a:r>
                      <a:r>
                        <a:rPr sz="800" b="1" dirty="0">
                          <a:solidFill>
                            <a:srgbClr val="FFFFFF"/>
                          </a:solidFill>
                          <a:latin typeface="Calibri"/>
                          <a:cs typeface="Calibri"/>
                        </a:rPr>
                        <a:t>Out</a:t>
                      </a:r>
                      <a:r>
                        <a:rPr sz="800" b="1" spc="-30" dirty="0">
                          <a:solidFill>
                            <a:srgbClr val="FFFFFF"/>
                          </a:solidFill>
                          <a:latin typeface="Calibri"/>
                          <a:cs typeface="Calibri"/>
                        </a:rPr>
                        <a:t> </a:t>
                      </a:r>
                      <a:r>
                        <a:rPr sz="800" b="1" spc="-5" dirty="0">
                          <a:solidFill>
                            <a:srgbClr val="FFFFFF"/>
                          </a:solidFill>
                          <a:latin typeface="Calibri"/>
                          <a:cs typeface="Calibri"/>
                        </a:rPr>
                        <a:t>of</a:t>
                      </a:r>
                      <a:r>
                        <a:rPr sz="800" b="1" spc="-55" dirty="0">
                          <a:solidFill>
                            <a:srgbClr val="FFFFFF"/>
                          </a:solidFill>
                          <a:latin typeface="Calibri"/>
                          <a:cs typeface="Calibri"/>
                        </a:rPr>
                        <a:t> </a:t>
                      </a:r>
                      <a:r>
                        <a:rPr sz="800" b="1" spc="-5" dirty="0">
                          <a:solidFill>
                            <a:srgbClr val="FFFFFF"/>
                          </a:solidFill>
                          <a:latin typeface="Calibri"/>
                          <a:cs typeface="Calibri"/>
                        </a:rPr>
                        <a:t>Pocket</a:t>
                      </a:r>
                      <a:r>
                        <a:rPr sz="800" b="1" spc="-80" dirty="0">
                          <a:solidFill>
                            <a:srgbClr val="FFFFFF"/>
                          </a:solidFill>
                          <a:latin typeface="Calibri"/>
                          <a:cs typeface="Calibri"/>
                        </a:rPr>
                        <a:t> </a:t>
                      </a:r>
                      <a:r>
                        <a:rPr sz="800" b="1" dirty="0">
                          <a:solidFill>
                            <a:srgbClr val="FFFFFF"/>
                          </a:solidFill>
                          <a:latin typeface="Calibri"/>
                          <a:cs typeface="Calibri"/>
                        </a:rPr>
                        <a:t>:</a:t>
                      </a:r>
                      <a:r>
                        <a:rPr sz="800" b="1" spc="-20" dirty="0">
                          <a:solidFill>
                            <a:srgbClr val="FFFFFF"/>
                          </a:solidFill>
                          <a:latin typeface="Calibri"/>
                          <a:cs typeface="Calibri"/>
                        </a:rPr>
                        <a:t> </a:t>
                      </a:r>
                      <a:r>
                        <a:rPr sz="800" b="1" spc="-5" dirty="0">
                          <a:solidFill>
                            <a:srgbClr val="FFFFFF"/>
                          </a:solidFill>
                          <a:latin typeface="Calibri"/>
                          <a:cs typeface="Calibri"/>
                        </a:rPr>
                        <a:t>excl.</a:t>
                      </a:r>
                      <a:r>
                        <a:rPr sz="800" b="1" spc="-60" dirty="0">
                          <a:solidFill>
                            <a:srgbClr val="FFFFFF"/>
                          </a:solidFill>
                          <a:latin typeface="Calibri"/>
                          <a:cs typeface="Calibri"/>
                        </a:rPr>
                        <a:t> </a:t>
                      </a:r>
                      <a:r>
                        <a:rPr sz="800" b="1" spc="-5" dirty="0">
                          <a:solidFill>
                            <a:srgbClr val="FFFFFF"/>
                          </a:solidFill>
                          <a:latin typeface="Calibri"/>
                          <a:cs typeface="Calibri"/>
                        </a:rPr>
                        <a:t>uncovered</a:t>
                      </a:r>
                      <a:r>
                        <a:rPr sz="800" b="1" spc="-75" dirty="0">
                          <a:solidFill>
                            <a:srgbClr val="FFFFFF"/>
                          </a:solidFill>
                          <a:latin typeface="Calibri"/>
                          <a:cs typeface="Calibri"/>
                        </a:rPr>
                        <a:t> </a:t>
                      </a:r>
                      <a:r>
                        <a:rPr sz="800" b="1" spc="-5" dirty="0">
                          <a:solidFill>
                            <a:srgbClr val="FFFFFF"/>
                          </a:solidFill>
                          <a:latin typeface="Calibri"/>
                          <a:cs typeface="Calibri"/>
                        </a:rPr>
                        <a:t>days/svcs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mn-lt"/>
                          <a:cs typeface="Calibri"/>
                        </a:rPr>
                        <a:t>N/A</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10" dirty="0">
                          <a:latin typeface="+mn-lt"/>
                          <a:cs typeface="Calibri"/>
                        </a:rPr>
                        <a:t>$7,350/$14,700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10" normalizeH="0" baseline="0" noProof="0" dirty="0" smtClean="0">
                          <a:ln>
                            <a:noFill/>
                          </a:ln>
                          <a:solidFill>
                            <a:prstClr val="black"/>
                          </a:solidFill>
                          <a:effectLst/>
                          <a:uLnTx/>
                          <a:uFillTx/>
                          <a:latin typeface="+mn-lt"/>
                          <a:ea typeface="+mn-ea"/>
                          <a:cs typeface="Calibri"/>
                        </a:rPr>
                        <a:t>$7,350/$14,700</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10" dirty="0">
                          <a:latin typeface="+mn-lt"/>
                          <a:cs typeface="Calibri"/>
                        </a:rPr>
                        <a:t>$7,350/$14,700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10" dirty="0">
                          <a:latin typeface="+mn-lt"/>
                          <a:cs typeface="Calibri"/>
                        </a:rPr>
                        <a:t>$7,350/$14,700</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09"/>
                  </a:ext>
                </a:extLst>
              </a:tr>
              <a:tr h="365760">
                <a:tc>
                  <a:txBody>
                    <a:bodyPr/>
                    <a:lstStyle/>
                    <a:p>
                      <a:pPr marL="36576" indent="0" algn="l">
                        <a:lnSpc>
                          <a:spcPct val="100000"/>
                        </a:lnSpc>
                        <a:spcBef>
                          <a:spcPts val="0"/>
                        </a:spcBef>
                      </a:pPr>
                      <a:r>
                        <a:rPr sz="1000" b="1" spc="-5" dirty="0">
                          <a:solidFill>
                            <a:srgbClr val="FFFFFF"/>
                          </a:solidFill>
                          <a:latin typeface="Calibri"/>
                          <a:cs typeface="Calibri"/>
                        </a:rPr>
                        <a:t>Primary</a:t>
                      </a:r>
                      <a:r>
                        <a:rPr sz="1000" b="1" spc="-50" dirty="0">
                          <a:solidFill>
                            <a:srgbClr val="FFFFFF"/>
                          </a:solidFill>
                          <a:latin typeface="Calibri"/>
                          <a:cs typeface="Calibri"/>
                        </a:rPr>
                        <a:t> </a:t>
                      </a:r>
                      <a:r>
                        <a:rPr sz="1000" b="1" spc="-10" dirty="0">
                          <a:solidFill>
                            <a:srgbClr val="FFFFFF"/>
                          </a:solidFill>
                          <a:latin typeface="Calibri"/>
                          <a:cs typeface="Calibri"/>
                        </a:rPr>
                        <a:t>Care/Specialty</a:t>
                      </a:r>
                      <a:r>
                        <a:rPr sz="1000" b="1" spc="-40" dirty="0">
                          <a:solidFill>
                            <a:srgbClr val="FFFFFF"/>
                          </a:solidFill>
                          <a:latin typeface="Calibri"/>
                          <a:cs typeface="Calibri"/>
                        </a:rPr>
                        <a:t> </a:t>
                      </a:r>
                      <a:r>
                        <a:rPr sz="1000" b="1" spc="-5" dirty="0">
                          <a:solidFill>
                            <a:srgbClr val="FFFFFF"/>
                          </a:solidFill>
                          <a:latin typeface="Calibri"/>
                          <a:cs typeface="Calibri"/>
                        </a:rPr>
                        <a:t>Care</a:t>
                      </a:r>
                      <a:r>
                        <a:rPr sz="1000" b="1" spc="-45" dirty="0">
                          <a:solidFill>
                            <a:srgbClr val="FFFFFF"/>
                          </a:solidFill>
                          <a:latin typeface="Calibri"/>
                          <a:cs typeface="Calibri"/>
                        </a:rPr>
                        <a:t> </a:t>
                      </a:r>
                      <a:r>
                        <a:rPr sz="1000" b="1" spc="-5" dirty="0">
                          <a:solidFill>
                            <a:srgbClr val="FFFFFF"/>
                          </a:solidFill>
                          <a:latin typeface="Calibri"/>
                          <a:cs typeface="Calibri"/>
                        </a:rPr>
                        <a:t>Office</a:t>
                      </a:r>
                      <a:r>
                        <a:rPr sz="1000" b="1" spc="-35" dirty="0">
                          <a:solidFill>
                            <a:srgbClr val="FFFFFF"/>
                          </a:solidFill>
                          <a:latin typeface="Calibri"/>
                          <a:cs typeface="Calibri"/>
                        </a:rPr>
                        <a:t> </a:t>
                      </a:r>
                      <a:r>
                        <a:rPr sz="1000" b="1" spc="-5" dirty="0">
                          <a:solidFill>
                            <a:srgbClr val="FFFFFF"/>
                          </a:solidFill>
                          <a:latin typeface="Calibri"/>
                          <a:cs typeface="Calibri"/>
                        </a:rPr>
                        <a:t>Visits</a:t>
                      </a:r>
                      <a:endParaRPr sz="1000" dirty="0">
                        <a:latin typeface="Calibri"/>
                        <a:cs typeface="Calibri"/>
                      </a:endParaRPr>
                    </a:p>
                    <a:p>
                      <a:pPr marL="36576" indent="0" algn="l">
                        <a:lnSpc>
                          <a:spcPct val="100000"/>
                        </a:lnSpc>
                        <a:spcBef>
                          <a:spcPts val="0"/>
                        </a:spcBef>
                      </a:pPr>
                      <a:r>
                        <a:rPr sz="1000" b="1" spc="-5" dirty="0">
                          <a:solidFill>
                            <a:srgbClr val="FFFFFF"/>
                          </a:solidFill>
                          <a:latin typeface="Calibri"/>
                          <a:cs typeface="Calibri"/>
                        </a:rPr>
                        <a:t>INN/OON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$25</a:t>
                      </a:r>
                      <a:r>
                        <a:rPr sz="900" b="1" spc="-5" dirty="0">
                          <a:latin typeface="+mn-lt"/>
                          <a:cs typeface="Calibri"/>
                        </a:rPr>
                        <a:t>/</a:t>
                      </a:r>
                      <a:r>
                        <a:rPr sz="900" b="1" dirty="0">
                          <a:latin typeface="+mn-lt"/>
                          <a:cs typeface="Calibri"/>
                        </a:rPr>
                        <a:t>50</a:t>
                      </a:r>
                      <a:r>
                        <a:rPr sz="900" b="1" spc="-7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2/</a:t>
                      </a:r>
                      <a:r>
                        <a:rPr sz="900" b="1" dirty="0">
                          <a:latin typeface="+mn-lt"/>
                          <a:cs typeface="Calibri"/>
                        </a:rPr>
                        <a:t>2</a:t>
                      </a:r>
                      <a:r>
                        <a:rPr sz="900" b="1" spc="-40" dirty="0">
                          <a:latin typeface="+mn-lt"/>
                          <a:cs typeface="Calibri"/>
                        </a:rPr>
                        <a:t> </a:t>
                      </a:r>
                      <a:r>
                        <a:rPr sz="900" b="1" spc="-5" dirty="0">
                          <a:latin typeface="+mn-lt"/>
                          <a:cs typeface="Calibri"/>
                        </a:rPr>
                        <a:t>Vi</a:t>
                      </a:r>
                      <a:r>
                        <a:rPr sz="900" b="1" dirty="0">
                          <a:latin typeface="+mn-lt"/>
                          <a:cs typeface="Calibri"/>
                        </a:rPr>
                        <a:t>s</a:t>
                      </a:r>
                      <a:r>
                        <a:rPr sz="900" b="1" spc="-5" dirty="0">
                          <a:latin typeface="+mn-lt"/>
                          <a:cs typeface="Calibri"/>
                        </a:rPr>
                        <a:t>i</a:t>
                      </a:r>
                      <a:r>
                        <a:rPr sz="900" b="1" dirty="0">
                          <a:latin typeface="+mn-lt"/>
                          <a:cs typeface="Calibri"/>
                        </a:rPr>
                        <a:t>ts</a:t>
                      </a:r>
                      <a:r>
                        <a:rPr sz="900" b="1" spc="10" dirty="0">
                          <a:latin typeface="+mn-lt"/>
                          <a:cs typeface="Calibri"/>
                        </a:rPr>
                        <a:t> </a:t>
                      </a:r>
                      <a:r>
                        <a:rPr sz="900" b="1" spc="5" dirty="0" smtClean="0">
                          <a:latin typeface="+mn-lt"/>
                          <a:cs typeface="Calibri"/>
                        </a:rPr>
                        <a:t>M</a:t>
                      </a:r>
                      <a:r>
                        <a:rPr sz="900" b="1" spc="-5" dirty="0" smtClean="0">
                          <a:latin typeface="+mn-lt"/>
                          <a:cs typeface="Calibri"/>
                        </a:rPr>
                        <a:t>a</a:t>
                      </a:r>
                      <a:r>
                        <a:rPr sz="900" b="1" dirty="0" smtClean="0">
                          <a:latin typeface="+mn-lt"/>
                          <a:cs typeface="Calibri"/>
                        </a:rPr>
                        <a:t>x</a:t>
                      </a:r>
                      <a:r>
                        <a:rPr lang="en-US" sz="900" b="1" spc="-10" dirty="0" smtClean="0">
                          <a:latin typeface="+mn-lt"/>
                          <a:cs typeface="Calibri"/>
                        </a:rPr>
                        <a:t>/</a:t>
                      </a:r>
                      <a:r>
                        <a:rPr sz="900" b="1" dirty="0" smtClean="0">
                          <a:latin typeface="+mn-lt"/>
                          <a:cs typeface="Calibri"/>
                        </a:rPr>
                        <a:t>Ye</a:t>
                      </a:r>
                      <a:r>
                        <a:rPr sz="900" b="1" spc="-5" dirty="0" smtClean="0">
                          <a:latin typeface="+mn-lt"/>
                          <a:cs typeface="Calibri"/>
                        </a:rPr>
                        <a:t>a</a:t>
                      </a:r>
                      <a:r>
                        <a:rPr sz="900" b="1" dirty="0" smtClean="0">
                          <a:latin typeface="+mn-lt"/>
                          <a:cs typeface="Calibri"/>
                        </a:rPr>
                        <a:t>r</a:t>
                      </a:r>
                      <a:endParaRPr sz="900" dirty="0">
                        <a:latin typeface="+mn-lt"/>
                        <a:cs typeface="Calibri"/>
                      </a:endParaRPr>
                    </a:p>
                    <a:p>
                      <a:pPr marL="0" indent="0" algn="ctr">
                        <a:lnSpc>
                          <a:spcPct val="100000"/>
                        </a:lnSpc>
                        <a:spcBef>
                          <a:spcPts val="0"/>
                        </a:spcBef>
                      </a:pPr>
                      <a:r>
                        <a:rPr sz="900" b="1" dirty="0">
                          <a:latin typeface="+mn-lt"/>
                          <a:cs typeface="Calibri"/>
                        </a:rPr>
                        <a:t>I</a:t>
                      </a:r>
                      <a:r>
                        <a:rPr sz="900" b="1" spc="-5" dirty="0">
                          <a:latin typeface="+mn-lt"/>
                          <a:cs typeface="Calibri"/>
                        </a:rPr>
                        <a:t>N</a:t>
                      </a:r>
                      <a:r>
                        <a:rPr sz="900" b="1" spc="-10" dirty="0">
                          <a:latin typeface="+mn-lt"/>
                          <a:cs typeface="Calibri"/>
                        </a:rPr>
                        <a:t>N</a:t>
                      </a:r>
                      <a:r>
                        <a:rPr sz="900" b="1" dirty="0">
                          <a:latin typeface="+mn-lt"/>
                          <a:cs typeface="Calibri"/>
                        </a:rPr>
                        <a:t>:</a:t>
                      </a:r>
                      <a:r>
                        <a:rPr sz="900" b="1" spc="-35" dirty="0">
                          <a:latin typeface="+mn-lt"/>
                          <a:cs typeface="Calibri"/>
                        </a:rPr>
                        <a:t> </a:t>
                      </a:r>
                      <a:r>
                        <a:rPr sz="900" b="1" dirty="0">
                          <a:latin typeface="+mn-lt"/>
                          <a:cs typeface="Calibri"/>
                        </a:rPr>
                        <a:t>P</a:t>
                      </a:r>
                      <a:r>
                        <a:rPr sz="900" b="1" spc="-5" dirty="0">
                          <a:latin typeface="+mn-lt"/>
                          <a:cs typeface="Calibri"/>
                        </a:rPr>
                        <a:t>H</a:t>
                      </a:r>
                      <a:r>
                        <a:rPr sz="900" b="1" dirty="0">
                          <a:latin typeface="+mn-lt"/>
                          <a:cs typeface="Calibri"/>
                        </a:rPr>
                        <a:t>CS</a:t>
                      </a:r>
                      <a:r>
                        <a:rPr sz="900" b="1" spc="-5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a:t>
                      </a:r>
                      <a:r>
                        <a:rPr sz="900" b="1" spc="-10" dirty="0">
                          <a:latin typeface="+mn-lt"/>
                          <a:cs typeface="Calibri"/>
                        </a:rPr>
                        <a:t>N</a:t>
                      </a:r>
                      <a:r>
                        <a:rPr sz="900" b="1" dirty="0">
                          <a:latin typeface="+mn-lt"/>
                          <a:cs typeface="Calibri"/>
                        </a:rPr>
                        <a:t>:</a:t>
                      </a:r>
                      <a:r>
                        <a:rPr sz="900" b="1" spc="-45" dirty="0">
                          <a:latin typeface="+mn-lt"/>
                          <a:cs typeface="Calibri"/>
                        </a:rPr>
                        <a:t> </a:t>
                      </a:r>
                      <a:r>
                        <a:rPr sz="900" b="1" dirty="0">
                          <a:latin typeface="+mn-lt"/>
                          <a:cs typeface="Calibri"/>
                        </a:rPr>
                        <a:t>85%</a:t>
                      </a:r>
                      <a:r>
                        <a:rPr sz="900" b="1" spc="-85" dirty="0">
                          <a:latin typeface="+mn-lt"/>
                          <a:cs typeface="Calibri"/>
                        </a:rPr>
                        <a:t> </a:t>
                      </a:r>
                      <a:r>
                        <a:rPr sz="900" b="1" dirty="0">
                          <a:latin typeface="+mn-lt"/>
                          <a:cs typeface="Calibri"/>
                        </a:rPr>
                        <a:t>UCR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$25</a:t>
                      </a:r>
                      <a:r>
                        <a:rPr sz="900" b="1" spc="-5" dirty="0">
                          <a:latin typeface="+mn-lt"/>
                          <a:cs typeface="Calibri"/>
                        </a:rPr>
                        <a:t>/</a:t>
                      </a:r>
                      <a:r>
                        <a:rPr sz="900" b="1" dirty="0">
                          <a:latin typeface="+mn-lt"/>
                          <a:cs typeface="Calibri"/>
                        </a:rPr>
                        <a:t>$50</a:t>
                      </a:r>
                      <a:r>
                        <a:rPr sz="900" b="1" spc="-7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3/3</a:t>
                      </a:r>
                      <a:r>
                        <a:rPr sz="900" b="1" spc="-40" dirty="0">
                          <a:latin typeface="+mn-lt"/>
                          <a:cs typeface="Calibri"/>
                        </a:rPr>
                        <a:t> </a:t>
                      </a:r>
                      <a:r>
                        <a:rPr sz="900" b="1" spc="-5" dirty="0">
                          <a:latin typeface="+mn-lt"/>
                          <a:cs typeface="Calibri"/>
                        </a:rPr>
                        <a:t>Visits Max/</a:t>
                      </a:r>
                      <a:r>
                        <a:rPr sz="900" b="1" spc="-20" dirty="0">
                          <a:latin typeface="+mn-lt"/>
                          <a:cs typeface="Calibri"/>
                        </a:rPr>
                        <a:t> </a:t>
                      </a:r>
                      <a:r>
                        <a:rPr sz="900" b="1" spc="-5" dirty="0">
                          <a:latin typeface="+mn-lt"/>
                          <a:cs typeface="Calibri"/>
                        </a:rPr>
                        <a:t>Year</a:t>
                      </a:r>
                      <a:endParaRPr sz="900" dirty="0">
                        <a:latin typeface="+mn-lt"/>
                        <a:cs typeface="Calibri"/>
                      </a:endParaRPr>
                    </a:p>
                    <a:p>
                      <a:pPr marL="0" indent="0" algn="ctr">
                        <a:lnSpc>
                          <a:spcPct val="100000"/>
                        </a:lnSpc>
                        <a:spcBef>
                          <a:spcPts val="0"/>
                        </a:spcBef>
                      </a:pPr>
                      <a:r>
                        <a:rPr sz="900" b="1" dirty="0">
                          <a:latin typeface="+mn-lt"/>
                          <a:cs typeface="Calibri"/>
                        </a:rPr>
                        <a:t>I</a:t>
                      </a:r>
                      <a:r>
                        <a:rPr sz="900" b="1" spc="-5" dirty="0">
                          <a:latin typeface="+mn-lt"/>
                          <a:cs typeface="Calibri"/>
                        </a:rPr>
                        <a:t>NN</a:t>
                      </a:r>
                      <a:r>
                        <a:rPr sz="900" b="1" dirty="0">
                          <a:latin typeface="+mn-lt"/>
                          <a:cs typeface="Calibri"/>
                        </a:rPr>
                        <a:t>:</a:t>
                      </a:r>
                      <a:r>
                        <a:rPr sz="900" b="1" spc="-35" dirty="0">
                          <a:latin typeface="+mn-lt"/>
                          <a:cs typeface="Calibri"/>
                        </a:rPr>
                        <a:t> </a:t>
                      </a:r>
                      <a:r>
                        <a:rPr sz="900" b="1" dirty="0">
                          <a:latin typeface="+mn-lt"/>
                          <a:cs typeface="Calibri"/>
                        </a:rPr>
                        <a:t>P</a:t>
                      </a:r>
                      <a:r>
                        <a:rPr sz="900" b="1" spc="-5" dirty="0">
                          <a:latin typeface="+mn-lt"/>
                          <a:cs typeface="Calibri"/>
                        </a:rPr>
                        <a:t>H</a:t>
                      </a:r>
                      <a:r>
                        <a:rPr sz="900" b="1" dirty="0">
                          <a:latin typeface="+mn-lt"/>
                          <a:cs typeface="Calibri"/>
                        </a:rPr>
                        <a:t>CS</a:t>
                      </a:r>
                      <a:r>
                        <a:rPr sz="900" b="1" spc="-5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a:t>
                      </a:r>
                      <a:r>
                        <a:rPr sz="900" b="1" spc="-10" dirty="0">
                          <a:latin typeface="+mn-lt"/>
                          <a:cs typeface="Calibri"/>
                        </a:rPr>
                        <a:t>N</a:t>
                      </a:r>
                      <a:r>
                        <a:rPr sz="900" b="1" dirty="0">
                          <a:latin typeface="+mn-lt"/>
                          <a:cs typeface="Calibri"/>
                        </a:rPr>
                        <a:t>:</a:t>
                      </a:r>
                      <a:r>
                        <a:rPr sz="900" b="1" spc="-45" dirty="0">
                          <a:latin typeface="+mn-lt"/>
                          <a:cs typeface="Calibri"/>
                        </a:rPr>
                        <a:t> </a:t>
                      </a:r>
                      <a:r>
                        <a:rPr sz="900" b="1" dirty="0">
                          <a:latin typeface="+mn-lt"/>
                          <a:cs typeface="Calibri"/>
                        </a:rPr>
                        <a:t>85%</a:t>
                      </a:r>
                      <a:r>
                        <a:rPr sz="900" b="1" spc="-85" dirty="0">
                          <a:latin typeface="+mn-lt"/>
                          <a:cs typeface="Calibri"/>
                        </a:rPr>
                        <a:t> </a:t>
                      </a:r>
                      <a:r>
                        <a:rPr sz="900" b="1" dirty="0">
                          <a:latin typeface="+mn-lt"/>
                          <a:cs typeface="Calibri"/>
                        </a:rPr>
                        <a:t>UCR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$25</a:t>
                      </a:r>
                      <a:r>
                        <a:rPr sz="900" b="1" spc="-5" dirty="0">
                          <a:latin typeface="+mn-lt"/>
                          <a:cs typeface="Calibri"/>
                        </a:rPr>
                        <a:t>/</a:t>
                      </a:r>
                      <a:r>
                        <a:rPr sz="900" b="1" dirty="0">
                          <a:latin typeface="+mn-lt"/>
                          <a:cs typeface="Calibri"/>
                        </a:rPr>
                        <a:t>$50</a:t>
                      </a:r>
                      <a:r>
                        <a:rPr sz="900" b="1" spc="-8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4/</a:t>
                      </a:r>
                      <a:r>
                        <a:rPr sz="900" b="1" dirty="0">
                          <a:latin typeface="+mn-lt"/>
                          <a:cs typeface="Calibri"/>
                        </a:rPr>
                        <a:t>4</a:t>
                      </a:r>
                      <a:r>
                        <a:rPr sz="900" b="1" spc="-50" dirty="0">
                          <a:latin typeface="+mn-lt"/>
                          <a:cs typeface="Calibri"/>
                        </a:rPr>
                        <a:t> </a:t>
                      </a:r>
                      <a:r>
                        <a:rPr sz="900" b="1" spc="-5" dirty="0">
                          <a:latin typeface="+mn-lt"/>
                          <a:cs typeface="Calibri"/>
                        </a:rPr>
                        <a:t>Vi</a:t>
                      </a:r>
                      <a:r>
                        <a:rPr sz="900" b="1" dirty="0">
                          <a:latin typeface="+mn-lt"/>
                          <a:cs typeface="Calibri"/>
                        </a:rPr>
                        <a:t>s</a:t>
                      </a:r>
                      <a:r>
                        <a:rPr sz="900" b="1" spc="-5" dirty="0">
                          <a:latin typeface="+mn-lt"/>
                          <a:cs typeface="Calibri"/>
                        </a:rPr>
                        <a:t>i</a:t>
                      </a:r>
                      <a:r>
                        <a:rPr sz="900" b="1" dirty="0">
                          <a:latin typeface="+mn-lt"/>
                          <a:cs typeface="Calibri"/>
                        </a:rPr>
                        <a:t>ts </a:t>
                      </a:r>
                      <a:r>
                        <a:rPr sz="900" b="1" spc="5" dirty="0">
                          <a:latin typeface="+mn-lt"/>
                          <a:cs typeface="Calibri"/>
                        </a:rPr>
                        <a:t>M</a:t>
                      </a:r>
                      <a:r>
                        <a:rPr sz="900" b="1" spc="-5" dirty="0">
                          <a:latin typeface="+mn-lt"/>
                          <a:cs typeface="Calibri"/>
                        </a:rPr>
                        <a:t>a</a:t>
                      </a:r>
                      <a:r>
                        <a:rPr sz="900" b="1" spc="-10" dirty="0">
                          <a:latin typeface="+mn-lt"/>
                          <a:cs typeface="Calibri"/>
                        </a:rPr>
                        <a:t>x</a:t>
                      </a:r>
                      <a:r>
                        <a:rPr sz="900" b="1" spc="-5" dirty="0">
                          <a:latin typeface="+mn-lt"/>
                          <a:cs typeface="Calibri"/>
                        </a:rPr>
                        <a:t>/</a:t>
                      </a:r>
                      <a:r>
                        <a:rPr sz="900" b="1" dirty="0">
                          <a:latin typeface="+mn-lt"/>
                          <a:cs typeface="Calibri"/>
                        </a:rPr>
                        <a:t>Ye</a:t>
                      </a:r>
                      <a:r>
                        <a:rPr sz="900" b="1" spc="-5" dirty="0">
                          <a:latin typeface="+mn-lt"/>
                          <a:cs typeface="Calibri"/>
                        </a:rPr>
                        <a:t>a</a:t>
                      </a:r>
                      <a:r>
                        <a:rPr sz="900" b="1" dirty="0">
                          <a:latin typeface="+mn-lt"/>
                          <a:cs typeface="Calibri"/>
                        </a:rPr>
                        <a:t>r</a:t>
                      </a:r>
                      <a:endParaRPr sz="900" dirty="0">
                        <a:latin typeface="+mn-lt"/>
                        <a:cs typeface="Calibri"/>
                      </a:endParaRPr>
                    </a:p>
                    <a:p>
                      <a:pPr marL="0" indent="0" algn="ctr">
                        <a:lnSpc>
                          <a:spcPct val="100000"/>
                        </a:lnSpc>
                        <a:spcBef>
                          <a:spcPts val="0"/>
                        </a:spcBef>
                      </a:pPr>
                      <a:r>
                        <a:rPr sz="900" b="1" dirty="0">
                          <a:latin typeface="+mn-lt"/>
                          <a:cs typeface="Calibri"/>
                        </a:rPr>
                        <a:t>I</a:t>
                      </a:r>
                      <a:r>
                        <a:rPr sz="900" b="1" spc="-5" dirty="0">
                          <a:latin typeface="+mn-lt"/>
                          <a:cs typeface="Calibri"/>
                        </a:rPr>
                        <a:t>NN</a:t>
                      </a:r>
                      <a:r>
                        <a:rPr sz="900" b="1" dirty="0">
                          <a:latin typeface="+mn-lt"/>
                          <a:cs typeface="Calibri"/>
                        </a:rPr>
                        <a:t>:</a:t>
                      </a:r>
                      <a:r>
                        <a:rPr sz="900" b="1" spc="-45" dirty="0">
                          <a:latin typeface="+mn-lt"/>
                          <a:cs typeface="Calibri"/>
                        </a:rPr>
                        <a:t> </a:t>
                      </a:r>
                      <a:r>
                        <a:rPr sz="900" b="1" dirty="0">
                          <a:latin typeface="+mn-lt"/>
                          <a:cs typeface="Calibri"/>
                        </a:rPr>
                        <a:t>P</a:t>
                      </a:r>
                      <a:r>
                        <a:rPr sz="900" b="1" spc="-5" dirty="0">
                          <a:latin typeface="+mn-lt"/>
                          <a:cs typeface="Calibri"/>
                        </a:rPr>
                        <a:t>H</a:t>
                      </a:r>
                      <a:r>
                        <a:rPr sz="900" b="1" dirty="0">
                          <a:latin typeface="+mn-lt"/>
                          <a:cs typeface="Calibri"/>
                        </a:rPr>
                        <a:t>CS</a:t>
                      </a:r>
                      <a:r>
                        <a:rPr sz="900" b="1" spc="-4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OON</a:t>
                      </a:r>
                      <a:r>
                        <a:rPr sz="900" b="1" spc="-55" dirty="0">
                          <a:latin typeface="+mn-lt"/>
                          <a:cs typeface="Calibri"/>
                        </a:rPr>
                        <a:t> </a:t>
                      </a:r>
                      <a:r>
                        <a:rPr sz="900" b="1" dirty="0">
                          <a:latin typeface="+mn-lt"/>
                          <a:cs typeface="Calibri"/>
                        </a:rPr>
                        <a:t>85%</a:t>
                      </a:r>
                      <a:r>
                        <a:rPr sz="900" b="1" spc="-70" dirty="0">
                          <a:latin typeface="+mn-lt"/>
                          <a:cs typeface="Calibri"/>
                        </a:rPr>
                        <a:t> </a:t>
                      </a:r>
                      <a:r>
                        <a:rPr sz="900" b="1" dirty="0">
                          <a:latin typeface="+mn-lt"/>
                          <a:cs typeface="Calibri"/>
                        </a:rPr>
                        <a:t>UCR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$25</a:t>
                      </a:r>
                      <a:r>
                        <a:rPr sz="900" b="1" spc="-5" dirty="0">
                          <a:latin typeface="+mn-lt"/>
                          <a:cs typeface="Calibri"/>
                        </a:rPr>
                        <a:t>/</a:t>
                      </a:r>
                      <a:r>
                        <a:rPr sz="900" b="1" dirty="0">
                          <a:latin typeface="+mn-lt"/>
                          <a:cs typeface="Calibri"/>
                        </a:rPr>
                        <a:t>$50</a:t>
                      </a:r>
                      <a:r>
                        <a:rPr sz="900" b="1" spc="-90"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6/6</a:t>
                      </a:r>
                      <a:r>
                        <a:rPr sz="900" b="1" spc="-45" dirty="0">
                          <a:latin typeface="+mn-lt"/>
                          <a:cs typeface="Calibri"/>
                        </a:rPr>
                        <a:t> </a:t>
                      </a:r>
                      <a:r>
                        <a:rPr sz="900" b="1" spc="-5" dirty="0">
                          <a:latin typeface="+mn-lt"/>
                          <a:cs typeface="Calibri"/>
                        </a:rPr>
                        <a:t>Visits</a:t>
                      </a:r>
                      <a:r>
                        <a:rPr sz="900" b="1" spc="-10" dirty="0">
                          <a:latin typeface="+mn-lt"/>
                          <a:cs typeface="Calibri"/>
                        </a:rPr>
                        <a:t> </a:t>
                      </a:r>
                      <a:r>
                        <a:rPr sz="900" b="1" spc="-5" dirty="0">
                          <a:latin typeface="+mn-lt"/>
                          <a:cs typeface="Calibri"/>
                        </a:rPr>
                        <a:t>Max/Year</a:t>
                      </a:r>
                      <a:endParaRPr sz="900" dirty="0">
                        <a:latin typeface="+mn-lt"/>
                        <a:cs typeface="Calibri"/>
                      </a:endParaRPr>
                    </a:p>
                    <a:p>
                      <a:pPr marL="0" indent="0" algn="ctr">
                        <a:lnSpc>
                          <a:spcPct val="100000"/>
                        </a:lnSpc>
                        <a:spcBef>
                          <a:spcPts val="0"/>
                        </a:spcBef>
                      </a:pPr>
                      <a:r>
                        <a:rPr sz="900" b="1" dirty="0">
                          <a:latin typeface="+mn-lt"/>
                          <a:cs typeface="Calibri"/>
                        </a:rPr>
                        <a:t>I</a:t>
                      </a:r>
                      <a:r>
                        <a:rPr sz="900" b="1" spc="-5" dirty="0">
                          <a:latin typeface="+mn-lt"/>
                          <a:cs typeface="Calibri"/>
                        </a:rPr>
                        <a:t>NN</a:t>
                      </a:r>
                      <a:r>
                        <a:rPr sz="900" b="1" dirty="0">
                          <a:latin typeface="+mn-lt"/>
                          <a:cs typeface="Calibri"/>
                        </a:rPr>
                        <a:t>:</a:t>
                      </a:r>
                      <a:r>
                        <a:rPr sz="900" b="1" spc="-35" dirty="0">
                          <a:latin typeface="+mn-lt"/>
                          <a:cs typeface="Calibri"/>
                        </a:rPr>
                        <a:t> </a:t>
                      </a:r>
                      <a:r>
                        <a:rPr sz="900" b="1" dirty="0">
                          <a:latin typeface="+mn-lt"/>
                          <a:cs typeface="Calibri"/>
                        </a:rPr>
                        <a:t>P</a:t>
                      </a:r>
                      <a:r>
                        <a:rPr sz="900" b="1" spc="-5" dirty="0">
                          <a:latin typeface="+mn-lt"/>
                          <a:cs typeface="Calibri"/>
                        </a:rPr>
                        <a:t>H</a:t>
                      </a:r>
                      <a:r>
                        <a:rPr sz="900" b="1" dirty="0">
                          <a:latin typeface="+mn-lt"/>
                          <a:cs typeface="Calibri"/>
                        </a:rPr>
                        <a:t>CS</a:t>
                      </a:r>
                      <a:r>
                        <a:rPr sz="900" b="1" spc="-5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a:t>
                      </a:r>
                      <a:r>
                        <a:rPr sz="900" b="1" spc="-10" dirty="0">
                          <a:latin typeface="+mn-lt"/>
                          <a:cs typeface="Calibri"/>
                        </a:rPr>
                        <a:t>N</a:t>
                      </a:r>
                      <a:r>
                        <a:rPr sz="900" b="1" dirty="0">
                          <a:latin typeface="+mn-lt"/>
                          <a:cs typeface="Calibri"/>
                        </a:rPr>
                        <a:t>:</a:t>
                      </a:r>
                      <a:r>
                        <a:rPr sz="900" b="1" spc="-45" dirty="0">
                          <a:latin typeface="+mn-lt"/>
                          <a:cs typeface="Calibri"/>
                        </a:rPr>
                        <a:t> </a:t>
                      </a:r>
                      <a:r>
                        <a:rPr sz="900" b="1" dirty="0">
                          <a:latin typeface="+mn-lt"/>
                          <a:cs typeface="Calibri"/>
                        </a:rPr>
                        <a:t>85%</a:t>
                      </a:r>
                      <a:r>
                        <a:rPr sz="900" b="1" spc="-85" dirty="0">
                          <a:latin typeface="+mn-lt"/>
                          <a:cs typeface="Calibri"/>
                        </a:rPr>
                        <a:t> </a:t>
                      </a:r>
                      <a:r>
                        <a:rPr sz="900" b="1" dirty="0" smtClean="0">
                          <a:latin typeface="+mn-lt"/>
                          <a:cs typeface="Calibri"/>
                        </a:rPr>
                        <a:t>UC</a:t>
                      </a:r>
                      <a:r>
                        <a:rPr sz="900" b="1" spc="-5" dirty="0" smtClean="0">
                          <a:latin typeface="+mn-lt"/>
                          <a:cs typeface="Calibri"/>
                        </a:rPr>
                        <a:t>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0"/>
                  </a:ext>
                </a:extLst>
              </a:tr>
              <a:tr h="365760">
                <a:tc>
                  <a:txBody>
                    <a:bodyPr/>
                    <a:lstStyle/>
                    <a:p>
                      <a:pPr marL="36576" indent="0" algn="l">
                        <a:lnSpc>
                          <a:spcPct val="100000"/>
                        </a:lnSpc>
                        <a:spcBef>
                          <a:spcPts val="0"/>
                        </a:spcBef>
                      </a:pPr>
                      <a:r>
                        <a:rPr sz="1000" b="1" spc="-5" dirty="0">
                          <a:solidFill>
                            <a:srgbClr val="FFFFFF"/>
                          </a:solidFill>
                          <a:latin typeface="Calibri"/>
                          <a:cs typeface="Calibri"/>
                        </a:rPr>
                        <a:t>U</a:t>
                      </a:r>
                      <a:r>
                        <a:rPr sz="1000" b="1" spc="5" dirty="0">
                          <a:solidFill>
                            <a:srgbClr val="FFFFFF"/>
                          </a:solidFill>
                          <a:latin typeface="Calibri"/>
                          <a:cs typeface="Calibri"/>
                        </a:rPr>
                        <a:t>r</a:t>
                      </a:r>
                      <a:r>
                        <a:rPr sz="1000" b="1" spc="-5" dirty="0">
                          <a:solidFill>
                            <a:srgbClr val="FFFFFF"/>
                          </a:solidFill>
                          <a:latin typeface="Calibri"/>
                          <a:cs typeface="Calibri"/>
                        </a:rPr>
                        <a:t>g</a:t>
                      </a:r>
                      <a:r>
                        <a:rPr sz="1000" b="1" dirty="0">
                          <a:solidFill>
                            <a:srgbClr val="FFFFFF"/>
                          </a:solidFill>
                          <a:latin typeface="Calibri"/>
                          <a:cs typeface="Calibri"/>
                        </a:rPr>
                        <a:t>e</a:t>
                      </a:r>
                      <a:r>
                        <a:rPr sz="1000" b="1" spc="5" dirty="0">
                          <a:solidFill>
                            <a:srgbClr val="FFFFFF"/>
                          </a:solidFill>
                          <a:latin typeface="Calibri"/>
                          <a:cs typeface="Calibri"/>
                        </a:rPr>
                        <a:t>n</a:t>
                      </a:r>
                      <a:r>
                        <a:rPr sz="1000" b="1" dirty="0">
                          <a:solidFill>
                            <a:srgbClr val="FFFFFF"/>
                          </a:solidFill>
                          <a:latin typeface="Calibri"/>
                          <a:cs typeface="Calibri"/>
                        </a:rPr>
                        <a:t>t</a:t>
                      </a:r>
                      <a:r>
                        <a:rPr sz="1000" b="1" spc="-55" dirty="0">
                          <a:solidFill>
                            <a:srgbClr val="FFFFFF"/>
                          </a:solidFill>
                          <a:latin typeface="Calibri"/>
                          <a:cs typeface="Calibri"/>
                        </a:rPr>
                        <a:t> </a:t>
                      </a:r>
                      <a:r>
                        <a:rPr sz="1000" b="1" dirty="0">
                          <a:solidFill>
                            <a:srgbClr val="FFFFFF"/>
                          </a:solidFill>
                          <a:latin typeface="Calibri"/>
                          <a:cs typeface="Calibri"/>
                        </a:rPr>
                        <a:t>Ca</a:t>
                      </a:r>
                      <a:r>
                        <a:rPr sz="1000" b="1" spc="5" dirty="0">
                          <a:solidFill>
                            <a:srgbClr val="FFFFFF"/>
                          </a:solidFill>
                          <a:latin typeface="Calibri"/>
                          <a:cs typeface="Calibri"/>
                        </a:rPr>
                        <a:t>r</a:t>
                      </a:r>
                      <a:r>
                        <a:rPr sz="1000" b="1" dirty="0">
                          <a:solidFill>
                            <a:srgbClr val="FFFFFF"/>
                          </a:solidFill>
                          <a:latin typeface="Calibri"/>
                          <a:cs typeface="Calibri"/>
                        </a:rPr>
                        <a:t>e</a:t>
                      </a:r>
                      <a:r>
                        <a:rPr sz="1000" b="1" spc="-70" dirty="0">
                          <a:solidFill>
                            <a:srgbClr val="FFFFFF"/>
                          </a:solidFill>
                          <a:latin typeface="Calibri"/>
                          <a:cs typeface="Calibri"/>
                        </a:rPr>
                        <a:t> </a:t>
                      </a:r>
                      <a:r>
                        <a:rPr sz="1000" b="1" spc="-5" dirty="0">
                          <a:solidFill>
                            <a:srgbClr val="FFFFFF"/>
                          </a:solidFill>
                          <a:latin typeface="Calibri"/>
                          <a:cs typeface="Calibri"/>
                        </a:rPr>
                        <a:t>I</a:t>
                      </a:r>
                      <a:r>
                        <a:rPr sz="1000" b="1" dirty="0">
                          <a:solidFill>
                            <a:srgbClr val="FFFFFF"/>
                          </a:solidFill>
                          <a:latin typeface="Calibri"/>
                          <a:cs typeface="Calibri"/>
                        </a:rPr>
                        <a:t>NN/</a:t>
                      </a:r>
                      <a:r>
                        <a:rPr sz="1000" b="1" spc="-5" dirty="0">
                          <a:solidFill>
                            <a:srgbClr val="FFFFFF"/>
                          </a:solidFill>
                          <a:latin typeface="Calibri"/>
                          <a:cs typeface="Calibri"/>
                        </a:rPr>
                        <a:t>OO</a:t>
                      </a:r>
                      <a:r>
                        <a:rPr sz="1000" b="1" dirty="0">
                          <a:solidFill>
                            <a:srgbClr val="FFFFFF"/>
                          </a:solidFill>
                          <a:latin typeface="Calibri"/>
                          <a:cs typeface="Calibri"/>
                        </a:rPr>
                        <a:t>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$50</a:t>
                      </a:r>
                      <a:r>
                        <a:rPr sz="900" b="1" spc="-2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marR="59055" indent="0" algn="ctr">
                        <a:lnSpc>
                          <a:spcPct val="100000"/>
                        </a:lnSpc>
                        <a:spcBef>
                          <a:spcPts val="0"/>
                        </a:spcBef>
                      </a:pPr>
                      <a:r>
                        <a:rPr sz="900" b="1" dirty="0">
                          <a:latin typeface="+mn-lt"/>
                          <a:cs typeface="Calibri"/>
                        </a:rPr>
                        <a:t>2 </a:t>
                      </a:r>
                      <a:r>
                        <a:rPr sz="900" b="1" spc="-5" dirty="0">
                          <a:latin typeface="+mn-lt"/>
                          <a:cs typeface="Calibri"/>
                        </a:rPr>
                        <a:t>Visits Max/Plan </a:t>
                      </a:r>
                      <a:r>
                        <a:rPr sz="900" b="1" spc="-5" dirty="0" smtClean="0">
                          <a:latin typeface="+mn-lt"/>
                          <a:cs typeface="Calibri"/>
                        </a:rPr>
                        <a:t>Year</a:t>
                      </a:r>
                      <a:endParaRPr lang="en-US" sz="900" b="1" spc="-5" dirty="0" smtClean="0">
                        <a:latin typeface="+mn-lt"/>
                        <a:cs typeface="Calibri"/>
                      </a:endParaRPr>
                    </a:p>
                    <a:p>
                      <a:pPr marL="0" marR="59055" indent="0" algn="ctr">
                        <a:lnSpc>
                          <a:spcPct val="100000"/>
                        </a:lnSpc>
                        <a:spcBef>
                          <a:spcPts val="0"/>
                        </a:spcBef>
                      </a:pPr>
                      <a:r>
                        <a:rPr sz="900" b="1" dirty="0" smtClean="0">
                          <a:latin typeface="+mn-lt"/>
                          <a:cs typeface="Calibri"/>
                        </a:rPr>
                        <a:t>I</a:t>
                      </a:r>
                      <a:r>
                        <a:rPr sz="900" b="1" spc="-5" dirty="0" smtClean="0">
                          <a:latin typeface="+mn-lt"/>
                          <a:cs typeface="Calibri"/>
                        </a:rPr>
                        <a:t>NN</a:t>
                      </a:r>
                      <a:r>
                        <a:rPr sz="900" b="1" dirty="0">
                          <a:latin typeface="+mn-lt"/>
                          <a:cs typeface="Calibri"/>
                        </a:rPr>
                        <a:t>:</a:t>
                      </a:r>
                      <a:r>
                        <a:rPr sz="900" b="1" spc="-60" dirty="0">
                          <a:latin typeface="+mn-lt"/>
                          <a:cs typeface="Calibri"/>
                        </a:rPr>
                        <a:t> </a:t>
                      </a:r>
                      <a:r>
                        <a:rPr sz="900" b="1" spc="-25" dirty="0">
                          <a:latin typeface="+mn-lt"/>
                          <a:cs typeface="Calibri"/>
                        </a:rPr>
                        <a:t>P</a:t>
                      </a:r>
                      <a:r>
                        <a:rPr sz="900" b="1" spc="-30" dirty="0">
                          <a:latin typeface="+mn-lt"/>
                          <a:cs typeface="Calibri"/>
                        </a:rPr>
                        <a:t>H</a:t>
                      </a:r>
                      <a:r>
                        <a:rPr sz="900" b="1" spc="-25" dirty="0">
                          <a:latin typeface="+mn-lt"/>
                          <a:cs typeface="Calibri"/>
                        </a:rPr>
                        <a:t>C</a:t>
                      </a:r>
                      <a:r>
                        <a:rPr sz="900" b="1" dirty="0">
                          <a:latin typeface="+mn-lt"/>
                          <a:cs typeface="Calibri"/>
                        </a:rPr>
                        <a:t>S</a:t>
                      </a:r>
                      <a:r>
                        <a:rPr sz="900" b="1" spc="-6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a:t>
                      </a:r>
                      <a:r>
                        <a:rPr sz="900" b="1" spc="-10" dirty="0">
                          <a:latin typeface="+mn-lt"/>
                          <a:cs typeface="Calibri"/>
                        </a:rPr>
                        <a:t>N</a:t>
                      </a:r>
                      <a:r>
                        <a:rPr sz="900" b="1" dirty="0">
                          <a:latin typeface="+mn-lt"/>
                          <a:cs typeface="Calibri"/>
                        </a:rPr>
                        <a:t>:</a:t>
                      </a:r>
                      <a:r>
                        <a:rPr sz="900" b="1" spc="-60" dirty="0">
                          <a:latin typeface="+mn-lt"/>
                          <a:cs typeface="Calibri"/>
                        </a:rPr>
                        <a:t> </a:t>
                      </a:r>
                      <a:r>
                        <a:rPr sz="900" b="1" dirty="0">
                          <a:latin typeface="+mn-lt"/>
                          <a:cs typeface="Calibri"/>
                        </a:rPr>
                        <a:t>85%</a:t>
                      </a:r>
                      <a:r>
                        <a:rPr sz="900" b="1" spc="-85" dirty="0">
                          <a:latin typeface="+mn-lt"/>
                          <a:cs typeface="Calibri"/>
                        </a:rPr>
                        <a:t> </a:t>
                      </a:r>
                      <a:r>
                        <a:rPr sz="900" b="1" dirty="0">
                          <a:latin typeface="+mn-lt"/>
                          <a:cs typeface="Calibri"/>
                        </a:rPr>
                        <a:t>UCR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opa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a:t>
                      </a:r>
                      <a:endParaRPr kumimoji="0" lang="en-US" sz="900" b="0" i="0" u="none" strike="noStrike" kern="0" cap="none" spc="0" normalizeH="0" baseline="0" noProof="0" dirty="0" smtClean="0">
                        <a:ln>
                          <a:noFill/>
                        </a:ln>
                        <a:solidFill>
                          <a:prstClr val="black"/>
                        </a:solidFill>
                        <a:effectLst/>
                        <a:uLnTx/>
                        <a:uFillTx/>
                        <a:latin typeface="+mn-lt"/>
                        <a:ea typeface="+mn-ea"/>
                        <a:cs typeface="Calibri"/>
                      </a:endParaRPr>
                    </a:p>
                    <a:p>
                      <a:pPr marL="0" marR="59055"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2 </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Visits Max/Plan Year</a:t>
                      </a:r>
                    </a:p>
                    <a:p>
                      <a:pPr marL="0" marR="59055"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6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P</a:t>
                      </a:r>
                      <a:r>
                        <a:rPr kumimoji="0" lang="en-US" sz="900" b="1" i="0" u="none" strike="noStrike" kern="0" cap="none" spc="-30" normalizeH="0" baseline="0" noProof="0" dirty="0" smtClean="0">
                          <a:ln>
                            <a:noFill/>
                          </a:ln>
                          <a:solidFill>
                            <a:prstClr val="black"/>
                          </a:solidFill>
                          <a:effectLst/>
                          <a:uLnTx/>
                          <a:uFillTx/>
                          <a:latin typeface="+mn-lt"/>
                          <a:ea typeface="+mn-ea"/>
                          <a:cs typeface="Calibri"/>
                        </a:rPr>
                        <a:t>H</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900" b="1" i="0" u="none" strike="noStrike" kern="0" cap="none" spc="-6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Ra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te</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OO</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6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85%</a:t>
                      </a:r>
                      <a:r>
                        <a:rPr kumimoji="0" lang="en-US" sz="900" b="1" i="0" u="none" strike="noStrike" kern="0" cap="none" spc="-8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UCR</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$50</a:t>
                      </a:r>
                      <a:r>
                        <a:rPr sz="900" b="1" spc="-25" dirty="0">
                          <a:latin typeface="+mn-lt"/>
                          <a:cs typeface="Calibri"/>
                        </a:rPr>
                        <a:t> </a:t>
                      </a:r>
                      <a:r>
                        <a:rPr sz="900" b="1" dirty="0" smtClean="0">
                          <a:latin typeface="+mn-lt"/>
                          <a:cs typeface="Calibri"/>
                        </a:rPr>
                        <a:t>C</a:t>
                      </a:r>
                      <a:r>
                        <a:rPr sz="900" b="1" spc="-5" dirty="0" smtClean="0">
                          <a:latin typeface="+mn-lt"/>
                          <a:cs typeface="Calibri"/>
                        </a:rPr>
                        <a:t>opa</a:t>
                      </a:r>
                      <a:r>
                        <a:rPr sz="900" b="1" dirty="0" smtClean="0">
                          <a:latin typeface="+mn-lt"/>
                          <a:cs typeface="Calibri"/>
                        </a:rPr>
                        <a:t>y</a:t>
                      </a:r>
                      <a:endParaRPr lang="en-US" sz="900" b="1" dirty="0" smtClean="0">
                        <a:latin typeface="+mn-lt"/>
                        <a:cs typeface="Calibri"/>
                      </a:endParaRPr>
                    </a:p>
                    <a:p>
                      <a:pPr marL="0" indent="0" algn="ctr">
                        <a:lnSpc>
                          <a:spcPct val="100000"/>
                        </a:lnSpc>
                        <a:spcBef>
                          <a:spcPts val="0"/>
                        </a:spcBef>
                      </a:pPr>
                      <a:r>
                        <a:rPr sz="900" b="1" dirty="0" smtClean="0">
                          <a:latin typeface="+mn-lt"/>
                          <a:cs typeface="Calibri"/>
                        </a:rPr>
                        <a:t>3 </a:t>
                      </a:r>
                      <a:r>
                        <a:rPr sz="900" b="1" spc="-5" dirty="0">
                          <a:latin typeface="+mn-lt"/>
                          <a:cs typeface="Calibri"/>
                        </a:rPr>
                        <a:t>Visits</a:t>
                      </a:r>
                      <a:r>
                        <a:rPr sz="900" b="1" dirty="0">
                          <a:latin typeface="+mn-lt"/>
                          <a:cs typeface="Calibri"/>
                        </a:rPr>
                        <a:t> </a:t>
                      </a:r>
                      <a:r>
                        <a:rPr sz="900" b="1" spc="-5" dirty="0">
                          <a:latin typeface="+mn-lt"/>
                          <a:cs typeface="Calibri"/>
                        </a:rPr>
                        <a:t>Max/Plan</a:t>
                      </a:r>
                      <a:r>
                        <a:rPr sz="900" b="1" spc="-10" dirty="0">
                          <a:latin typeface="+mn-lt"/>
                          <a:cs typeface="Calibri"/>
                        </a:rPr>
                        <a:t> </a:t>
                      </a:r>
                      <a:r>
                        <a:rPr sz="900" b="1" spc="-5" dirty="0" smtClean="0">
                          <a:latin typeface="+mn-lt"/>
                          <a:cs typeface="Calibri"/>
                        </a:rPr>
                        <a:t>Year</a:t>
                      </a:r>
                      <a:endParaRPr lang="en-US" sz="900" b="1" spc="-5" dirty="0" smtClean="0">
                        <a:latin typeface="+mn-lt"/>
                        <a:cs typeface="Calibri"/>
                      </a:endParaRPr>
                    </a:p>
                    <a:p>
                      <a:pPr marL="0" indent="0" algn="ctr">
                        <a:lnSpc>
                          <a:spcPct val="100000"/>
                        </a:lnSpc>
                        <a:spcBef>
                          <a:spcPts val="0"/>
                        </a:spcBef>
                      </a:pPr>
                      <a:r>
                        <a:rPr sz="900" b="1" dirty="0" smtClean="0">
                          <a:latin typeface="+mn-lt"/>
                          <a:cs typeface="Calibri"/>
                        </a:rPr>
                        <a:t>I</a:t>
                      </a:r>
                      <a:r>
                        <a:rPr sz="900" b="1" spc="-5" dirty="0" smtClean="0">
                          <a:latin typeface="+mn-lt"/>
                          <a:cs typeface="Calibri"/>
                        </a:rPr>
                        <a:t>NN</a:t>
                      </a:r>
                      <a:r>
                        <a:rPr sz="900" b="1" dirty="0">
                          <a:latin typeface="+mn-lt"/>
                          <a:cs typeface="Calibri"/>
                        </a:rPr>
                        <a:t>:</a:t>
                      </a:r>
                      <a:r>
                        <a:rPr sz="900" b="1" spc="-35" dirty="0">
                          <a:latin typeface="+mn-lt"/>
                          <a:cs typeface="Calibri"/>
                        </a:rPr>
                        <a:t> </a:t>
                      </a:r>
                      <a:r>
                        <a:rPr sz="900" b="1" dirty="0">
                          <a:latin typeface="+mn-lt"/>
                          <a:cs typeface="Calibri"/>
                        </a:rPr>
                        <a:t>P</a:t>
                      </a:r>
                      <a:r>
                        <a:rPr sz="900" b="1" spc="-5" dirty="0">
                          <a:latin typeface="+mn-lt"/>
                          <a:cs typeface="Calibri"/>
                        </a:rPr>
                        <a:t>H</a:t>
                      </a:r>
                      <a:r>
                        <a:rPr sz="900" b="1" dirty="0">
                          <a:latin typeface="+mn-lt"/>
                          <a:cs typeface="Calibri"/>
                        </a:rPr>
                        <a:t>CS</a:t>
                      </a:r>
                      <a:r>
                        <a:rPr sz="900" b="1" spc="-55" dirty="0">
                          <a:latin typeface="+mn-lt"/>
                          <a:cs typeface="Calibri"/>
                        </a:rPr>
                        <a:t> </a:t>
                      </a:r>
                      <a:r>
                        <a:rPr sz="900" b="1" spc="-5" dirty="0">
                          <a:latin typeface="+mn-lt"/>
                          <a:cs typeface="Calibri"/>
                        </a:rPr>
                        <a:t>Ra</a:t>
                      </a:r>
                      <a:r>
                        <a:rPr sz="900" b="1" dirty="0">
                          <a:latin typeface="+mn-lt"/>
                          <a:cs typeface="Calibri"/>
                        </a:rPr>
                        <a:t>te</a:t>
                      </a:r>
                      <a:r>
                        <a:rPr sz="900" b="1" spc="-5" dirty="0">
                          <a:latin typeface="+mn-lt"/>
                          <a:cs typeface="Calibri"/>
                        </a:rPr>
                        <a:t>/</a:t>
                      </a:r>
                      <a:r>
                        <a:rPr sz="900" b="1" dirty="0">
                          <a:latin typeface="+mn-lt"/>
                          <a:cs typeface="Calibri"/>
                        </a:rPr>
                        <a:t>OO</a:t>
                      </a:r>
                      <a:r>
                        <a:rPr sz="900" b="1" spc="-5" dirty="0">
                          <a:latin typeface="+mn-lt"/>
                          <a:cs typeface="Calibri"/>
                        </a:rPr>
                        <a:t>N</a:t>
                      </a:r>
                      <a:r>
                        <a:rPr sz="900" b="1" dirty="0">
                          <a:latin typeface="+mn-lt"/>
                          <a:cs typeface="Calibri"/>
                        </a:rPr>
                        <a:t>:</a:t>
                      </a:r>
                      <a:r>
                        <a:rPr sz="900" b="1" spc="-60" dirty="0">
                          <a:latin typeface="+mn-lt"/>
                          <a:cs typeface="Calibri"/>
                        </a:rPr>
                        <a:t> </a:t>
                      </a:r>
                      <a:r>
                        <a:rPr sz="900" b="1" dirty="0">
                          <a:latin typeface="+mn-lt"/>
                          <a:cs typeface="Calibri"/>
                        </a:rPr>
                        <a:t>85%</a:t>
                      </a:r>
                      <a:r>
                        <a:rPr sz="900" b="1" spc="-60" dirty="0">
                          <a:latin typeface="+mn-lt"/>
                          <a:cs typeface="Calibri"/>
                        </a:rPr>
                        <a:t> </a:t>
                      </a:r>
                      <a:r>
                        <a:rPr sz="900" b="1" dirty="0">
                          <a:latin typeface="+mn-lt"/>
                          <a:cs typeface="Calibri"/>
                        </a:rPr>
                        <a:t>UCR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baseline="0" dirty="0">
                          <a:latin typeface="+mn-lt"/>
                          <a:cs typeface="Calibri"/>
                        </a:rPr>
                        <a:t>$50</a:t>
                      </a:r>
                      <a:r>
                        <a:rPr sz="900" b="1" spc="-25" baseline="0" dirty="0">
                          <a:latin typeface="+mn-lt"/>
                          <a:cs typeface="Calibri"/>
                        </a:rPr>
                        <a:t> </a:t>
                      </a:r>
                      <a:r>
                        <a:rPr sz="900" b="1" baseline="0" dirty="0" smtClean="0">
                          <a:latin typeface="+mn-lt"/>
                          <a:cs typeface="Calibri"/>
                        </a:rPr>
                        <a:t>C</a:t>
                      </a:r>
                      <a:r>
                        <a:rPr sz="900" b="1" spc="-5" baseline="0" dirty="0" smtClean="0">
                          <a:latin typeface="+mn-lt"/>
                          <a:cs typeface="Calibri"/>
                        </a:rPr>
                        <a:t>opa</a:t>
                      </a:r>
                      <a:r>
                        <a:rPr sz="900" b="1" baseline="0" dirty="0" smtClean="0">
                          <a:latin typeface="+mn-lt"/>
                          <a:cs typeface="Calibri"/>
                        </a:rPr>
                        <a:t>y</a:t>
                      </a:r>
                      <a:endParaRPr lang="en-US" sz="900" b="1" baseline="0" dirty="0" smtClean="0">
                        <a:latin typeface="+mn-lt"/>
                        <a:cs typeface="Calibri"/>
                      </a:endParaRPr>
                    </a:p>
                    <a:p>
                      <a:pPr marL="0" indent="0" algn="ctr">
                        <a:lnSpc>
                          <a:spcPct val="100000"/>
                        </a:lnSpc>
                        <a:spcBef>
                          <a:spcPts val="0"/>
                        </a:spcBef>
                      </a:pPr>
                      <a:r>
                        <a:rPr sz="900" b="1" baseline="0" dirty="0" smtClean="0">
                          <a:latin typeface="+mn-lt"/>
                          <a:cs typeface="Calibri"/>
                        </a:rPr>
                        <a:t>2 </a:t>
                      </a:r>
                      <a:r>
                        <a:rPr sz="900" b="1" spc="-5" baseline="0" dirty="0">
                          <a:latin typeface="+mn-lt"/>
                          <a:cs typeface="Calibri"/>
                        </a:rPr>
                        <a:t>Visits</a:t>
                      </a:r>
                      <a:r>
                        <a:rPr sz="900" b="1" baseline="0" dirty="0">
                          <a:latin typeface="+mn-lt"/>
                          <a:cs typeface="Calibri"/>
                        </a:rPr>
                        <a:t> </a:t>
                      </a:r>
                      <a:r>
                        <a:rPr sz="900" b="1" spc="-5" baseline="0" dirty="0">
                          <a:latin typeface="+mn-lt"/>
                          <a:cs typeface="Calibri"/>
                        </a:rPr>
                        <a:t>Max/Plan</a:t>
                      </a:r>
                      <a:r>
                        <a:rPr sz="900" b="1" spc="-10" baseline="0" dirty="0">
                          <a:latin typeface="+mn-lt"/>
                          <a:cs typeface="Calibri"/>
                        </a:rPr>
                        <a:t> </a:t>
                      </a:r>
                      <a:r>
                        <a:rPr sz="900" b="1" spc="-5" baseline="0" dirty="0" smtClean="0">
                          <a:latin typeface="+mn-lt"/>
                          <a:cs typeface="Calibri"/>
                        </a:rPr>
                        <a:t>Year</a:t>
                      </a:r>
                      <a:endParaRPr lang="en-US" sz="900" b="1" spc="-5" baseline="0" dirty="0" smtClean="0">
                        <a:latin typeface="+mn-lt"/>
                        <a:cs typeface="Calibri"/>
                      </a:endParaRPr>
                    </a:p>
                    <a:p>
                      <a:pPr marL="0" indent="0" algn="ctr">
                        <a:lnSpc>
                          <a:spcPct val="100000"/>
                        </a:lnSpc>
                        <a:spcBef>
                          <a:spcPts val="0"/>
                        </a:spcBef>
                      </a:pPr>
                      <a:r>
                        <a:rPr sz="900" b="1" baseline="0" dirty="0" smtClean="0">
                          <a:latin typeface="+mn-lt"/>
                          <a:cs typeface="Calibri"/>
                        </a:rPr>
                        <a:t>I</a:t>
                      </a:r>
                      <a:r>
                        <a:rPr sz="900" b="1" spc="-5" baseline="0" dirty="0" smtClean="0">
                          <a:latin typeface="+mn-lt"/>
                          <a:cs typeface="Calibri"/>
                        </a:rPr>
                        <a:t>NN</a:t>
                      </a:r>
                      <a:r>
                        <a:rPr sz="900" b="1" baseline="0" dirty="0">
                          <a:latin typeface="+mn-lt"/>
                          <a:cs typeface="Calibri"/>
                        </a:rPr>
                        <a:t>:</a:t>
                      </a:r>
                      <a:r>
                        <a:rPr sz="900" b="1" spc="-35" baseline="0" dirty="0">
                          <a:latin typeface="+mn-lt"/>
                          <a:cs typeface="Calibri"/>
                        </a:rPr>
                        <a:t> </a:t>
                      </a:r>
                      <a:r>
                        <a:rPr sz="900" b="1" baseline="0" dirty="0">
                          <a:latin typeface="+mn-lt"/>
                          <a:cs typeface="Calibri"/>
                        </a:rPr>
                        <a:t>P</a:t>
                      </a:r>
                      <a:r>
                        <a:rPr sz="900" b="1" spc="-5" baseline="0" dirty="0">
                          <a:latin typeface="+mn-lt"/>
                          <a:cs typeface="Calibri"/>
                        </a:rPr>
                        <a:t>H</a:t>
                      </a:r>
                      <a:r>
                        <a:rPr sz="900" b="1" baseline="0" dirty="0">
                          <a:latin typeface="+mn-lt"/>
                          <a:cs typeface="Calibri"/>
                        </a:rPr>
                        <a:t>CS</a:t>
                      </a:r>
                      <a:r>
                        <a:rPr sz="900" b="1" spc="-55" baseline="0" dirty="0">
                          <a:latin typeface="+mn-lt"/>
                          <a:cs typeface="Calibri"/>
                        </a:rPr>
                        <a:t> </a:t>
                      </a:r>
                      <a:r>
                        <a:rPr sz="900" b="1" spc="-5" baseline="0" dirty="0">
                          <a:latin typeface="+mn-lt"/>
                          <a:cs typeface="Calibri"/>
                        </a:rPr>
                        <a:t>Ra</a:t>
                      </a:r>
                      <a:r>
                        <a:rPr sz="900" b="1" baseline="0" dirty="0">
                          <a:latin typeface="+mn-lt"/>
                          <a:cs typeface="Calibri"/>
                        </a:rPr>
                        <a:t>te</a:t>
                      </a:r>
                      <a:r>
                        <a:rPr sz="900" b="1" spc="-5" baseline="0" dirty="0">
                          <a:latin typeface="+mn-lt"/>
                          <a:cs typeface="Calibri"/>
                        </a:rPr>
                        <a:t>/</a:t>
                      </a:r>
                      <a:r>
                        <a:rPr sz="900" b="1" baseline="0" dirty="0">
                          <a:latin typeface="+mn-lt"/>
                          <a:cs typeface="Calibri"/>
                        </a:rPr>
                        <a:t>OO</a:t>
                      </a:r>
                      <a:r>
                        <a:rPr sz="900" b="1" spc="-5" baseline="0" dirty="0">
                          <a:latin typeface="+mn-lt"/>
                          <a:cs typeface="Calibri"/>
                        </a:rPr>
                        <a:t>N</a:t>
                      </a:r>
                      <a:r>
                        <a:rPr sz="900" b="1" baseline="0" dirty="0">
                          <a:latin typeface="+mn-lt"/>
                          <a:cs typeface="Calibri"/>
                        </a:rPr>
                        <a:t>:</a:t>
                      </a:r>
                      <a:r>
                        <a:rPr sz="900" b="1" spc="-60" baseline="0" dirty="0">
                          <a:latin typeface="+mn-lt"/>
                          <a:cs typeface="Calibri"/>
                        </a:rPr>
                        <a:t> </a:t>
                      </a:r>
                      <a:r>
                        <a:rPr sz="900" b="1" baseline="0" dirty="0">
                          <a:latin typeface="+mn-lt"/>
                          <a:cs typeface="Calibri"/>
                        </a:rPr>
                        <a:t>85%</a:t>
                      </a:r>
                      <a:r>
                        <a:rPr sz="900" b="1" spc="-60" baseline="0" dirty="0">
                          <a:latin typeface="+mn-lt"/>
                          <a:cs typeface="Calibri"/>
                        </a:rPr>
                        <a:t> </a:t>
                      </a:r>
                      <a:r>
                        <a:rPr sz="900" b="1" baseline="0" dirty="0">
                          <a:latin typeface="+mn-lt"/>
                          <a:cs typeface="Calibri"/>
                        </a:rPr>
                        <a:t>UCR</a:t>
                      </a:r>
                      <a:endParaRPr sz="900" baseline="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1"/>
                  </a:ext>
                </a:extLst>
              </a:tr>
              <a:tr h="301752">
                <a:tc>
                  <a:txBody>
                    <a:bodyPr/>
                    <a:lstStyle/>
                    <a:p>
                      <a:pPr marL="36576" indent="0" algn="l">
                        <a:lnSpc>
                          <a:spcPct val="100000"/>
                        </a:lnSpc>
                        <a:spcBef>
                          <a:spcPts val="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e</a:t>
                      </a:r>
                      <a:r>
                        <a:rPr sz="1000" b="1" spc="5" dirty="0">
                          <a:solidFill>
                            <a:srgbClr val="FFFFFF"/>
                          </a:solidFill>
                          <a:latin typeface="Calibri"/>
                          <a:cs typeface="Calibri"/>
                        </a:rPr>
                        <a:t>r</a:t>
                      </a:r>
                      <a:r>
                        <a:rPr sz="1000" b="1" spc="-5" dirty="0">
                          <a:solidFill>
                            <a:srgbClr val="FFFFFF"/>
                          </a:solidFill>
                          <a:latin typeface="Calibri"/>
                          <a:cs typeface="Calibri"/>
                        </a:rPr>
                        <a:t>g</a:t>
                      </a:r>
                      <a:r>
                        <a:rPr sz="1000" b="1" dirty="0">
                          <a:solidFill>
                            <a:srgbClr val="FFFFFF"/>
                          </a:solidFill>
                          <a:latin typeface="Calibri"/>
                          <a:cs typeface="Calibri"/>
                        </a:rPr>
                        <a:t>e</a:t>
                      </a:r>
                      <a:r>
                        <a:rPr sz="1000" b="1" spc="-10" dirty="0">
                          <a:solidFill>
                            <a:srgbClr val="FFFFFF"/>
                          </a:solidFill>
                          <a:latin typeface="Calibri"/>
                          <a:cs typeface="Calibri"/>
                        </a:rPr>
                        <a:t>nc</a:t>
                      </a:r>
                      <a:r>
                        <a:rPr sz="1000" b="1" dirty="0">
                          <a:solidFill>
                            <a:srgbClr val="FFFFFF"/>
                          </a:solidFill>
                          <a:latin typeface="Calibri"/>
                          <a:cs typeface="Calibri"/>
                        </a:rPr>
                        <a:t>y</a:t>
                      </a:r>
                      <a:r>
                        <a:rPr sz="1000" b="1" spc="-65" dirty="0">
                          <a:solidFill>
                            <a:srgbClr val="FFFFFF"/>
                          </a:solidFill>
                          <a:latin typeface="Calibri"/>
                          <a:cs typeface="Calibri"/>
                        </a:rPr>
                        <a:t> </a:t>
                      </a:r>
                      <a:r>
                        <a:rPr sz="1000" b="1" dirty="0" smtClean="0">
                          <a:solidFill>
                            <a:srgbClr val="FFFFFF"/>
                          </a:solidFill>
                          <a:latin typeface="Calibri"/>
                          <a:cs typeface="Calibri"/>
                        </a:rPr>
                        <a:t>Roo</a:t>
                      </a:r>
                      <a:r>
                        <a:rPr sz="1000" b="1" spc="5" dirty="0" smtClean="0">
                          <a:solidFill>
                            <a:srgbClr val="FFFFFF"/>
                          </a:solidFill>
                          <a:latin typeface="Calibri"/>
                          <a:cs typeface="Calibri"/>
                        </a:rPr>
                        <a:t>m</a:t>
                      </a:r>
                      <a:r>
                        <a:rPr sz="1000" b="1" spc="-4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r>
                        <a:rPr sz="1000" b="1" dirty="0">
                          <a:solidFill>
                            <a:schemeClr val="bg1"/>
                          </a:solidFill>
                          <a:latin typeface="Calibri"/>
                          <a:cs typeface="Calibri"/>
                        </a:rPr>
                        <a:t>*</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$350</a:t>
                      </a:r>
                      <a:r>
                        <a:rPr sz="900" b="1" spc="-75" dirty="0">
                          <a:latin typeface="+mn-lt"/>
                          <a:cs typeface="Calibri"/>
                        </a:rPr>
                        <a:t> </a:t>
                      </a:r>
                      <a:r>
                        <a:rPr sz="900" b="1" dirty="0">
                          <a:latin typeface="+mn-lt"/>
                          <a:cs typeface="Calibri"/>
                        </a:rPr>
                        <a:t>C</a:t>
                      </a:r>
                      <a:r>
                        <a:rPr sz="900" b="1" spc="-5" dirty="0">
                          <a:latin typeface="+mn-lt"/>
                          <a:cs typeface="Calibri"/>
                        </a:rPr>
                        <a:t>opa</a:t>
                      </a:r>
                      <a:r>
                        <a:rPr sz="900" b="1" spc="5" dirty="0">
                          <a:latin typeface="+mn-lt"/>
                          <a:cs typeface="Calibri"/>
                        </a:rPr>
                        <a:t>y</a:t>
                      </a:r>
                      <a:r>
                        <a:rPr sz="900" b="1" dirty="0">
                          <a:latin typeface="+mn-lt"/>
                          <a:cs typeface="Calibri"/>
                        </a:rPr>
                        <a:t>*</a:t>
                      </a:r>
                      <a:endParaRPr sz="900" dirty="0">
                        <a:latin typeface="+mn-lt"/>
                        <a:cs typeface="Calibri"/>
                      </a:endParaRPr>
                    </a:p>
                    <a:p>
                      <a:pPr marL="0" indent="0" algn="ctr">
                        <a:lnSpc>
                          <a:spcPct val="100000"/>
                        </a:lnSpc>
                        <a:spcBef>
                          <a:spcPts val="0"/>
                        </a:spcBef>
                      </a:pPr>
                      <a:r>
                        <a:rPr sz="900" b="1" dirty="0">
                          <a:latin typeface="+mn-lt"/>
                          <a:cs typeface="Calibri"/>
                        </a:rPr>
                        <a:t>1</a:t>
                      </a:r>
                      <a:r>
                        <a:rPr sz="900" b="1" spc="-40" dirty="0">
                          <a:latin typeface="+mn-lt"/>
                          <a:cs typeface="Calibri"/>
                        </a:rPr>
                        <a:t> </a:t>
                      </a:r>
                      <a:r>
                        <a:rPr sz="900" b="1" spc="-5" dirty="0">
                          <a:latin typeface="+mn-lt"/>
                          <a:cs typeface="Calibri"/>
                        </a:rPr>
                        <a:t>Vi</a:t>
                      </a:r>
                      <a:r>
                        <a:rPr sz="900" b="1" dirty="0">
                          <a:latin typeface="+mn-lt"/>
                          <a:cs typeface="Calibri"/>
                        </a:rPr>
                        <a:t>s</a:t>
                      </a:r>
                      <a:r>
                        <a:rPr sz="900" b="1" spc="-5" dirty="0">
                          <a:latin typeface="+mn-lt"/>
                          <a:cs typeface="Calibri"/>
                        </a:rPr>
                        <a:t>i</a:t>
                      </a:r>
                      <a:r>
                        <a:rPr sz="900" b="1" dirty="0">
                          <a:latin typeface="+mn-lt"/>
                          <a:cs typeface="Calibri"/>
                        </a:rPr>
                        <a:t>t</a:t>
                      </a:r>
                      <a:r>
                        <a:rPr sz="900" b="1" spc="10" dirty="0">
                          <a:latin typeface="+mn-lt"/>
                          <a:cs typeface="Calibri"/>
                        </a:rPr>
                        <a:t> </a:t>
                      </a:r>
                      <a:r>
                        <a:rPr sz="900" b="1" spc="5" dirty="0">
                          <a:latin typeface="+mn-lt"/>
                          <a:cs typeface="Calibri"/>
                        </a:rPr>
                        <a:t>M</a:t>
                      </a:r>
                      <a:r>
                        <a:rPr sz="900" b="1" spc="-5" dirty="0">
                          <a:latin typeface="+mn-lt"/>
                          <a:cs typeface="Calibri"/>
                        </a:rPr>
                        <a:t>a</a:t>
                      </a:r>
                      <a:r>
                        <a:rPr sz="900" b="1" spc="-10" dirty="0">
                          <a:latin typeface="+mn-lt"/>
                          <a:cs typeface="Calibri"/>
                        </a:rPr>
                        <a:t>x</a:t>
                      </a:r>
                      <a:r>
                        <a:rPr sz="900" b="1" spc="-5" dirty="0">
                          <a:latin typeface="+mn-lt"/>
                          <a:cs typeface="Calibri"/>
                        </a:rPr>
                        <a:t>/</a:t>
                      </a:r>
                      <a:r>
                        <a:rPr sz="900" b="1" dirty="0">
                          <a:latin typeface="+mn-lt"/>
                          <a:cs typeface="Calibri"/>
                        </a:rPr>
                        <a:t>Ye</a:t>
                      </a:r>
                      <a:r>
                        <a:rPr sz="900" b="1" spc="-5" dirty="0">
                          <a:latin typeface="+mn-lt"/>
                          <a:cs typeface="Calibri"/>
                        </a:rPr>
                        <a:t>a</a:t>
                      </a:r>
                      <a:r>
                        <a:rPr sz="900" b="1" dirty="0">
                          <a:latin typeface="+mn-lt"/>
                          <a:cs typeface="Calibri"/>
                        </a:rPr>
                        <a:t>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2"/>
                  </a:ext>
                </a:extLst>
              </a:tr>
              <a:tr h="393056">
                <a:tc>
                  <a:txBody>
                    <a:bodyPr/>
                    <a:lstStyle/>
                    <a:p>
                      <a:pPr marL="36576" indent="0" algn="l">
                        <a:lnSpc>
                          <a:spcPct val="100000"/>
                        </a:lnSpc>
                        <a:spcBef>
                          <a:spcPts val="0"/>
                        </a:spcBef>
                      </a:pPr>
                      <a:r>
                        <a:rPr sz="1000" b="1" spc="-5" dirty="0">
                          <a:solidFill>
                            <a:srgbClr val="FFFFFF"/>
                          </a:solidFill>
                          <a:latin typeface="Calibri"/>
                          <a:cs typeface="Calibri"/>
                        </a:rPr>
                        <a:t>L</a:t>
                      </a:r>
                      <a:r>
                        <a:rPr sz="1000" b="1" dirty="0">
                          <a:solidFill>
                            <a:srgbClr val="FFFFFF"/>
                          </a:solidFill>
                          <a:latin typeface="Calibri"/>
                          <a:cs typeface="Calibri"/>
                        </a:rPr>
                        <a:t>a</a:t>
                      </a:r>
                      <a:r>
                        <a:rPr sz="1000" b="1" spc="5" dirty="0">
                          <a:solidFill>
                            <a:srgbClr val="FFFFFF"/>
                          </a:solidFill>
                          <a:latin typeface="Calibri"/>
                          <a:cs typeface="Calibri"/>
                        </a:rPr>
                        <a:t>b</a:t>
                      </a:r>
                      <a:r>
                        <a:rPr sz="1000" b="1" dirty="0">
                          <a:solidFill>
                            <a:srgbClr val="FFFFFF"/>
                          </a:solidFill>
                          <a:latin typeface="Calibri"/>
                          <a:cs typeface="Calibri"/>
                        </a:rPr>
                        <a:t>/X</a:t>
                      </a:r>
                      <a:r>
                        <a:rPr sz="1000" b="1" spc="-10" dirty="0">
                          <a:solidFill>
                            <a:srgbClr val="FFFFFF"/>
                          </a:solidFill>
                          <a:latin typeface="Calibri"/>
                          <a:cs typeface="Calibri"/>
                        </a:rPr>
                        <a:t>-R</a:t>
                      </a:r>
                      <a:r>
                        <a:rPr sz="1000" b="1" spc="-15" dirty="0">
                          <a:solidFill>
                            <a:srgbClr val="FFFFFF"/>
                          </a:solidFill>
                          <a:latin typeface="Calibri"/>
                          <a:cs typeface="Calibri"/>
                        </a:rPr>
                        <a:t>a</a:t>
                      </a:r>
                      <a:r>
                        <a:rPr sz="1000" b="1" dirty="0">
                          <a:solidFill>
                            <a:srgbClr val="FFFFFF"/>
                          </a:solidFill>
                          <a:latin typeface="Calibri"/>
                          <a:cs typeface="Calibri"/>
                        </a:rPr>
                        <a:t>y</a:t>
                      </a:r>
                      <a:r>
                        <a:rPr sz="1000" b="1" spc="-40" dirty="0">
                          <a:solidFill>
                            <a:srgbClr val="FFFFFF"/>
                          </a:solidFill>
                          <a:latin typeface="Calibri"/>
                          <a:cs typeface="Calibri"/>
                        </a:rPr>
                        <a:t> </a:t>
                      </a:r>
                      <a:r>
                        <a:rPr sz="1000" b="1" spc="-5" dirty="0">
                          <a:solidFill>
                            <a:srgbClr val="FFFFFF"/>
                          </a:solidFill>
                          <a:latin typeface="Calibri"/>
                          <a:cs typeface="Calibri"/>
                        </a:rPr>
                        <a:t>S</a:t>
                      </a:r>
                      <a:r>
                        <a:rPr sz="1000" b="1" dirty="0">
                          <a:solidFill>
                            <a:srgbClr val="FFFFFF"/>
                          </a:solidFill>
                          <a:latin typeface="Calibri"/>
                          <a:cs typeface="Calibri"/>
                        </a:rPr>
                        <a:t>e</a:t>
                      </a:r>
                      <a:r>
                        <a:rPr sz="1000" b="1" spc="5" dirty="0">
                          <a:solidFill>
                            <a:srgbClr val="FFFFFF"/>
                          </a:solidFill>
                          <a:latin typeface="Calibri"/>
                          <a:cs typeface="Calibri"/>
                        </a:rPr>
                        <a:t>r</a:t>
                      </a:r>
                      <a:r>
                        <a:rPr sz="1000" b="1" spc="-5" dirty="0">
                          <a:solidFill>
                            <a:srgbClr val="FFFFFF"/>
                          </a:solidFill>
                          <a:latin typeface="Calibri"/>
                          <a:cs typeface="Calibri"/>
                        </a:rPr>
                        <a:t>vi</a:t>
                      </a:r>
                      <a:r>
                        <a:rPr sz="1000" b="1" dirty="0">
                          <a:solidFill>
                            <a:srgbClr val="FFFFFF"/>
                          </a:solidFill>
                          <a:latin typeface="Calibri"/>
                          <a:cs typeface="Calibri"/>
                        </a:rPr>
                        <a:t>ces</a:t>
                      </a:r>
                      <a:r>
                        <a:rPr sz="1000" b="1" spc="-50" dirty="0">
                          <a:solidFill>
                            <a:srgbClr val="FFFFFF"/>
                          </a:solidFill>
                          <a:latin typeface="Calibri"/>
                          <a:cs typeface="Calibri"/>
                        </a:rPr>
                        <a:t> </a:t>
                      </a:r>
                      <a:r>
                        <a:rPr sz="1000" b="1" dirty="0">
                          <a:solidFill>
                            <a:srgbClr val="FFFFFF"/>
                          </a:solidFill>
                          <a:latin typeface="Calibri"/>
                          <a:cs typeface="Calibri"/>
                        </a:rPr>
                        <a:t>(</a:t>
                      </a:r>
                      <a:r>
                        <a:rPr sz="1000" b="1" spc="5" dirty="0">
                          <a:solidFill>
                            <a:srgbClr val="FFFFFF"/>
                          </a:solidFill>
                          <a:latin typeface="Calibri"/>
                          <a:cs typeface="Calibri"/>
                        </a:rPr>
                        <a:t>n</a:t>
                      </a:r>
                      <a:r>
                        <a:rPr sz="1000" b="1" dirty="0">
                          <a:solidFill>
                            <a:srgbClr val="FFFFFF"/>
                          </a:solidFill>
                          <a:latin typeface="Calibri"/>
                          <a:cs typeface="Calibri"/>
                        </a:rPr>
                        <a:t>o</a:t>
                      </a:r>
                      <a:r>
                        <a:rPr sz="1000" b="1" spc="5" dirty="0">
                          <a:solidFill>
                            <a:srgbClr val="FFFFFF"/>
                          </a:solidFill>
                          <a:latin typeface="Calibri"/>
                          <a:cs typeface="Calibri"/>
                        </a:rPr>
                        <a:t>n</a:t>
                      </a:r>
                      <a:r>
                        <a:rPr sz="1000" b="1" spc="-10" dirty="0">
                          <a:solidFill>
                            <a:srgbClr val="FFFFFF"/>
                          </a:solidFill>
                          <a:latin typeface="Calibri"/>
                          <a:cs typeface="Calibri"/>
                        </a:rPr>
                        <a:t>-</a:t>
                      </a:r>
                      <a:r>
                        <a:rPr sz="1000" b="1" spc="5" dirty="0">
                          <a:solidFill>
                            <a:srgbClr val="FFFFFF"/>
                          </a:solidFill>
                          <a:latin typeface="Calibri"/>
                          <a:cs typeface="Calibri"/>
                        </a:rPr>
                        <a:t>h</a:t>
                      </a:r>
                      <a:r>
                        <a:rPr sz="1000" b="1" spc="-10" dirty="0">
                          <a:solidFill>
                            <a:srgbClr val="FFFFFF"/>
                          </a:solidFill>
                          <a:latin typeface="Calibri"/>
                          <a:cs typeface="Calibri"/>
                        </a:rPr>
                        <a:t>o</a:t>
                      </a:r>
                      <a:r>
                        <a:rPr sz="1000" b="1" spc="-5" dirty="0">
                          <a:solidFill>
                            <a:srgbClr val="FFFFFF"/>
                          </a:solidFill>
                          <a:latin typeface="Calibri"/>
                          <a:cs typeface="Calibri"/>
                        </a:rPr>
                        <a:t>s</a:t>
                      </a:r>
                      <a:r>
                        <a:rPr sz="1000" b="1" spc="-10" dirty="0">
                          <a:solidFill>
                            <a:srgbClr val="FFFFFF"/>
                          </a:solidFill>
                          <a:latin typeface="Calibri"/>
                          <a:cs typeface="Calibri"/>
                        </a:rPr>
                        <a:t>p</a:t>
                      </a:r>
                      <a:r>
                        <a:rPr sz="1000" b="1" spc="-5" dirty="0">
                          <a:solidFill>
                            <a:srgbClr val="FFFFFF"/>
                          </a:solidFill>
                          <a:latin typeface="Calibri"/>
                          <a:cs typeface="Calibri"/>
                        </a:rPr>
                        <a:t>i</a:t>
                      </a:r>
                      <a:r>
                        <a:rPr sz="1000" b="1" dirty="0">
                          <a:solidFill>
                            <a:srgbClr val="FFFFFF"/>
                          </a:solidFill>
                          <a:latin typeface="Calibri"/>
                          <a:cs typeface="Calibri"/>
                        </a:rPr>
                        <a:t>tal</a:t>
                      </a:r>
                      <a:r>
                        <a:rPr sz="1000" b="1" spc="-55" dirty="0">
                          <a:solidFill>
                            <a:srgbClr val="FFFFFF"/>
                          </a:solidFill>
                          <a:latin typeface="Calibri"/>
                          <a:cs typeface="Calibri"/>
                        </a:rPr>
                        <a:t> </a:t>
                      </a:r>
                      <a:r>
                        <a:rPr sz="1000" b="1" spc="5" dirty="0">
                          <a:solidFill>
                            <a:srgbClr val="FFFFFF"/>
                          </a:solidFill>
                          <a:latin typeface="Calibri"/>
                          <a:cs typeface="Calibri"/>
                        </a:rPr>
                        <a:t>b</a:t>
                      </a:r>
                      <a:r>
                        <a:rPr sz="1000" b="1" dirty="0">
                          <a:solidFill>
                            <a:srgbClr val="FFFFFF"/>
                          </a:solidFill>
                          <a:latin typeface="Calibri"/>
                          <a:cs typeface="Calibri"/>
                        </a:rPr>
                        <a:t>a</a:t>
                      </a:r>
                      <a:r>
                        <a:rPr sz="1000" b="1" spc="-5" dirty="0">
                          <a:solidFill>
                            <a:srgbClr val="FFFFFF"/>
                          </a:solidFill>
                          <a:latin typeface="Calibri"/>
                          <a:cs typeface="Calibri"/>
                        </a:rPr>
                        <a:t>s</a:t>
                      </a:r>
                      <a:r>
                        <a:rPr sz="1000" b="1" dirty="0">
                          <a:solidFill>
                            <a:srgbClr val="FFFFFF"/>
                          </a:solidFill>
                          <a:latin typeface="Calibri"/>
                          <a:cs typeface="Calibri"/>
                        </a:rPr>
                        <a:t>e</a:t>
                      </a:r>
                      <a:r>
                        <a:rPr sz="1000" b="1" spc="5" dirty="0">
                          <a:solidFill>
                            <a:srgbClr val="FFFFFF"/>
                          </a:solidFill>
                          <a:latin typeface="Calibri"/>
                          <a:cs typeface="Calibri"/>
                        </a:rPr>
                        <a:t>d</a:t>
                      </a:r>
                      <a:r>
                        <a:rPr sz="1000" b="1" dirty="0">
                          <a:solidFill>
                            <a:srgbClr val="FFFFFF"/>
                          </a:solidFill>
                          <a:latin typeface="Calibri"/>
                          <a:cs typeface="Calibri"/>
                        </a:rPr>
                        <a:t>)</a:t>
                      </a:r>
                      <a:endParaRPr sz="1000" dirty="0">
                        <a:latin typeface="Calibri"/>
                        <a:cs typeface="Calibri"/>
                      </a:endParaRPr>
                    </a:p>
                    <a:p>
                      <a:pPr marL="36576" indent="0" algn="l">
                        <a:lnSpc>
                          <a:spcPct val="100000"/>
                        </a:lnSpc>
                        <a:spcBef>
                          <a:spcPts val="0"/>
                        </a:spcBef>
                      </a:pPr>
                      <a:r>
                        <a:rPr sz="1000" b="1" spc="-5" dirty="0">
                          <a:solidFill>
                            <a:srgbClr val="FFFFFF"/>
                          </a:solidFill>
                          <a:latin typeface="Calibri"/>
                          <a:cs typeface="Calibri"/>
                        </a:rPr>
                        <a:t>INN/OON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$50</a:t>
                      </a:r>
                      <a:r>
                        <a:rPr sz="900" b="1" spc="-25" dirty="0">
                          <a:latin typeface="+mn-lt"/>
                          <a:cs typeface="Calibri"/>
                        </a:rPr>
                        <a:t> </a:t>
                      </a:r>
                      <a:r>
                        <a:rPr sz="900" b="1" spc="-10" dirty="0" smtClean="0">
                          <a:latin typeface="+mn-lt"/>
                          <a:cs typeface="Calibri"/>
                        </a:rPr>
                        <a:t>C</a:t>
                      </a:r>
                      <a:r>
                        <a:rPr sz="900" b="1" spc="-5" dirty="0" smtClean="0">
                          <a:latin typeface="+mn-lt"/>
                          <a:cs typeface="Calibri"/>
                        </a:rPr>
                        <a:t>o</a:t>
                      </a:r>
                      <a:r>
                        <a:rPr sz="900" b="1" dirty="0" smtClean="0">
                          <a:latin typeface="+mn-lt"/>
                          <a:cs typeface="Calibri"/>
                        </a:rPr>
                        <a:t>p</a:t>
                      </a:r>
                      <a:r>
                        <a:rPr sz="900" b="1" spc="-5" dirty="0" smtClean="0">
                          <a:latin typeface="+mn-lt"/>
                          <a:cs typeface="Calibri"/>
                        </a:rPr>
                        <a:t>a</a:t>
                      </a:r>
                      <a:r>
                        <a:rPr sz="900" b="1" dirty="0" smtClean="0">
                          <a:latin typeface="+mn-lt"/>
                          <a:cs typeface="Calibri"/>
                        </a:rPr>
                        <a:t>y</a:t>
                      </a:r>
                      <a:endParaRPr lang="en-US" sz="900" b="1" dirty="0" smtClean="0">
                        <a:latin typeface="+mn-lt"/>
                        <a:cs typeface="Calibri"/>
                      </a:endParaRPr>
                    </a:p>
                    <a:p>
                      <a:pPr marL="0" indent="0" algn="ctr">
                        <a:lnSpc>
                          <a:spcPct val="100000"/>
                        </a:lnSpc>
                        <a:spcBef>
                          <a:spcPts val="0"/>
                        </a:spcBef>
                      </a:pPr>
                      <a:r>
                        <a:rPr sz="900" b="1" dirty="0" smtClean="0">
                          <a:latin typeface="+mn-lt"/>
                          <a:cs typeface="Calibri"/>
                        </a:rPr>
                        <a:t>1</a:t>
                      </a:r>
                      <a:r>
                        <a:rPr sz="900" b="1" spc="-15" dirty="0" smtClean="0">
                          <a:latin typeface="+mn-lt"/>
                          <a:cs typeface="Calibri"/>
                        </a:rPr>
                        <a:t> </a:t>
                      </a:r>
                      <a:r>
                        <a:rPr sz="900" b="1" dirty="0">
                          <a:latin typeface="+mn-lt"/>
                          <a:cs typeface="Calibri"/>
                        </a:rPr>
                        <a:t>V</a:t>
                      </a:r>
                      <a:r>
                        <a:rPr sz="900" b="1" spc="-10" dirty="0">
                          <a:latin typeface="+mn-lt"/>
                          <a:cs typeface="Calibri"/>
                        </a:rPr>
                        <a:t>i</a:t>
                      </a:r>
                      <a:r>
                        <a:rPr sz="900" b="1" dirty="0">
                          <a:latin typeface="+mn-lt"/>
                          <a:cs typeface="Calibri"/>
                        </a:rPr>
                        <a:t>s</a:t>
                      </a:r>
                      <a:r>
                        <a:rPr sz="900" b="1" spc="-10" dirty="0">
                          <a:latin typeface="+mn-lt"/>
                          <a:cs typeface="Calibri"/>
                        </a:rPr>
                        <a:t>i</a:t>
                      </a:r>
                      <a:r>
                        <a:rPr sz="900" b="1" spc="-5" dirty="0">
                          <a:latin typeface="+mn-lt"/>
                          <a:cs typeface="Calibri"/>
                        </a:rPr>
                        <a:t>t</a:t>
                      </a:r>
                      <a:r>
                        <a:rPr sz="900" b="1" dirty="0">
                          <a:latin typeface="+mn-lt"/>
                          <a:cs typeface="Calibri"/>
                        </a:rPr>
                        <a:t>s</a:t>
                      </a:r>
                      <a:r>
                        <a:rPr sz="900" b="1" spc="-25" dirty="0">
                          <a:latin typeface="+mn-lt"/>
                          <a:cs typeface="Calibri"/>
                        </a:rPr>
                        <a:t> </a:t>
                      </a:r>
                      <a:r>
                        <a:rPr sz="900" b="1" spc="5" dirty="0">
                          <a:latin typeface="+mn-lt"/>
                          <a:cs typeface="Calibri"/>
                        </a:rPr>
                        <a:t>M</a:t>
                      </a:r>
                      <a:r>
                        <a:rPr sz="900" b="1" spc="-5" dirty="0">
                          <a:latin typeface="+mn-lt"/>
                          <a:cs typeface="Calibri"/>
                        </a:rPr>
                        <a:t>a</a:t>
                      </a:r>
                      <a:r>
                        <a:rPr sz="900" b="1" dirty="0">
                          <a:latin typeface="+mn-lt"/>
                          <a:cs typeface="Calibri"/>
                        </a:rPr>
                        <a:t>x/</a:t>
                      </a:r>
                      <a:r>
                        <a:rPr sz="900" b="1" spc="-10" dirty="0">
                          <a:latin typeface="+mn-lt"/>
                          <a:cs typeface="Calibri"/>
                        </a:rPr>
                        <a:t>Pl</a:t>
                      </a:r>
                      <a:r>
                        <a:rPr sz="900" b="1" spc="-5" dirty="0">
                          <a:latin typeface="+mn-lt"/>
                          <a:cs typeface="Calibri"/>
                        </a:rPr>
                        <a:t>a</a:t>
                      </a:r>
                      <a:r>
                        <a:rPr sz="900" b="1" dirty="0">
                          <a:latin typeface="+mn-lt"/>
                          <a:cs typeface="Calibri"/>
                        </a:rPr>
                        <a:t>n</a:t>
                      </a:r>
                      <a:r>
                        <a:rPr sz="900" b="1" spc="-65" dirty="0">
                          <a:latin typeface="+mn-lt"/>
                          <a:cs typeface="Calibri"/>
                        </a:rPr>
                        <a:t> </a:t>
                      </a:r>
                      <a:r>
                        <a:rPr sz="900" b="1" dirty="0" smtClean="0">
                          <a:latin typeface="+mn-lt"/>
                          <a:cs typeface="Calibri"/>
                        </a:rPr>
                        <a:t>Ye</a:t>
                      </a:r>
                      <a:r>
                        <a:rPr sz="900" b="1" spc="-5" dirty="0" smtClean="0">
                          <a:latin typeface="+mn-lt"/>
                          <a:cs typeface="Calibri"/>
                        </a:rPr>
                        <a:t>a</a:t>
                      </a:r>
                      <a:r>
                        <a:rPr sz="900" b="1" dirty="0" smtClean="0">
                          <a:latin typeface="+mn-lt"/>
                          <a:cs typeface="Calibri"/>
                        </a:rPr>
                        <a:t>r</a:t>
                      </a:r>
                      <a:endParaRPr lang="en-US" sz="900" b="1" dirty="0" smtClean="0">
                        <a:latin typeface="+mn-lt"/>
                        <a:cs typeface="Calibri"/>
                      </a:endParaRPr>
                    </a:p>
                    <a:p>
                      <a:pPr marL="0" indent="0" algn="ctr">
                        <a:lnSpc>
                          <a:spcPct val="100000"/>
                        </a:lnSpc>
                        <a:spcBef>
                          <a:spcPts val="0"/>
                        </a:spcBef>
                      </a:pPr>
                      <a:r>
                        <a:rPr sz="900" b="1" dirty="0" smtClean="0">
                          <a:latin typeface="+mn-lt"/>
                          <a:cs typeface="Calibri"/>
                        </a:rPr>
                        <a:t>I</a:t>
                      </a:r>
                      <a:r>
                        <a:rPr sz="900" b="1" spc="-5" dirty="0" smtClean="0">
                          <a:latin typeface="+mn-lt"/>
                          <a:cs typeface="Calibri"/>
                        </a:rPr>
                        <a:t>NN</a:t>
                      </a:r>
                      <a:r>
                        <a:rPr sz="900" b="1" dirty="0">
                          <a:latin typeface="+mn-lt"/>
                          <a:cs typeface="Calibri"/>
                        </a:rPr>
                        <a:t>:</a:t>
                      </a:r>
                      <a:r>
                        <a:rPr sz="900" b="1" spc="-70" dirty="0">
                          <a:latin typeface="+mn-lt"/>
                          <a:cs typeface="Calibri"/>
                        </a:rPr>
                        <a:t> </a:t>
                      </a:r>
                      <a:r>
                        <a:rPr sz="900" b="1" dirty="0" smtClean="0">
                          <a:latin typeface="+mn-lt"/>
                          <a:cs typeface="Calibri"/>
                        </a:rPr>
                        <a:t>P</a:t>
                      </a:r>
                      <a:r>
                        <a:rPr sz="900" b="1" spc="-5" dirty="0" smtClean="0">
                          <a:latin typeface="+mn-lt"/>
                          <a:cs typeface="Calibri"/>
                        </a:rPr>
                        <a:t>H</a:t>
                      </a:r>
                      <a:r>
                        <a:rPr sz="900" b="1" spc="-10" dirty="0" smtClean="0">
                          <a:latin typeface="+mn-lt"/>
                          <a:cs typeface="Calibri"/>
                        </a:rPr>
                        <a:t>C</a:t>
                      </a:r>
                      <a:r>
                        <a:rPr sz="900" b="1" dirty="0" smtClean="0">
                          <a:latin typeface="+mn-lt"/>
                          <a:cs typeface="Calibri"/>
                        </a:rPr>
                        <a:t>S</a:t>
                      </a:r>
                      <a:r>
                        <a:rPr lang="en-US" sz="900" b="1" dirty="0" smtClean="0">
                          <a:latin typeface="+mn-lt"/>
                          <a:cs typeface="Calibri"/>
                        </a:rPr>
                        <a:t> </a:t>
                      </a:r>
                      <a:r>
                        <a:rPr sz="900" b="1" dirty="0" smtClean="0">
                          <a:latin typeface="+mn-lt"/>
                          <a:cs typeface="Calibri"/>
                        </a:rPr>
                        <a:t>r</a:t>
                      </a:r>
                      <a:r>
                        <a:rPr sz="900" b="1" spc="-5" dirty="0" smtClean="0">
                          <a:latin typeface="+mn-lt"/>
                          <a:cs typeface="Calibri"/>
                        </a:rPr>
                        <a:t>at</a:t>
                      </a:r>
                      <a:r>
                        <a:rPr sz="900" b="1" dirty="0" smtClean="0">
                          <a:latin typeface="+mn-lt"/>
                          <a:cs typeface="Calibri"/>
                        </a:rPr>
                        <a:t>e/</a:t>
                      </a:r>
                      <a:r>
                        <a:rPr sz="900" b="1" spc="-5" dirty="0" smtClean="0">
                          <a:latin typeface="+mn-lt"/>
                          <a:cs typeface="Calibri"/>
                        </a:rPr>
                        <a:t>O</a:t>
                      </a:r>
                      <a:r>
                        <a:rPr sz="900" b="1" spc="-20" dirty="0" smtClean="0">
                          <a:latin typeface="+mn-lt"/>
                          <a:cs typeface="Calibri"/>
                        </a:rPr>
                        <a:t>O</a:t>
                      </a:r>
                      <a:r>
                        <a:rPr sz="900" b="1" spc="-5" dirty="0" smtClean="0">
                          <a:latin typeface="+mn-lt"/>
                          <a:cs typeface="Calibri"/>
                        </a:rPr>
                        <a:t>N</a:t>
                      </a:r>
                      <a:r>
                        <a:rPr sz="900" b="1" dirty="0">
                          <a:latin typeface="+mn-lt"/>
                          <a:cs typeface="Calibri"/>
                        </a:rPr>
                        <a:t>:</a:t>
                      </a:r>
                      <a:r>
                        <a:rPr sz="900" b="1" spc="-70" dirty="0">
                          <a:latin typeface="+mn-lt"/>
                          <a:cs typeface="Calibri"/>
                        </a:rPr>
                        <a:t> </a:t>
                      </a:r>
                      <a:r>
                        <a:rPr sz="900" b="1" dirty="0">
                          <a:latin typeface="+mn-lt"/>
                          <a:cs typeface="Calibri"/>
                        </a:rPr>
                        <a:t>85%</a:t>
                      </a:r>
                      <a:r>
                        <a:rPr sz="900" b="1" spc="-50" dirty="0">
                          <a:latin typeface="+mn-lt"/>
                          <a:cs typeface="Calibri"/>
                        </a:rPr>
                        <a:t> </a:t>
                      </a:r>
                      <a:r>
                        <a:rPr sz="900" b="1" dirty="0">
                          <a:latin typeface="+mn-lt"/>
                          <a:cs typeface="Calibri"/>
                        </a:rPr>
                        <a:t>U</a:t>
                      </a:r>
                      <a:r>
                        <a:rPr sz="900" b="1" spc="-10" dirty="0">
                          <a:latin typeface="+mn-lt"/>
                          <a:cs typeface="Calibri"/>
                        </a:rPr>
                        <a:t>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a:t>
                      </a:r>
                      <a:endParaRPr kumimoji="0" lang="en-US" sz="900" b="0" i="0" u="none" strike="noStrike" kern="0" cap="none" spc="0" normalizeH="0" baseline="0" noProof="0" dirty="0" smtClean="0">
                        <a:ln>
                          <a:noFill/>
                        </a:ln>
                        <a:solidFill>
                          <a:prstClr val="black"/>
                        </a:solidFill>
                        <a:effectLst/>
                        <a:uLnTx/>
                        <a:uFillTx/>
                        <a:latin typeface="+mn-lt"/>
                        <a:ea typeface="+mn-ea"/>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2</a:t>
                      </a:r>
                      <a:r>
                        <a:rPr kumimoji="0" lang="en-US" sz="900" b="1" i="0" u="none" strike="noStrike" kern="0" cap="none" spc="-1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x/</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Pl</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n</a:t>
                      </a:r>
                      <a:r>
                        <a:rPr kumimoji="0" lang="en-US" sz="900" b="1" i="0" u="none" strike="noStrike" kern="0" cap="none" spc="-6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7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H</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 r</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at</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e/</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20"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7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85%</a:t>
                      </a:r>
                      <a:r>
                        <a:rPr kumimoji="0" lang="en-US" sz="900" b="1" i="0" u="none" strike="noStrike" kern="0" cap="none" spc="-5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U</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CR</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3</a:t>
                      </a:r>
                      <a:r>
                        <a:rPr kumimoji="0" lang="en-US" sz="900" b="1" i="0" u="none" strike="noStrike" kern="0" cap="none" spc="-1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x/</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Pl</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n</a:t>
                      </a:r>
                      <a:r>
                        <a:rPr kumimoji="0" lang="en-US" sz="900" b="1" i="0" u="none" strike="noStrike" kern="0" cap="none" spc="-6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7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H</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S r</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at</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e/</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20"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7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85%</a:t>
                      </a:r>
                      <a:r>
                        <a:rPr kumimoji="0" lang="en-US" sz="900" b="1" i="0" u="none" strike="noStrike" kern="0" cap="none" spc="-5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U</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CR</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$50</a:t>
                      </a:r>
                      <a:r>
                        <a:rPr sz="900" b="1" spc="-25" dirty="0">
                          <a:latin typeface="+mn-lt"/>
                          <a:cs typeface="Calibri"/>
                        </a:rPr>
                        <a:t> </a:t>
                      </a:r>
                      <a:r>
                        <a:rPr sz="900" b="1" spc="-10" dirty="0">
                          <a:latin typeface="+mn-lt"/>
                          <a:cs typeface="Calibri"/>
                        </a:rPr>
                        <a:t>C</a:t>
                      </a:r>
                      <a:r>
                        <a:rPr sz="900" b="1" spc="-5" dirty="0">
                          <a:latin typeface="+mn-lt"/>
                          <a:cs typeface="Calibri"/>
                        </a:rPr>
                        <a:t>o</a:t>
                      </a:r>
                      <a:r>
                        <a:rPr sz="900" b="1" dirty="0">
                          <a:latin typeface="+mn-lt"/>
                          <a:cs typeface="Calibri"/>
                        </a:rPr>
                        <a:t>p</a:t>
                      </a:r>
                      <a:r>
                        <a:rPr sz="900" b="1" spc="-5" dirty="0">
                          <a:latin typeface="+mn-lt"/>
                          <a:cs typeface="Calibri"/>
                        </a:rPr>
                        <a:t>a</a:t>
                      </a:r>
                      <a:r>
                        <a:rPr sz="900" b="1" dirty="0">
                          <a:latin typeface="+mn-lt"/>
                          <a:cs typeface="Calibri"/>
                        </a:rPr>
                        <a:t>y</a:t>
                      </a:r>
                      <a:endParaRPr sz="900" dirty="0">
                        <a:latin typeface="+mn-lt"/>
                        <a:cs typeface="Calibri"/>
                      </a:endParaRPr>
                    </a:p>
                    <a:p>
                      <a:pPr marL="0" indent="0" algn="ctr">
                        <a:lnSpc>
                          <a:spcPct val="100000"/>
                        </a:lnSpc>
                        <a:spcBef>
                          <a:spcPts val="0"/>
                        </a:spcBef>
                      </a:pPr>
                      <a:r>
                        <a:rPr sz="900" b="1" dirty="0">
                          <a:latin typeface="+mn-lt"/>
                          <a:cs typeface="Calibri"/>
                        </a:rPr>
                        <a:t>3</a:t>
                      </a:r>
                      <a:r>
                        <a:rPr sz="900" b="1" spc="-40" dirty="0">
                          <a:latin typeface="+mn-lt"/>
                          <a:cs typeface="Calibri"/>
                        </a:rPr>
                        <a:t> </a:t>
                      </a:r>
                      <a:r>
                        <a:rPr sz="900" b="1" spc="-5" dirty="0">
                          <a:latin typeface="+mn-lt"/>
                          <a:cs typeface="Calibri"/>
                        </a:rPr>
                        <a:t>Visits</a:t>
                      </a:r>
                      <a:r>
                        <a:rPr sz="900" b="1" spc="-40" dirty="0">
                          <a:latin typeface="+mn-lt"/>
                          <a:cs typeface="Calibri"/>
                        </a:rPr>
                        <a:t> </a:t>
                      </a:r>
                      <a:r>
                        <a:rPr sz="900" b="1" spc="-5" dirty="0">
                          <a:latin typeface="+mn-lt"/>
                          <a:cs typeface="Calibri"/>
                        </a:rPr>
                        <a:t>Max/Year</a:t>
                      </a:r>
                      <a:endParaRPr sz="900" dirty="0">
                        <a:latin typeface="+mn-lt"/>
                        <a:cs typeface="Calibri"/>
                      </a:endParaRPr>
                    </a:p>
                    <a:p>
                      <a:pPr marL="0" indent="0" algn="ctr">
                        <a:lnSpc>
                          <a:spcPct val="100000"/>
                        </a:lnSpc>
                        <a:spcBef>
                          <a:spcPts val="0"/>
                        </a:spcBef>
                      </a:pPr>
                      <a:r>
                        <a:rPr sz="900" b="1" dirty="0">
                          <a:latin typeface="+mn-lt"/>
                          <a:cs typeface="Calibri"/>
                        </a:rPr>
                        <a:t>I</a:t>
                      </a:r>
                      <a:r>
                        <a:rPr sz="900" b="1" spc="-5" dirty="0">
                          <a:latin typeface="+mn-lt"/>
                          <a:cs typeface="Calibri"/>
                        </a:rPr>
                        <a:t>NN</a:t>
                      </a:r>
                      <a:r>
                        <a:rPr sz="900" b="1" dirty="0">
                          <a:latin typeface="+mn-lt"/>
                          <a:cs typeface="Calibri"/>
                        </a:rPr>
                        <a:t>:</a:t>
                      </a:r>
                      <a:r>
                        <a:rPr sz="900" b="1" spc="-70" dirty="0">
                          <a:latin typeface="+mn-lt"/>
                          <a:cs typeface="Calibri"/>
                        </a:rPr>
                        <a:t> </a:t>
                      </a:r>
                      <a:r>
                        <a:rPr sz="900" b="1" spc="-35" dirty="0">
                          <a:latin typeface="+mn-lt"/>
                          <a:cs typeface="Calibri"/>
                        </a:rPr>
                        <a:t>P</a:t>
                      </a:r>
                      <a:r>
                        <a:rPr sz="900" b="1" spc="-40" dirty="0">
                          <a:latin typeface="+mn-lt"/>
                          <a:cs typeface="Calibri"/>
                        </a:rPr>
                        <a:t>H</a:t>
                      </a:r>
                      <a:r>
                        <a:rPr sz="900" b="1" spc="-45" dirty="0">
                          <a:latin typeface="+mn-lt"/>
                          <a:cs typeface="Calibri"/>
                        </a:rPr>
                        <a:t>C</a:t>
                      </a:r>
                      <a:r>
                        <a:rPr sz="900" b="1" dirty="0">
                          <a:latin typeface="+mn-lt"/>
                          <a:cs typeface="Calibri"/>
                        </a:rPr>
                        <a:t>S</a:t>
                      </a:r>
                      <a:r>
                        <a:rPr sz="900" b="1" spc="-60" dirty="0">
                          <a:latin typeface="+mn-lt"/>
                          <a:cs typeface="Calibri"/>
                        </a:rPr>
                        <a:t> </a:t>
                      </a:r>
                      <a:r>
                        <a:rPr sz="900" b="1" dirty="0">
                          <a:latin typeface="+mn-lt"/>
                          <a:cs typeface="Calibri"/>
                        </a:rPr>
                        <a:t>r</a:t>
                      </a:r>
                      <a:r>
                        <a:rPr sz="900" b="1" spc="-5" dirty="0">
                          <a:latin typeface="+mn-lt"/>
                          <a:cs typeface="Calibri"/>
                        </a:rPr>
                        <a:t>at</a:t>
                      </a:r>
                      <a:r>
                        <a:rPr sz="900" b="1" dirty="0">
                          <a:latin typeface="+mn-lt"/>
                          <a:cs typeface="Calibri"/>
                        </a:rPr>
                        <a:t>e/</a:t>
                      </a:r>
                      <a:r>
                        <a:rPr sz="900" b="1" spc="-5" dirty="0">
                          <a:latin typeface="+mn-lt"/>
                          <a:cs typeface="Calibri"/>
                        </a:rPr>
                        <a:t>OO</a:t>
                      </a:r>
                      <a:r>
                        <a:rPr sz="900" b="1" spc="-15" dirty="0">
                          <a:latin typeface="+mn-lt"/>
                          <a:cs typeface="Calibri"/>
                        </a:rPr>
                        <a:t>N</a:t>
                      </a:r>
                      <a:r>
                        <a:rPr sz="900" b="1" dirty="0">
                          <a:latin typeface="+mn-lt"/>
                          <a:cs typeface="Calibri"/>
                        </a:rPr>
                        <a:t>:</a:t>
                      </a:r>
                      <a:r>
                        <a:rPr sz="900" b="1" spc="-55" dirty="0">
                          <a:latin typeface="+mn-lt"/>
                          <a:cs typeface="Calibri"/>
                        </a:rPr>
                        <a:t> </a:t>
                      </a:r>
                      <a:r>
                        <a:rPr sz="900" b="1" dirty="0">
                          <a:latin typeface="+mn-lt"/>
                          <a:cs typeface="Calibri"/>
                        </a:rPr>
                        <a:t>85%</a:t>
                      </a:r>
                      <a:r>
                        <a:rPr sz="900" b="1" spc="-60" dirty="0">
                          <a:latin typeface="+mn-lt"/>
                          <a:cs typeface="Calibri"/>
                        </a:rPr>
                        <a:t> </a:t>
                      </a:r>
                      <a:r>
                        <a:rPr lang="en-US" sz="900" b="1" spc="-60" dirty="0" smtClean="0">
                          <a:latin typeface="+mn-lt"/>
                          <a:cs typeface="Calibri"/>
                        </a:rPr>
                        <a:t>U</a:t>
                      </a:r>
                      <a:r>
                        <a:rPr sz="900" b="1" spc="-10" dirty="0" smtClean="0">
                          <a:latin typeface="+mn-lt"/>
                          <a:cs typeface="Calibri"/>
                        </a:rPr>
                        <a:t>CR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3"/>
                  </a:ext>
                </a:extLst>
              </a:tr>
              <a:tr h="301752">
                <a:tc>
                  <a:txBody>
                    <a:bodyPr/>
                    <a:lstStyle/>
                    <a:p>
                      <a:pPr marL="36576" indent="0" algn="l">
                        <a:lnSpc>
                          <a:spcPct val="100000"/>
                        </a:lnSpc>
                        <a:spcBef>
                          <a:spcPts val="0"/>
                        </a:spcBef>
                      </a:pPr>
                      <a:r>
                        <a:rPr sz="1000" b="1" spc="-5" dirty="0">
                          <a:solidFill>
                            <a:srgbClr val="FFFFFF"/>
                          </a:solidFill>
                          <a:latin typeface="Calibri"/>
                          <a:cs typeface="Calibri"/>
                        </a:rPr>
                        <a:t>I</a:t>
                      </a:r>
                      <a:r>
                        <a:rPr sz="1000" b="1" spc="5" dirty="0">
                          <a:solidFill>
                            <a:srgbClr val="FFFFFF"/>
                          </a:solidFill>
                          <a:latin typeface="Calibri"/>
                          <a:cs typeface="Calibri"/>
                        </a:rPr>
                        <a:t>n</a:t>
                      </a:r>
                      <a:r>
                        <a:rPr sz="1000" b="1" spc="-10" dirty="0">
                          <a:solidFill>
                            <a:srgbClr val="FFFFFF"/>
                          </a:solidFill>
                          <a:latin typeface="Calibri"/>
                          <a:cs typeface="Calibri"/>
                        </a:rPr>
                        <a:t>-</a:t>
                      </a:r>
                      <a:r>
                        <a:rPr sz="1000" b="1" spc="-5" dirty="0">
                          <a:solidFill>
                            <a:srgbClr val="FFFFFF"/>
                          </a:solidFill>
                          <a:latin typeface="Calibri"/>
                          <a:cs typeface="Calibri"/>
                        </a:rPr>
                        <a:t>P</a:t>
                      </a:r>
                      <a:r>
                        <a:rPr sz="1000" b="1" dirty="0">
                          <a:solidFill>
                            <a:srgbClr val="FFFFFF"/>
                          </a:solidFill>
                          <a:latin typeface="Calibri"/>
                          <a:cs typeface="Calibri"/>
                        </a:rPr>
                        <a:t>at</a:t>
                      </a:r>
                      <a:r>
                        <a:rPr sz="1000" b="1" spc="-5" dirty="0">
                          <a:solidFill>
                            <a:srgbClr val="FFFFFF"/>
                          </a:solidFill>
                          <a:latin typeface="Calibri"/>
                          <a:cs typeface="Calibri"/>
                        </a:rPr>
                        <a:t>i</a:t>
                      </a:r>
                      <a:r>
                        <a:rPr sz="1000" b="1" dirty="0">
                          <a:solidFill>
                            <a:srgbClr val="FFFFFF"/>
                          </a:solidFill>
                          <a:latin typeface="Calibri"/>
                          <a:cs typeface="Calibri"/>
                        </a:rPr>
                        <a:t>ent</a:t>
                      </a:r>
                      <a:r>
                        <a:rPr sz="1000" b="1" spc="-45" dirty="0">
                          <a:solidFill>
                            <a:srgbClr val="FFFFFF"/>
                          </a:solidFill>
                          <a:latin typeface="Calibri"/>
                          <a:cs typeface="Calibri"/>
                        </a:rPr>
                        <a:t> </a:t>
                      </a:r>
                      <a:r>
                        <a:rPr sz="1000" b="1" spc="-5" dirty="0" smtClean="0">
                          <a:solidFill>
                            <a:srgbClr val="FFFFFF"/>
                          </a:solidFill>
                          <a:latin typeface="Calibri"/>
                          <a:cs typeface="Calibri"/>
                        </a:rPr>
                        <a:t>H</a:t>
                      </a:r>
                      <a:r>
                        <a:rPr sz="1000" b="1" dirty="0" smtClean="0">
                          <a:solidFill>
                            <a:srgbClr val="FFFFFF"/>
                          </a:solidFill>
                          <a:latin typeface="Calibri"/>
                          <a:cs typeface="Calibri"/>
                        </a:rPr>
                        <a:t>o</a:t>
                      </a:r>
                      <a:r>
                        <a:rPr sz="1000" b="1" spc="-5" dirty="0" smtClean="0">
                          <a:solidFill>
                            <a:srgbClr val="FFFFFF"/>
                          </a:solidFill>
                          <a:latin typeface="Calibri"/>
                          <a:cs typeface="Calibri"/>
                        </a:rPr>
                        <a:t>s</a:t>
                      </a:r>
                      <a:r>
                        <a:rPr sz="1000" b="1" spc="5" dirty="0" smtClean="0">
                          <a:solidFill>
                            <a:srgbClr val="FFFFFF"/>
                          </a:solidFill>
                          <a:latin typeface="Calibri"/>
                          <a:cs typeface="Calibri"/>
                        </a:rPr>
                        <a:t>p</a:t>
                      </a:r>
                      <a:r>
                        <a:rPr sz="1000" b="1" spc="-5" dirty="0" smtClean="0">
                          <a:solidFill>
                            <a:srgbClr val="FFFFFF"/>
                          </a:solidFill>
                          <a:latin typeface="Calibri"/>
                          <a:cs typeface="Calibri"/>
                        </a:rPr>
                        <a:t>i</a:t>
                      </a:r>
                      <a:r>
                        <a:rPr sz="1000" b="1" dirty="0" smtClean="0">
                          <a:solidFill>
                            <a:srgbClr val="FFFFFF"/>
                          </a:solidFill>
                          <a:latin typeface="Calibri"/>
                          <a:cs typeface="Calibri"/>
                        </a:rPr>
                        <a:t>ta</a:t>
                      </a:r>
                      <a:r>
                        <a:rPr sz="1000" b="1" spc="-5" dirty="0" smtClean="0">
                          <a:solidFill>
                            <a:srgbClr val="FFFFFF"/>
                          </a:solidFill>
                          <a:latin typeface="Calibri"/>
                          <a:cs typeface="Calibri"/>
                        </a:rPr>
                        <a:t>l</a:t>
                      </a:r>
                      <a:r>
                        <a:rPr sz="1000" b="1" spc="-3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r>
                        <a:rPr sz="1000" b="1" dirty="0">
                          <a:solidFill>
                            <a:schemeClr val="bg1"/>
                          </a:solidFill>
                          <a:latin typeface="Calibri"/>
                          <a:cs typeface="Calibri"/>
                        </a:rPr>
                        <a:t>*</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dirty="0">
                          <a:latin typeface="+mn-lt"/>
                          <a:cs typeface="Calibri"/>
                        </a:rPr>
                        <a:t>$350</a:t>
                      </a:r>
                      <a:r>
                        <a:rPr sz="900" b="1" spc="-85" dirty="0">
                          <a:latin typeface="+mn-lt"/>
                          <a:cs typeface="Calibri"/>
                        </a:rPr>
                        <a:t> </a:t>
                      </a:r>
                      <a:r>
                        <a:rPr sz="900" b="1" dirty="0" smtClean="0">
                          <a:latin typeface="+mn-lt"/>
                          <a:cs typeface="Calibri"/>
                        </a:rPr>
                        <a:t>C</a:t>
                      </a:r>
                      <a:r>
                        <a:rPr sz="900" b="1" spc="-5" dirty="0" smtClean="0">
                          <a:latin typeface="+mn-lt"/>
                          <a:cs typeface="Calibri"/>
                        </a:rPr>
                        <a:t>opa</a:t>
                      </a:r>
                      <a:r>
                        <a:rPr sz="900" b="1" spc="5" dirty="0" smtClean="0">
                          <a:latin typeface="+mn-lt"/>
                          <a:cs typeface="Calibri"/>
                        </a:rPr>
                        <a:t>y</a:t>
                      </a:r>
                      <a:r>
                        <a:rPr sz="900" b="1" dirty="0" smtClean="0">
                          <a:latin typeface="+mn-lt"/>
                          <a:cs typeface="Calibri"/>
                        </a:rPr>
                        <a:t>*</a:t>
                      </a:r>
                      <a:r>
                        <a:rPr lang="en-US" sz="900" b="1" dirty="0" smtClean="0">
                          <a:latin typeface="+mn-lt"/>
                          <a:cs typeface="Calibri"/>
                        </a:rPr>
                        <a:t> </a:t>
                      </a:r>
                      <a:r>
                        <a:rPr sz="900" b="1" spc="-5" dirty="0" smtClean="0">
                          <a:latin typeface="+mn-lt"/>
                          <a:cs typeface="Calibri"/>
                        </a:rPr>
                        <a:t>per</a:t>
                      </a:r>
                      <a:r>
                        <a:rPr sz="900" b="1" spc="45" dirty="0" smtClean="0">
                          <a:latin typeface="+mn-lt"/>
                          <a:cs typeface="Calibri"/>
                        </a:rPr>
                        <a:t> </a:t>
                      </a:r>
                      <a:r>
                        <a:rPr sz="900" b="1" spc="-5" dirty="0" smtClean="0">
                          <a:latin typeface="+mn-lt"/>
                          <a:cs typeface="Calibri"/>
                        </a:rPr>
                        <a:t>admission</a:t>
                      </a:r>
                      <a:endParaRPr lang="en-US" sz="900" b="1" spc="-5" dirty="0" smtClean="0">
                        <a:latin typeface="+mn-lt"/>
                        <a:cs typeface="Calibri"/>
                      </a:endParaRPr>
                    </a:p>
                    <a:p>
                      <a:pPr marL="0" indent="0" algn="ctr">
                        <a:lnSpc>
                          <a:spcPct val="100000"/>
                        </a:lnSpc>
                        <a:spcBef>
                          <a:spcPts val="0"/>
                        </a:spcBef>
                      </a:pPr>
                      <a:r>
                        <a:rPr sz="900" b="1" dirty="0" smtClean="0">
                          <a:latin typeface="+mn-lt"/>
                          <a:cs typeface="Calibri"/>
                        </a:rPr>
                        <a:t>3</a:t>
                      </a:r>
                      <a:r>
                        <a:rPr sz="900" b="1" spc="-40" dirty="0" smtClean="0">
                          <a:latin typeface="+mn-lt"/>
                          <a:cs typeface="Calibri"/>
                        </a:rPr>
                        <a:t> </a:t>
                      </a:r>
                      <a:r>
                        <a:rPr sz="900" b="1" spc="-5" dirty="0">
                          <a:latin typeface="+mn-lt"/>
                          <a:cs typeface="Calibri"/>
                        </a:rPr>
                        <a:t>Da</a:t>
                      </a:r>
                      <a:r>
                        <a:rPr sz="900" b="1" spc="5" dirty="0">
                          <a:latin typeface="+mn-lt"/>
                          <a:cs typeface="Calibri"/>
                        </a:rPr>
                        <a:t>y</a:t>
                      </a:r>
                      <a:r>
                        <a:rPr sz="900" b="1" dirty="0">
                          <a:latin typeface="+mn-lt"/>
                          <a:cs typeface="Calibri"/>
                        </a:rPr>
                        <a:t>s</a:t>
                      </a:r>
                      <a:r>
                        <a:rPr sz="900" b="1" spc="-35" dirty="0">
                          <a:latin typeface="+mn-lt"/>
                          <a:cs typeface="Calibri"/>
                        </a:rPr>
                        <a:t> </a:t>
                      </a:r>
                      <a:r>
                        <a:rPr sz="900" b="1" spc="5" dirty="0">
                          <a:latin typeface="+mn-lt"/>
                          <a:cs typeface="Calibri"/>
                        </a:rPr>
                        <a:t>M</a:t>
                      </a:r>
                      <a:r>
                        <a:rPr sz="900" b="1" spc="-5" dirty="0">
                          <a:latin typeface="+mn-lt"/>
                          <a:cs typeface="Calibri"/>
                        </a:rPr>
                        <a:t>a</a:t>
                      </a:r>
                      <a:r>
                        <a:rPr sz="900" b="1" spc="-10" dirty="0">
                          <a:latin typeface="+mn-lt"/>
                          <a:cs typeface="Calibri"/>
                        </a:rPr>
                        <a:t>x</a:t>
                      </a:r>
                      <a:r>
                        <a:rPr sz="900" b="1" spc="-5" dirty="0">
                          <a:latin typeface="+mn-lt"/>
                          <a:cs typeface="Calibri"/>
                        </a:rPr>
                        <a:t>/</a:t>
                      </a:r>
                      <a:r>
                        <a:rPr sz="900" b="1" dirty="0">
                          <a:latin typeface="+mn-lt"/>
                          <a:cs typeface="Calibri"/>
                        </a:rPr>
                        <a:t>Ye</a:t>
                      </a:r>
                      <a:r>
                        <a:rPr sz="900" b="1" spc="-5" dirty="0">
                          <a:latin typeface="+mn-lt"/>
                          <a:cs typeface="Calibri"/>
                        </a:rPr>
                        <a:t>a</a:t>
                      </a:r>
                      <a:r>
                        <a:rPr sz="900" b="1" dirty="0">
                          <a:latin typeface="+mn-lt"/>
                          <a:cs typeface="Calibri"/>
                        </a:rPr>
                        <a:t>r</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4"/>
                  </a:ext>
                </a:extLst>
              </a:tr>
              <a:tr h="274320">
                <a:tc>
                  <a:txBody>
                    <a:bodyPr/>
                    <a:lstStyle/>
                    <a:p>
                      <a:pPr marL="36576" indent="0" algn="l">
                        <a:lnSpc>
                          <a:spcPct val="100000"/>
                        </a:lnSpc>
                        <a:spcBef>
                          <a:spcPts val="0"/>
                        </a:spcBef>
                      </a:pPr>
                      <a:r>
                        <a:rPr sz="1000" b="1" spc="-5" dirty="0">
                          <a:solidFill>
                            <a:srgbClr val="FFFFFF"/>
                          </a:solidFill>
                          <a:latin typeface="Calibri"/>
                          <a:cs typeface="Calibri"/>
                        </a:rPr>
                        <a:t>Out-Patient</a:t>
                      </a:r>
                      <a:r>
                        <a:rPr sz="1000" b="1" spc="-50" dirty="0">
                          <a:solidFill>
                            <a:srgbClr val="FFFFFF"/>
                          </a:solidFill>
                          <a:latin typeface="Calibri"/>
                          <a:cs typeface="Calibri"/>
                        </a:rPr>
                        <a:t> </a:t>
                      </a:r>
                      <a:r>
                        <a:rPr sz="1000" b="1" spc="-10" dirty="0">
                          <a:solidFill>
                            <a:srgbClr val="FFFFFF"/>
                          </a:solidFill>
                          <a:latin typeface="Calibri"/>
                          <a:cs typeface="Calibri"/>
                        </a:rPr>
                        <a:t>Surgery/Diagnostic</a:t>
                      </a:r>
                      <a:endParaRPr sz="1000" dirty="0">
                        <a:latin typeface="Calibri"/>
                        <a:cs typeface="Calibri"/>
                      </a:endParaRPr>
                    </a:p>
                    <a:p>
                      <a:pPr marL="36576" indent="0" algn="l">
                        <a:lnSpc>
                          <a:spcPct val="100000"/>
                        </a:lnSpc>
                        <a:spcBef>
                          <a:spcPts val="0"/>
                        </a:spcBef>
                      </a:pPr>
                      <a:r>
                        <a:rPr sz="1000" b="1" spc="-5" dirty="0" smtClean="0">
                          <a:solidFill>
                            <a:srgbClr val="FFFFFF"/>
                          </a:solidFill>
                          <a:latin typeface="Calibri"/>
                          <a:cs typeface="Calibri"/>
                        </a:rPr>
                        <a:t>T</a:t>
                      </a:r>
                      <a:r>
                        <a:rPr sz="1000" b="1" dirty="0" smtClean="0">
                          <a:solidFill>
                            <a:srgbClr val="FFFFFF"/>
                          </a:solidFill>
                          <a:latin typeface="Calibri"/>
                          <a:cs typeface="Calibri"/>
                        </a:rPr>
                        <a:t>e</a:t>
                      </a:r>
                      <a:r>
                        <a:rPr sz="1000" b="1" spc="-5" dirty="0" smtClean="0">
                          <a:solidFill>
                            <a:srgbClr val="FFFFFF"/>
                          </a:solidFill>
                          <a:latin typeface="Calibri"/>
                          <a:cs typeface="Calibri"/>
                        </a:rPr>
                        <a:t>s</a:t>
                      </a:r>
                      <a:r>
                        <a:rPr sz="1000" b="1" dirty="0" smtClean="0">
                          <a:solidFill>
                            <a:srgbClr val="FFFFFF"/>
                          </a:solidFill>
                          <a:latin typeface="Calibri"/>
                          <a:cs typeface="Calibri"/>
                        </a:rPr>
                        <a:t>t</a:t>
                      </a:r>
                      <a:r>
                        <a:rPr sz="1000" b="1" spc="-5" dirty="0" smtClean="0">
                          <a:solidFill>
                            <a:srgbClr val="FFFFFF"/>
                          </a:solidFill>
                          <a:latin typeface="Calibri"/>
                          <a:cs typeface="Calibri"/>
                        </a:rPr>
                        <a:t>i</a:t>
                      </a:r>
                      <a:r>
                        <a:rPr sz="1000" b="1" spc="5" dirty="0" smtClean="0">
                          <a:solidFill>
                            <a:srgbClr val="FFFFFF"/>
                          </a:solidFill>
                          <a:latin typeface="Calibri"/>
                          <a:cs typeface="Calibri"/>
                        </a:rPr>
                        <a:t>n</a:t>
                      </a:r>
                      <a:r>
                        <a:rPr sz="1000" b="1" spc="-5" dirty="0" smtClean="0">
                          <a:solidFill>
                            <a:srgbClr val="FFFFFF"/>
                          </a:solidFill>
                          <a:latin typeface="Calibri"/>
                          <a:cs typeface="Calibri"/>
                        </a:rPr>
                        <a:t>g</a:t>
                      </a:r>
                      <a:r>
                        <a:rPr sz="1000" b="1" spc="-2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r>
                        <a:rPr sz="1000" b="1" dirty="0">
                          <a:solidFill>
                            <a:schemeClr val="bg1"/>
                          </a:solidFill>
                          <a:latin typeface="Calibri"/>
                          <a:cs typeface="Calibri"/>
                        </a:rPr>
                        <a:t>*</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$350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1/1</a:t>
                      </a:r>
                      <a:r>
                        <a:rPr sz="900" b="1" spc="-40" dirty="0">
                          <a:latin typeface="+mn-lt"/>
                          <a:cs typeface="Calibri"/>
                        </a:rPr>
                        <a:t> </a:t>
                      </a:r>
                      <a:r>
                        <a:rPr sz="900" b="1" spc="-5" dirty="0">
                          <a:latin typeface="+mn-lt"/>
                          <a:cs typeface="Calibri"/>
                        </a:rPr>
                        <a:t>Visits</a:t>
                      </a:r>
                      <a:r>
                        <a:rPr sz="900" b="1" spc="-10" dirty="0">
                          <a:latin typeface="+mn-lt"/>
                          <a:cs typeface="Calibri"/>
                        </a:rPr>
                        <a:t> </a:t>
                      </a:r>
                      <a:r>
                        <a:rPr sz="900" b="1" spc="-5" dirty="0">
                          <a:latin typeface="+mn-lt"/>
                          <a:cs typeface="Calibri"/>
                        </a:rPr>
                        <a:t>Max/Year</a:t>
                      </a:r>
                      <a:r>
                        <a:rPr sz="900" b="1" spc="-35" dirty="0">
                          <a:latin typeface="+mn-lt"/>
                          <a:cs typeface="Calibri"/>
                        </a:rPr>
                        <a:t> </a:t>
                      </a:r>
                      <a:r>
                        <a:rPr sz="900" b="1" spc="-5" dirty="0">
                          <a:latin typeface="+mn-lt"/>
                          <a:cs typeface="Calibri"/>
                        </a:rPr>
                        <a:t>(RBP*)</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0F0F0"/>
                    </a:solidFill>
                  </a:tcPr>
                </a:tc>
                <a:tc>
                  <a:txBody>
                    <a:bodyPr/>
                    <a:lstStyle/>
                    <a:p>
                      <a:pPr marL="0" indent="0" algn="ctr">
                        <a:lnSpc>
                          <a:spcPct val="100000"/>
                        </a:lnSpc>
                        <a:spcBef>
                          <a:spcPts val="0"/>
                        </a:spcBef>
                      </a:pPr>
                      <a:r>
                        <a:rPr sz="900" b="1" dirty="0">
                          <a:latin typeface="+mn-lt"/>
                          <a:cs typeface="Calibri"/>
                        </a:rPr>
                        <a:t>$350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1/2</a:t>
                      </a:r>
                      <a:r>
                        <a:rPr sz="900" b="1" spc="-40" dirty="0">
                          <a:latin typeface="+mn-lt"/>
                          <a:cs typeface="Calibri"/>
                        </a:rPr>
                        <a:t> </a:t>
                      </a:r>
                      <a:r>
                        <a:rPr sz="900" b="1" spc="-5" dirty="0">
                          <a:latin typeface="+mn-lt"/>
                          <a:cs typeface="Calibri"/>
                        </a:rPr>
                        <a:t>Visits</a:t>
                      </a:r>
                      <a:r>
                        <a:rPr sz="900" b="1" spc="-10" dirty="0">
                          <a:latin typeface="+mn-lt"/>
                          <a:cs typeface="Calibri"/>
                        </a:rPr>
                        <a:t> </a:t>
                      </a:r>
                      <a:r>
                        <a:rPr sz="900" b="1" spc="-5" dirty="0">
                          <a:latin typeface="+mn-lt"/>
                          <a:cs typeface="Calibri"/>
                        </a:rPr>
                        <a:t>Max/Year</a:t>
                      </a:r>
                      <a:r>
                        <a:rPr sz="900" b="1" spc="-40" dirty="0">
                          <a:latin typeface="+mn-lt"/>
                          <a:cs typeface="Calibri"/>
                        </a:rPr>
                        <a:t> </a:t>
                      </a:r>
                      <a:r>
                        <a:rPr sz="900" b="1" spc="-5" dirty="0">
                          <a:latin typeface="+mn-lt"/>
                          <a:cs typeface="Calibri"/>
                        </a:rPr>
                        <a:t>(RBP*)</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$350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p>
                      <a:pPr marL="0" indent="0" algn="ctr">
                        <a:lnSpc>
                          <a:spcPct val="100000"/>
                        </a:lnSpc>
                        <a:spcBef>
                          <a:spcPts val="0"/>
                        </a:spcBef>
                      </a:pPr>
                      <a:r>
                        <a:rPr sz="900" b="1" spc="-5" dirty="0">
                          <a:latin typeface="+mn-lt"/>
                          <a:cs typeface="Calibri"/>
                        </a:rPr>
                        <a:t>1/1</a:t>
                      </a:r>
                      <a:r>
                        <a:rPr sz="900" b="1" spc="-40" dirty="0">
                          <a:latin typeface="+mn-lt"/>
                          <a:cs typeface="Calibri"/>
                        </a:rPr>
                        <a:t> </a:t>
                      </a:r>
                      <a:r>
                        <a:rPr sz="900" b="1" spc="-5" dirty="0">
                          <a:latin typeface="+mn-lt"/>
                          <a:cs typeface="Calibri"/>
                        </a:rPr>
                        <a:t>Visits</a:t>
                      </a:r>
                      <a:r>
                        <a:rPr sz="900" b="1" spc="-10" dirty="0">
                          <a:latin typeface="+mn-lt"/>
                          <a:cs typeface="Calibri"/>
                        </a:rPr>
                        <a:t> </a:t>
                      </a:r>
                      <a:r>
                        <a:rPr sz="900" b="1" spc="-5" dirty="0">
                          <a:latin typeface="+mn-lt"/>
                          <a:cs typeface="Calibri"/>
                        </a:rPr>
                        <a:t>Max/Year</a:t>
                      </a:r>
                      <a:r>
                        <a:rPr sz="900" b="1" spc="-35" dirty="0">
                          <a:latin typeface="+mn-lt"/>
                          <a:cs typeface="Calibri"/>
                        </a:rPr>
                        <a:t> </a:t>
                      </a:r>
                      <a:r>
                        <a:rPr sz="900" b="1" spc="-5" dirty="0">
                          <a:latin typeface="+mn-lt"/>
                          <a:cs typeface="Calibri"/>
                        </a:rPr>
                        <a:t>(RBP*)</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5"/>
                  </a:ext>
                </a:extLst>
              </a:tr>
              <a:tr h="291152">
                <a:tc>
                  <a:txBody>
                    <a:bodyPr/>
                    <a:lstStyle/>
                    <a:p>
                      <a:pPr marL="36576" marR="586105" indent="0" algn="l">
                        <a:lnSpc>
                          <a:spcPct val="100000"/>
                        </a:lnSpc>
                        <a:spcBef>
                          <a:spcPts val="0"/>
                        </a:spcBef>
                      </a:pPr>
                      <a:r>
                        <a:rPr sz="1000" b="1" dirty="0">
                          <a:solidFill>
                            <a:srgbClr val="FFFFFF"/>
                          </a:solidFill>
                          <a:latin typeface="Calibri"/>
                          <a:cs typeface="Calibri"/>
                        </a:rPr>
                        <a:t>Gene</a:t>
                      </a:r>
                      <a:r>
                        <a:rPr sz="1000" b="1" spc="-10" dirty="0">
                          <a:solidFill>
                            <a:srgbClr val="FFFFFF"/>
                          </a:solidFill>
                          <a:latin typeface="Calibri"/>
                          <a:cs typeface="Calibri"/>
                        </a:rPr>
                        <a:t>r</a:t>
                      </a:r>
                      <a:r>
                        <a:rPr sz="1000" b="1" spc="-5" dirty="0">
                          <a:solidFill>
                            <a:srgbClr val="FFFFFF"/>
                          </a:solidFill>
                          <a:latin typeface="Calibri"/>
                          <a:cs typeface="Calibri"/>
                        </a:rPr>
                        <a:t>i</a:t>
                      </a:r>
                      <a:r>
                        <a:rPr sz="1000" b="1" dirty="0">
                          <a:solidFill>
                            <a:srgbClr val="FFFFFF"/>
                          </a:solidFill>
                          <a:latin typeface="Calibri"/>
                          <a:cs typeface="Calibri"/>
                        </a:rPr>
                        <a:t>c</a:t>
                      </a:r>
                      <a:r>
                        <a:rPr sz="1000" b="1" spc="-45" dirty="0">
                          <a:solidFill>
                            <a:srgbClr val="FFFFFF"/>
                          </a:solidFill>
                          <a:latin typeface="Calibri"/>
                          <a:cs typeface="Calibri"/>
                        </a:rPr>
                        <a:t> </a:t>
                      </a:r>
                      <a:r>
                        <a:rPr sz="1000" b="1" dirty="0">
                          <a:solidFill>
                            <a:srgbClr val="FFFFFF"/>
                          </a:solidFill>
                          <a:latin typeface="Calibri"/>
                          <a:cs typeface="Calibri"/>
                        </a:rPr>
                        <a:t>R</a:t>
                      </a:r>
                      <a:r>
                        <a:rPr sz="1000" b="1" spc="-5" dirty="0">
                          <a:solidFill>
                            <a:srgbClr val="FFFFFF"/>
                          </a:solidFill>
                          <a:latin typeface="Calibri"/>
                          <a:cs typeface="Calibri"/>
                        </a:rPr>
                        <a:t>x</a:t>
                      </a:r>
                      <a:r>
                        <a:rPr sz="1000" b="1" dirty="0">
                          <a:solidFill>
                            <a:srgbClr val="FFFFFF"/>
                          </a:solidFill>
                          <a:latin typeface="Calibri"/>
                          <a:cs typeface="Calibri"/>
                        </a:rPr>
                        <a:t>:</a:t>
                      </a:r>
                      <a:r>
                        <a:rPr sz="1000" b="1" spc="-25" dirty="0">
                          <a:solidFill>
                            <a:srgbClr val="FFFFFF"/>
                          </a:solidFill>
                          <a:latin typeface="Calibri"/>
                          <a:cs typeface="Calibri"/>
                        </a:rPr>
                        <a:t> </a:t>
                      </a:r>
                      <a:r>
                        <a:rPr sz="1000" b="1" spc="-5" dirty="0">
                          <a:solidFill>
                            <a:srgbClr val="FFFFFF"/>
                          </a:solidFill>
                          <a:latin typeface="Calibri"/>
                          <a:cs typeface="Calibri"/>
                        </a:rPr>
                        <a:t>Ti</a:t>
                      </a:r>
                      <a:r>
                        <a:rPr sz="1000" b="1" dirty="0">
                          <a:solidFill>
                            <a:srgbClr val="FFFFFF"/>
                          </a:solidFill>
                          <a:latin typeface="Calibri"/>
                          <a:cs typeface="Calibri"/>
                        </a:rPr>
                        <a:t>er</a:t>
                      </a:r>
                      <a:r>
                        <a:rPr sz="1000" b="1" spc="-20" dirty="0">
                          <a:solidFill>
                            <a:srgbClr val="FFFFFF"/>
                          </a:solidFill>
                          <a:latin typeface="Calibri"/>
                          <a:cs typeface="Calibri"/>
                        </a:rPr>
                        <a:t> </a:t>
                      </a:r>
                      <a:r>
                        <a:rPr sz="1000" b="1" dirty="0">
                          <a:solidFill>
                            <a:srgbClr val="FFFFFF"/>
                          </a:solidFill>
                          <a:latin typeface="Calibri"/>
                          <a:cs typeface="Calibri"/>
                        </a:rPr>
                        <a:t>1 </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dirty="0">
                          <a:solidFill>
                            <a:srgbClr val="FFFFFF"/>
                          </a:solidFill>
                          <a:latin typeface="Calibri"/>
                          <a:cs typeface="Calibri"/>
                        </a:rPr>
                        <a:t>e</a:t>
                      </a:r>
                      <a:r>
                        <a:rPr sz="1000" b="1" spc="-5" dirty="0">
                          <a:solidFill>
                            <a:srgbClr val="FFFFFF"/>
                          </a:solidFill>
                          <a:latin typeface="Calibri"/>
                          <a:cs typeface="Calibri"/>
                        </a:rPr>
                        <a:t>v</a:t>
                      </a:r>
                      <a:r>
                        <a:rPr sz="1000" b="1" dirty="0">
                          <a:solidFill>
                            <a:srgbClr val="FFFFFF"/>
                          </a:solidFill>
                          <a:latin typeface="Calibri"/>
                          <a:cs typeface="Calibri"/>
                        </a:rPr>
                        <a:t>ent</a:t>
                      </a:r>
                      <a:r>
                        <a:rPr sz="1000" b="1" spc="-5" dirty="0">
                          <a:solidFill>
                            <a:srgbClr val="FFFFFF"/>
                          </a:solidFill>
                          <a:latin typeface="Calibri"/>
                          <a:cs typeface="Calibri"/>
                        </a:rPr>
                        <a:t>iv</a:t>
                      </a:r>
                      <a:r>
                        <a:rPr sz="1000" b="1" dirty="0">
                          <a:solidFill>
                            <a:srgbClr val="FFFFFF"/>
                          </a:solidFill>
                          <a:latin typeface="Calibri"/>
                          <a:cs typeface="Calibri"/>
                        </a:rPr>
                        <a:t>e/  </a:t>
                      </a:r>
                      <a:r>
                        <a:rPr sz="1000" b="1" spc="-15" dirty="0">
                          <a:solidFill>
                            <a:srgbClr val="FFFFFF"/>
                          </a:solidFill>
                          <a:latin typeface="Calibri"/>
                          <a:cs typeface="Calibri"/>
                        </a:rPr>
                        <a:t>Tier</a:t>
                      </a:r>
                      <a:r>
                        <a:rPr sz="1000" b="1" dirty="0">
                          <a:solidFill>
                            <a:srgbClr val="FFFFFF"/>
                          </a:solidFill>
                          <a:latin typeface="Calibri"/>
                          <a:cs typeface="Calibri"/>
                        </a:rPr>
                        <a:t> </a:t>
                      </a:r>
                      <a:r>
                        <a:rPr sz="1000" b="1" spc="-5" dirty="0">
                          <a:solidFill>
                            <a:srgbClr val="FFFFFF"/>
                          </a:solidFill>
                          <a:latin typeface="Calibri"/>
                          <a:cs typeface="Calibri"/>
                        </a:rPr>
                        <a:t>2</a:t>
                      </a:r>
                      <a:r>
                        <a:rPr sz="1000" b="1" dirty="0">
                          <a:solidFill>
                            <a:srgbClr val="FFFFFF"/>
                          </a:solidFill>
                          <a:latin typeface="Calibri"/>
                          <a:cs typeface="Calibri"/>
                        </a:rPr>
                        <a:t> </a:t>
                      </a:r>
                      <a:r>
                        <a:rPr sz="1000" b="1" spc="-10" dirty="0">
                          <a:solidFill>
                            <a:srgbClr val="FFFFFF"/>
                          </a:solidFill>
                          <a:latin typeface="Calibri"/>
                          <a:cs typeface="Calibri"/>
                        </a:rPr>
                        <a:t>Non-Preventive</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Ti</a:t>
                      </a:r>
                      <a:r>
                        <a:rPr sz="900" b="1" dirty="0">
                          <a:latin typeface="Calibri"/>
                          <a:cs typeface="Calibri"/>
                        </a:rPr>
                        <a:t>er</a:t>
                      </a:r>
                      <a:r>
                        <a:rPr sz="900" b="1" spc="-35" dirty="0">
                          <a:latin typeface="Calibri"/>
                          <a:cs typeface="Calibri"/>
                        </a:rPr>
                        <a:t> </a:t>
                      </a:r>
                      <a:r>
                        <a:rPr sz="900" b="1" dirty="0">
                          <a:latin typeface="Calibri"/>
                          <a:cs typeface="Calibri"/>
                        </a:rPr>
                        <a:t>1:</a:t>
                      </a:r>
                      <a:r>
                        <a:rPr sz="900" b="1" spc="-45" dirty="0">
                          <a:latin typeface="Calibri"/>
                          <a:cs typeface="Calibri"/>
                        </a:rPr>
                        <a:t> </a:t>
                      </a:r>
                      <a:r>
                        <a:rPr sz="900" b="1" dirty="0">
                          <a:latin typeface="Calibri"/>
                          <a:cs typeface="Calibri"/>
                        </a:rPr>
                        <a:t>$0</a:t>
                      </a:r>
                      <a:r>
                        <a:rPr sz="900" b="1" spc="-40" dirty="0">
                          <a:latin typeface="Calibri"/>
                          <a:cs typeface="Calibri"/>
                        </a:rPr>
                        <a:t> </a:t>
                      </a:r>
                      <a:r>
                        <a:rPr lang="en-US" sz="900" b="1" spc="-5" dirty="0" smtClean="0">
                          <a:latin typeface="Calibri"/>
                          <a:cs typeface="Calibri"/>
                        </a:rPr>
                        <a:t>Copay</a:t>
                      </a:r>
                      <a:endParaRPr sz="900" dirty="0">
                        <a:latin typeface="Calibri"/>
                        <a:cs typeface="Calibri"/>
                      </a:endParaRPr>
                    </a:p>
                    <a:p>
                      <a:pPr marL="0" indent="0" algn="ctr">
                        <a:lnSpc>
                          <a:spcPct val="100000"/>
                        </a:lnSpc>
                        <a:spcBef>
                          <a:spcPts val="0"/>
                        </a:spcBef>
                      </a:pPr>
                      <a:r>
                        <a:rPr sz="900" b="1" spc="-5" dirty="0">
                          <a:latin typeface="Calibri"/>
                          <a:cs typeface="Calibri"/>
                        </a:rPr>
                        <a:t>Ti</a:t>
                      </a:r>
                      <a:r>
                        <a:rPr sz="900" b="1" dirty="0">
                          <a:latin typeface="Calibri"/>
                          <a:cs typeface="Calibri"/>
                        </a:rPr>
                        <a:t>er</a:t>
                      </a:r>
                      <a:r>
                        <a:rPr sz="900" b="1" spc="-25" dirty="0">
                          <a:latin typeface="Calibri"/>
                          <a:cs typeface="Calibri"/>
                        </a:rPr>
                        <a:t> </a:t>
                      </a:r>
                      <a:r>
                        <a:rPr sz="900" b="1" dirty="0">
                          <a:latin typeface="Calibri"/>
                          <a:cs typeface="Calibri"/>
                        </a:rPr>
                        <a:t>2:</a:t>
                      </a:r>
                      <a:r>
                        <a:rPr sz="900" b="1" spc="-45" dirty="0">
                          <a:latin typeface="Calibri"/>
                          <a:cs typeface="Calibri"/>
                        </a:rPr>
                        <a:t> </a:t>
                      </a: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35" dirty="0">
                          <a:latin typeface="+mn-lt"/>
                          <a:cs typeface="Calibri"/>
                        </a:rPr>
                        <a:t> </a:t>
                      </a:r>
                      <a:r>
                        <a:rPr sz="900" b="1" dirty="0">
                          <a:latin typeface="+mn-lt"/>
                          <a:cs typeface="Calibri"/>
                        </a:rPr>
                        <a:t>1:</a:t>
                      </a:r>
                      <a:r>
                        <a:rPr sz="900" b="1" spc="-35" dirty="0">
                          <a:latin typeface="+mn-lt"/>
                          <a:cs typeface="Calibri"/>
                        </a:rPr>
                        <a:t> </a:t>
                      </a:r>
                      <a:r>
                        <a:rPr sz="900" b="1" dirty="0">
                          <a:latin typeface="+mn-lt"/>
                          <a:cs typeface="Calibri"/>
                        </a:rPr>
                        <a:t>$0</a:t>
                      </a:r>
                      <a:r>
                        <a:rPr sz="900" b="1" spc="-40" dirty="0">
                          <a:latin typeface="+mn-lt"/>
                          <a:cs typeface="Calibri"/>
                        </a:rPr>
                        <a:t> </a:t>
                      </a:r>
                      <a:r>
                        <a:rPr lang="en-US" sz="900" b="1" spc="-5" dirty="0" smtClean="0">
                          <a:latin typeface="+mn-lt"/>
                          <a:cs typeface="Calibri"/>
                        </a:rPr>
                        <a:t>Copay</a:t>
                      </a:r>
                      <a:endParaRPr sz="900" dirty="0">
                        <a:latin typeface="+mn-lt"/>
                        <a:cs typeface="Calibri"/>
                      </a:endParaRPr>
                    </a:p>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25" dirty="0">
                          <a:latin typeface="+mn-lt"/>
                          <a:cs typeface="Calibri"/>
                        </a:rPr>
                        <a:t> </a:t>
                      </a:r>
                      <a:r>
                        <a:rPr sz="900" b="1" dirty="0">
                          <a:latin typeface="+mn-lt"/>
                          <a:cs typeface="Calibri"/>
                        </a:rPr>
                        <a:t>2:</a:t>
                      </a:r>
                      <a:r>
                        <a:rPr sz="900" b="1" spc="-45" dirty="0">
                          <a:latin typeface="+mn-lt"/>
                          <a:cs typeface="Calibri"/>
                        </a:rPr>
                        <a:t> </a:t>
                      </a:r>
                      <a:r>
                        <a:rPr sz="900" b="1" dirty="0">
                          <a:latin typeface="+mn-lt"/>
                          <a:cs typeface="Calibri"/>
                        </a:rPr>
                        <a:t>$10</a:t>
                      </a:r>
                      <a:r>
                        <a:rPr sz="900" b="1" spc="-50"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35" dirty="0">
                          <a:latin typeface="+mn-lt"/>
                          <a:cs typeface="Calibri"/>
                        </a:rPr>
                        <a:t> </a:t>
                      </a:r>
                      <a:r>
                        <a:rPr sz="900" b="1" dirty="0">
                          <a:latin typeface="+mn-lt"/>
                          <a:cs typeface="Calibri"/>
                        </a:rPr>
                        <a:t>1:</a:t>
                      </a:r>
                      <a:r>
                        <a:rPr sz="900" b="1" spc="-35" dirty="0">
                          <a:latin typeface="+mn-lt"/>
                          <a:cs typeface="Calibri"/>
                        </a:rPr>
                        <a:t> </a:t>
                      </a:r>
                      <a:r>
                        <a:rPr sz="900" b="1" dirty="0">
                          <a:latin typeface="+mn-lt"/>
                          <a:cs typeface="Calibri"/>
                        </a:rPr>
                        <a:t>$0</a:t>
                      </a:r>
                      <a:r>
                        <a:rPr sz="900" b="1" spc="-40" dirty="0">
                          <a:latin typeface="+mn-lt"/>
                          <a:cs typeface="Calibri"/>
                        </a:rPr>
                        <a:t> </a:t>
                      </a:r>
                      <a:r>
                        <a:rPr lang="en-US" sz="900" b="1" spc="-5" dirty="0" smtClean="0">
                          <a:latin typeface="+mn-lt"/>
                          <a:cs typeface="Calibri"/>
                        </a:rPr>
                        <a:t>Copay</a:t>
                      </a:r>
                      <a:endParaRPr sz="900" dirty="0">
                        <a:latin typeface="+mn-lt"/>
                        <a:cs typeface="Calibri"/>
                      </a:endParaRPr>
                    </a:p>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25" dirty="0">
                          <a:latin typeface="+mn-lt"/>
                          <a:cs typeface="Calibri"/>
                        </a:rPr>
                        <a:t> </a:t>
                      </a:r>
                      <a:r>
                        <a:rPr sz="900" b="1" dirty="0">
                          <a:latin typeface="+mn-lt"/>
                          <a:cs typeface="Calibri"/>
                        </a:rPr>
                        <a:t>2:</a:t>
                      </a:r>
                      <a:r>
                        <a:rPr sz="900" b="1" spc="-45" dirty="0">
                          <a:latin typeface="+mn-lt"/>
                          <a:cs typeface="Calibri"/>
                        </a:rPr>
                        <a:t> </a:t>
                      </a:r>
                      <a:r>
                        <a:rPr sz="900" b="1" dirty="0">
                          <a:latin typeface="+mn-lt"/>
                          <a:cs typeface="Calibri"/>
                        </a:rPr>
                        <a:t>$10</a:t>
                      </a:r>
                      <a:r>
                        <a:rPr sz="900" b="1" spc="-50"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35" dirty="0">
                          <a:latin typeface="+mn-lt"/>
                          <a:cs typeface="Calibri"/>
                        </a:rPr>
                        <a:t> </a:t>
                      </a:r>
                      <a:r>
                        <a:rPr sz="900" b="1" dirty="0">
                          <a:latin typeface="+mn-lt"/>
                          <a:cs typeface="Calibri"/>
                        </a:rPr>
                        <a:t>1:</a:t>
                      </a:r>
                      <a:r>
                        <a:rPr sz="900" b="1" spc="-45" dirty="0">
                          <a:latin typeface="+mn-lt"/>
                          <a:cs typeface="Calibri"/>
                        </a:rPr>
                        <a:t> </a:t>
                      </a:r>
                      <a:r>
                        <a:rPr sz="900" b="1" dirty="0">
                          <a:latin typeface="+mn-lt"/>
                          <a:cs typeface="Calibri"/>
                        </a:rPr>
                        <a:t>$0</a:t>
                      </a:r>
                      <a:r>
                        <a:rPr sz="900" b="1" spc="-40" dirty="0">
                          <a:latin typeface="+mn-lt"/>
                          <a:cs typeface="Calibri"/>
                        </a:rPr>
                        <a:t> </a:t>
                      </a:r>
                      <a:r>
                        <a:rPr lang="en-US" sz="900" b="1" spc="-5" dirty="0" smtClean="0">
                          <a:latin typeface="+mn-lt"/>
                          <a:cs typeface="Calibri"/>
                        </a:rPr>
                        <a:t>Copay</a:t>
                      </a:r>
                      <a:endParaRPr sz="900" dirty="0">
                        <a:latin typeface="+mn-lt"/>
                        <a:cs typeface="Calibri"/>
                      </a:endParaRPr>
                    </a:p>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35" dirty="0">
                          <a:latin typeface="+mn-lt"/>
                          <a:cs typeface="Calibri"/>
                        </a:rPr>
                        <a:t> </a:t>
                      </a:r>
                      <a:r>
                        <a:rPr sz="900" b="1" dirty="0">
                          <a:latin typeface="+mn-lt"/>
                          <a:cs typeface="Calibri"/>
                        </a:rPr>
                        <a:t>2:</a:t>
                      </a:r>
                      <a:r>
                        <a:rPr sz="900" b="1" spc="-35" dirty="0">
                          <a:latin typeface="+mn-lt"/>
                          <a:cs typeface="Calibri"/>
                        </a:rPr>
                        <a:t> </a:t>
                      </a:r>
                      <a:r>
                        <a:rPr sz="900" b="1" dirty="0">
                          <a:latin typeface="+mn-lt"/>
                          <a:cs typeface="Calibri"/>
                        </a:rPr>
                        <a:t>$10</a:t>
                      </a:r>
                      <a:r>
                        <a:rPr sz="900" b="1" spc="-65" dirty="0">
                          <a:latin typeface="+mn-lt"/>
                          <a:cs typeface="Calibri"/>
                        </a:rPr>
                        <a:t> </a:t>
                      </a:r>
                      <a:r>
                        <a:rPr lang="en-US" sz="900" b="1" spc="-5" dirty="0" smtClean="0">
                          <a:latin typeface="+mn-lt"/>
                          <a:cs typeface="Calibri"/>
                        </a:rPr>
                        <a:t>Copay</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35" dirty="0">
                          <a:latin typeface="+mn-lt"/>
                          <a:cs typeface="Calibri"/>
                        </a:rPr>
                        <a:t> </a:t>
                      </a:r>
                      <a:r>
                        <a:rPr sz="900" b="1" dirty="0">
                          <a:latin typeface="+mn-lt"/>
                          <a:cs typeface="Calibri"/>
                        </a:rPr>
                        <a:t>1:</a:t>
                      </a:r>
                      <a:r>
                        <a:rPr sz="900" b="1" spc="-35" dirty="0">
                          <a:latin typeface="+mn-lt"/>
                          <a:cs typeface="Calibri"/>
                        </a:rPr>
                        <a:t> </a:t>
                      </a:r>
                      <a:r>
                        <a:rPr sz="900" b="1" dirty="0">
                          <a:latin typeface="+mn-lt"/>
                          <a:cs typeface="Calibri"/>
                        </a:rPr>
                        <a:t>$0</a:t>
                      </a:r>
                      <a:r>
                        <a:rPr sz="900" b="1" spc="-40" dirty="0">
                          <a:latin typeface="+mn-lt"/>
                          <a:cs typeface="Calibri"/>
                        </a:rPr>
                        <a:t> </a:t>
                      </a:r>
                      <a:r>
                        <a:rPr lang="en-US" sz="900" b="1" spc="-5" dirty="0" smtClean="0">
                          <a:latin typeface="+mn-lt"/>
                          <a:cs typeface="Calibri"/>
                        </a:rPr>
                        <a:t>Copay</a:t>
                      </a:r>
                      <a:endParaRPr sz="900" dirty="0">
                        <a:latin typeface="+mn-lt"/>
                        <a:cs typeface="Calibri"/>
                      </a:endParaRPr>
                    </a:p>
                    <a:p>
                      <a:pPr marL="0" indent="0" algn="ctr">
                        <a:lnSpc>
                          <a:spcPct val="100000"/>
                        </a:lnSpc>
                        <a:spcBef>
                          <a:spcPts val="0"/>
                        </a:spcBef>
                      </a:pPr>
                      <a:r>
                        <a:rPr sz="900" b="1" spc="-5" dirty="0">
                          <a:latin typeface="+mn-lt"/>
                          <a:cs typeface="Calibri"/>
                        </a:rPr>
                        <a:t>Ti</a:t>
                      </a:r>
                      <a:r>
                        <a:rPr sz="900" b="1" dirty="0">
                          <a:latin typeface="+mn-lt"/>
                          <a:cs typeface="Calibri"/>
                        </a:rPr>
                        <a:t>er</a:t>
                      </a:r>
                      <a:r>
                        <a:rPr sz="900" b="1" spc="-25" dirty="0">
                          <a:latin typeface="+mn-lt"/>
                          <a:cs typeface="Calibri"/>
                        </a:rPr>
                        <a:t> </a:t>
                      </a:r>
                      <a:r>
                        <a:rPr sz="900" b="1" dirty="0">
                          <a:latin typeface="+mn-lt"/>
                          <a:cs typeface="Calibri"/>
                        </a:rPr>
                        <a:t>2:</a:t>
                      </a:r>
                      <a:r>
                        <a:rPr sz="900" b="1" spc="-45" dirty="0">
                          <a:latin typeface="+mn-lt"/>
                          <a:cs typeface="Calibri"/>
                        </a:rPr>
                        <a:t> </a:t>
                      </a:r>
                      <a:r>
                        <a:rPr sz="900" b="1" dirty="0">
                          <a:latin typeface="+mn-lt"/>
                          <a:cs typeface="Calibri"/>
                        </a:rPr>
                        <a:t>$10</a:t>
                      </a:r>
                      <a:r>
                        <a:rPr sz="900" b="1" spc="-50"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endParaRPr sz="900" dirty="0">
                        <a:latin typeface="+mn-lt"/>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 xmlns:a16="http://schemas.microsoft.com/office/drawing/2014/main" val="10016"/>
                  </a:ext>
                </a:extLst>
              </a:tr>
              <a:tr h="219456">
                <a:tc>
                  <a:txBody>
                    <a:bodyPr/>
                    <a:lstStyle/>
                    <a:p>
                      <a:pPr marL="36576" indent="0" algn="l">
                        <a:lnSpc>
                          <a:spcPct val="100000"/>
                        </a:lnSpc>
                        <a:spcBef>
                          <a:spcPts val="0"/>
                        </a:spcBef>
                      </a:pPr>
                      <a:r>
                        <a:rPr sz="1000" b="1" spc="5" dirty="0">
                          <a:solidFill>
                            <a:srgbClr val="FFFFFF"/>
                          </a:solidFill>
                          <a:latin typeface="Calibri"/>
                          <a:cs typeface="Calibri"/>
                        </a:rPr>
                        <a:t>Br</a:t>
                      </a:r>
                      <a:r>
                        <a:rPr sz="1000" b="1" spc="-5" dirty="0">
                          <a:solidFill>
                            <a:srgbClr val="FFFFFF"/>
                          </a:solidFill>
                          <a:latin typeface="Calibri"/>
                          <a:cs typeface="Calibri"/>
                        </a:rPr>
                        <a:t>a</a:t>
                      </a:r>
                      <a:r>
                        <a:rPr sz="1000" b="1" spc="5" dirty="0">
                          <a:solidFill>
                            <a:srgbClr val="FFFFFF"/>
                          </a:solidFill>
                          <a:latin typeface="Calibri"/>
                          <a:cs typeface="Calibri"/>
                        </a:rPr>
                        <a:t>n</a:t>
                      </a:r>
                      <a:r>
                        <a:rPr sz="1000" b="1" dirty="0">
                          <a:solidFill>
                            <a:srgbClr val="FFFFFF"/>
                          </a:solidFill>
                          <a:latin typeface="Calibri"/>
                          <a:cs typeface="Calibri"/>
                        </a:rPr>
                        <a:t>d</a:t>
                      </a:r>
                      <a:r>
                        <a:rPr sz="1000" b="1" spc="-55" dirty="0">
                          <a:solidFill>
                            <a:srgbClr val="FFFFFF"/>
                          </a:solidFill>
                          <a:latin typeface="Calibri"/>
                          <a:cs typeface="Calibri"/>
                        </a:rPr>
                        <a:t> </a:t>
                      </a:r>
                      <a:r>
                        <a:rPr sz="1000" b="1" dirty="0">
                          <a:solidFill>
                            <a:srgbClr val="FFFFFF"/>
                          </a:solidFill>
                          <a:latin typeface="Calibri"/>
                          <a:cs typeface="Calibri"/>
                        </a:rPr>
                        <a:t>Rx</a:t>
                      </a:r>
                      <a:r>
                        <a:rPr sz="1000" b="1" spc="-15" dirty="0">
                          <a:solidFill>
                            <a:srgbClr val="FFFFFF"/>
                          </a:solidFill>
                          <a:latin typeface="Calibri"/>
                          <a:cs typeface="Calibri"/>
                        </a:rPr>
                        <a:t> </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dirty="0">
                          <a:solidFill>
                            <a:srgbClr val="FFFFFF"/>
                          </a:solidFill>
                          <a:latin typeface="Calibri"/>
                          <a:cs typeface="Calibri"/>
                        </a:rPr>
                        <a:t>e</a:t>
                      </a:r>
                      <a:r>
                        <a:rPr sz="1000" b="1" spc="-5" dirty="0">
                          <a:solidFill>
                            <a:srgbClr val="FFFFFF"/>
                          </a:solidFill>
                          <a:latin typeface="Calibri"/>
                          <a:cs typeface="Calibri"/>
                        </a:rPr>
                        <a:t>f</a:t>
                      </a:r>
                      <a:r>
                        <a:rPr sz="1000" b="1" dirty="0">
                          <a:solidFill>
                            <a:srgbClr val="FFFFFF"/>
                          </a:solidFill>
                          <a:latin typeface="Calibri"/>
                          <a:cs typeface="Calibri"/>
                        </a:rPr>
                        <a:t>e</a:t>
                      </a:r>
                      <a:r>
                        <a:rPr sz="1000" b="1" spc="-10" dirty="0">
                          <a:solidFill>
                            <a:srgbClr val="FFFFFF"/>
                          </a:solidFill>
                          <a:latin typeface="Calibri"/>
                          <a:cs typeface="Calibri"/>
                        </a:rPr>
                        <a:t>rred/</a:t>
                      </a:r>
                      <a:r>
                        <a:rPr sz="1000" b="1" dirty="0">
                          <a:solidFill>
                            <a:srgbClr val="FFFFFF"/>
                          </a:solidFill>
                          <a:latin typeface="Calibri"/>
                          <a:cs typeface="Calibri"/>
                        </a:rPr>
                        <a:t>No</a:t>
                      </a:r>
                      <a:r>
                        <a:rPr sz="1000" b="1" spc="-10" dirty="0">
                          <a:solidFill>
                            <a:srgbClr val="FFFFFF"/>
                          </a:solidFill>
                          <a:latin typeface="Calibri"/>
                          <a:cs typeface="Calibri"/>
                        </a:rPr>
                        <a:t>n</a:t>
                      </a:r>
                      <a:r>
                        <a:rPr sz="1000" b="1" spc="-20" dirty="0">
                          <a:solidFill>
                            <a:srgbClr val="FFFFFF"/>
                          </a:solidFill>
                          <a:latin typeface="Calibri"/>
                          <a:cs typeface="Calibri"/>
                        </a:rPr>
                        <a:t>-</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spc="-10" dirty="0">
                          <a:solidFill>
                            <a:srgbClr val="FFFFFF"/>
                          </a:solidFill>
                          <a:latin typeface="Calibri"/>
                          <a:cs typeface="Calibri"/>
                        </a:rPr>
                        <a:t>e</a:t>
                      </a:r>
                      <a:r>
                        <a:rPr sz="1000" b="1" spc="-20" dirty="0">
                          <a:solidFill>
                            <a:srgbClr val="FFFFFF"/>
                          </a:solidFill>
                          <a:latin typeface="Calibri"/>
                          <a:cs typeface="Calibri"/>
                        </a:rPr>
                        <a:t>f</a:t>
                      </a:r>
                      <a:r>
                        <a:rPr sz="1000" b="1" dirty="0">
                          <a:solidFill>
                            <a:srgbClr val="FFFFFF"/>
                          </a:solidFill>
                          <a:latin typeface="Calibri"/>
                          <a:cs typeface="Calibri"/>
                        </a:rPr>
                        <a:t>e</a:t>
                      </a:r>
                      <a:r>
                        <a:rPr sz="1000" b="1" spc="-10" dirty="0">
                          <a:solidFill>
                            <a:srgbClr val="FFFFFF"/>
                          </a:solidFill>
                          <a:latin typeface="Calibri"/>
                          <a:cs typeface="Calibri"/>
                        </a:rPr>
                        <a:t>r</a:t>
                      </a:r>
                      <a:r>
                        <a:rPr sz="1000" b="1" spc="-20" dirty="0">
                          <a:solidFill>
                            <a:srgbClr val="FFFFFF"/>
                          </a:solidFill>
                          <a:latin typeface="Calibri"/>
                          <a:cs typeface="Calibri"/>
                        </a:rPr>
                        <a:t>r</a:t>
                      </a:r>
                      <a:r>
                        <a:rPr sz="1000" b="1" dirty="0">
                          <a:solidFill>
                            <a:srgbClr val="FFFFFF"/>
                          </a:solidFill>
                          <a:latin typeface="Calibri"/>
                          <a:cs typeface="Calibri"/>
                        </a:rPr>
                        <a:t>ed</a:t>
                      </a:r>
                      <a:endParaRPr sz="10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smtClean="0">
                          <a:latin typeface="Calibri"/>
                          <a:cs typeface="Calibri"/>
                        </a:rPr>
                        <a:t>No</a:t>
                      </a:r>
                      <a:r>
                        <a:rPr sz="900" b="1" dirty="0" smtClean="0">
                          <a:latin typeface="Calibri"/>
                          <a:cs typeface="Calibri"/>
                        </a:rPr>
                        <a:t>t</a:t>
                      </a:r>
                      <a:r>
                        <a:rPr sz="900" b="1" spc="-25" dirty="0" smtClean="0">
                          <a:latin typeface="Calibri"/>
                          <a:cs typeface="Calibri"/>
                        </a:rPr>
                        <a:t> </a:t>
                      </a:r>
                      <a:r>
                        <a:rPr sz="900" b="1" spc="-5" dirty="0">
                          <a:latin typeface="Calibri"/>
                          <a:cs typeface="Calibri"/>
                        </a:rPr>
                        <a:t>co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5" normalizeH="0" baseline="0" noProof="0" dirty="0" smtClean="0">
                          <a:ln>
                            <a:noFill/>
                          </a:ln>
                          <a:solidFill>
                            <a:prstClr val="black"/>
                          </a:solidFill>
                          <a:effectLst/>
                          <a:uLnTx/>
                          <a:uFillTx/>
                          <a:latin typeface="+mn-lt"/>
                          <a:ea typeface="+mn-ea"/>
                          <a:cs typeface="Calibri"/>
                        </a:rPr>
                        <a:t>No</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t</a:t>
                      </a:r>
                      <a:r>
                        <a:rPr kumimoji="0" lang="en-US" sz="9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v</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ered</a:t>
                      </a:r>
                      <a:endParaRPr kumimoji="0" lang="en-US" sz="9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10" dirty="0">
                          <a:latin typeface="+mn-lt"/>
                          <a:cs typeface="Calibri"/>
                        </a:rPr>
                        <a:t>N</a:t>
                      </a:r>
                      <a:r>
                        <a:rPr sz="900" b="1" spc="-5" dirty="0">
                          <a:latin typeface="+mn-lt"/>
                          <a:cs typeface="Calibri"/>
                        </a:rPr>
                        <a:t>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extLst>
                  <a:ext uri="{0D108BD9-81ED-4DB2-BD59-A6C34878D82A}">
                    <a16:rowId xmlns="" xmlns:a16="http://schemas.microsoft.com/office/drawing/2014/main" val="10018"/>
                  </a:ext>
                </a:extLst>
              </a:tr>
              <a:tr h="219456">
                <a:tc>
                  <a:txBody>
                    <a:bodyPr/>
                    <a:lstStyle/>
                    <a:p>
                      <a:pPr marL="36576" indent="0" algn="l">
                        <a:lnSpc>
                          <a:spcPct val="100000"/>
                        </a:lnSpc>
                        <a:spcBef>
                          <a:spcPts val="0"/>
                        </a:spcBef>
                      </a:pPr>
                      <a:r>
                        <a:rPr sz="1000" b="1" spc="-5" dirty="0">
                          <a:solidFill>
                            <a:srgbClr val="FFFFFF"/>
                          </a:solidFill>
                          <a:latin typeface="Calibri"/>
                          <a:cs typeface="Calibri"/>
                        </a:rPr>
                        <a:t>S</a:t>
                      </a:r>
                      <a:r>
                        <a:rPr sz="1000" b="1" spc="5" dirty="0">
                          <a:solidFill>
                            <a:srgbClr val="FFFFFF"/>
                          </a:solidFill>
                          <a:latin typeface="Calibri"/>
                          <a:cs typeface="Calibri"/>
                        </a:rPr>
                        <a:t>p</a:t>
                      </a:r>
                      <a:r>
                        <a:rPr sz="1000" b="1" dirty="0">
                          <a:solidFill>
                            <a:srgbClr val="FFFFFF"/>
                          </a:solidFill>
                          <a:latin typeface="Calibri"/>
                          <a:cs typeface="Calibri"/>
                        </a:rPr>
                        <a:t>ec</a:t>
                      </a:r>
                      <a:r>
                        <a:rPr sz="1000" b="1" spc="-5" dirty="0">
                          <a:solidFill>
                            <a:srgbClr val="FFFFFF"/>
                          </a:solidFill>
                          <a:latin typeface="Calibri"/>
                          <a:cs typeface="Calibri"/>
                        </a:rPr>
                        <a:t>i</a:t>
                      </a:r>
                      <a:r>
                        <a:rPr sz="1000" b="1" dirty="0">
                          <a:solidFill>
                            <a:srgbClr val="FFFFFF"/>
                          </a:solidFill>
                          <a:latin typeface="Calibri"/>
                          <a:cs typeface="Calibri"/>
                        </a:rPr>
                        <a:t>a</a:t>
                      </a:r>
                      <a:r>
                        <a:rPr sz="1000" b="1" spc="-5" dirty="0">
                          <a:solidFill>
                            <a:srgbClr val="FFFFFF"/>
                          </a:solidFill>
                          <a:latin typeface="Calibri"/>
                          <a:cs typeface="Calibri"/>
                        </a:rPr>
                        <a:t>l</a:t>
                      </a:r>
                      <a:r>
                        <a:rPr sz="1000" b="1" dirty="0">
                          <a:solidFill>
                            <a:srgbClr val="FFFFFF"/>
                          </a:solidFill>
                          <a:latin typeface="Calibri"/>
                          <a:cs typeface="Calibri"/>
                        </a:rPr>
                        <a:t>ty</a:t>
                      </a:r>
                      <a:r>
                        <a:rPr sz="1000" b="1" spc="-40" dirty="0">
                          <a:solidFill>
                            <a:srgbClr val="FFFFFF"/>
                          </a:solidFill>
                          <a:latin typeface="Calibri"/>
                          <a:cs typeface="Calibri"/>
                        </a:rPr>
                        <a:t> </a:t>
                      </a:r>
                      <a:r>
                        <a:rPr sz="1000" b="1" dirty="0">
                          <a:solidFill>
                            <a:srgbClr val="FFFFFF"/>
                          </a:solidFill>
                          <a:latin typeface="Calibri"/>
                          <a:cs typeface="Calibri"/>
                        </a:rPr>
                        <a:t>Rx</a:t>
                      </a:r>
                      <a:endParaRPr sz="10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No</a:t>
                      </a:r>
                      <a:r>
                        <a:rPr sz="900" b="1" dirty="0">
                          <a:latin typeface="Calibri"/>
                          <a:cs typeface="Calibri"/>
                        </a:rPr>
                        <a:t>t</a:t>
                      </a:r>
                      <a:r>
                        <a:rPr sz="900" b="1" spc="-25" dirty="0">
                          <a:latin typeface="Calibri"/>
                          <a:cs typeface="Calibri"/>
                        </a:rPr>
                        <a:t> </a:t>
                      </a:r>
                      <a:r>
                        <a:rPr sz="900" b="1" dirty="0">
                          <a:latin typeface="Calibri"/>
                          <a:cs typeface="Calibri"/>
                        </a:rPr>
                        <a:t>C</a:t>
                      </a:r>
                      <a:r>
                        <a:rPr sz="900" b="1" spc="-5" dirty="0">
                          <a:latin typeface="Calibri"/>
                          <a:cs typeface="Calibri"/>
                        </a:rPr>
                        <a:t>o</a:t>
                      </a:r>
                      <a:r>
                        <a:rPr sz="900" b="1" spc="-10" dirty="0">
                          <a:latin typeface="Calibri"/>
                          <a:cs typeface="Calibri"/>
                        </a:rPr>
                        <a:t>v</a:t>
                      </a:r>
                      <a:r>
                        <a:rPr sz="900" b="1" dirty="0">
                          <a:latin typeface="Calibri"/>
                          <a:cs typeface="Calibri"/>
                        </a:rPr>
                        <a:t>ered</a:t>
                      </a:r>
                      <a:endParaRPr sz="9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No</a:t>
                      </a:r>
                      <a:r>
                        <a:rPr sz="900" b="1" dirty="0">
                          <a:latin typeface="+mn-lt"/>
                          <a:cs typeface="Calibri"/>
                        </a:rPr>
                        <a:t>t</a:t>
                      </a:r>
                      <a:r>
                        <a:rPr sz="900" b="1" spc="-25" dirty="0">
                          <a:latin typeface="+mn-lt"/>
                          <a:cs typeface="Calibri"/>
                        </a:rPr>
                        <a:t> </a:t>
                      </a:r>
                      <a:r>
                        <a:rPr sz="900" b="1" dirty="0">
                          <a:latin typeface="+mn-lt"/>
                          <a:cs typeface="Calibri"/>
                        </a:rPr>
                        <a:t>C</a:t>
                      </a:r>
                      <a:r>
                        <a:rPr sz="900" b="1" spc="-5" dirty="0">
                          <a:latin typeface="+mn-lt"/>
                          <a:cs typeface="Calibri"/>
                        </a:rPr>
                        <a:t>o</a:t>
                      </a:r>
                      <a:r>
                        <a:rPr sz="900" b="1" spc="-10" dirty="0">
                          <a:latin typeface="+mn-lt"/>
                          <a:cs typeface="Calibri"/>
                        </a:rPr>
                        <a:t>v</a:t>
                      </a:r>
                      <a:r>
                        <a:rPr sz="900" b="1" dirty="0">
                          <a:latin typeface="+mn-lt"/>
                          <a:cs typeface="Calibri"/>
                        </a:rPr>
                        <a:t>ered</a:t>
                      </a:r>
                      <a:endParaRPr sz="900" dirty="0">
                        <a:latin typeface="+mn-lt"/>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extLst>
                  <a:ext uri="{0D108BD9-81ED-4DB2-BD59-A6C34878D82A}">
                    <a16:rowId xmlns="" xmlns:a16="http://schemas.microsoft.com/office/drawing/2014/main" val="10020"/>
                  </a:ext>
                </a:extLst>
              </a:tr>
              <a:tr h="219456">
                <a:tc gridSpan="6">
                  <a:txBody>
                    <a:bodyPr/>
                    <a:lstStyle/>
                    <a:p>
                      <a:pPr marL="0" indent="0" algn="ctr">
                        <a:lnSpc>
                          <a:spcPct val="100000"/>
                        </a:lnSpc>
                        <a:spcBef>
                          <a:spcPts val="0"/>
                        </a:spcBef>
                      </a:pPr>
                      <a:r>
                        <a:rPr sz="1000" b="1" spc="-5" dirty="0" smtClean="0">
                          <a:solidFill>
                            <a:srgbClr val="FFFFFF"/>
                          </a:solidFill>
                          <a:latin typeface="Calibri"/>
                          <a:cs typeface="Calibri"/>
                        </a:rPr>
                        <a:t>Vi</a:t>
                      </a:r>
                      <a:r>
                        <a:rPr sz="1000" b="1" spc="5" dirty="0" smtClean="0">
                          <a:solidFill>
                            <a:srgbClr val="FFFFFF"/>
                          </a:solidFill>
                          <a:latin typeface="Calibri"/>
                          <a:cs typeface="Calibri"/>
                        </a:rPr>
                        <a:t>r</a:t>
                      </a:r>
                      <a:r>
                        <a:rPr sz="1000" b="1" dirty="0" smtClean="0">
                          <a:solidFill>
                            <a:srgbClr val="FFFFFF"/>
                          </a:solidFill>
                          <a:latin typeface="Calibri"/>
                          <a:cs typeface="Calibri"/>
                        </a:rPr>
                        <a:t>t</a:t>
                      </a:r>
                      <a:r>
                        <a:rPr sz="1000" b="1" spc="5" dirty="0" smtClean="0">
                          <a:solidFill>
                            <a:srgbClr val="FFFFFF"/>
                          </a:solidFill>
                          <a:latin typeface="Calibri"/>
                          <a:cs typeface="Calibri"/>
                        </a:rPr>
                        <a:t>u</a:t>
                      </a:r>
                      <a:r>
                        <a:rPr sz="1000" b="1" dirty="0" smtClean="0">
                          <a:solidFill>
                            <a:srgbClr val="FFFFFF"/>
                          </a:solidFill>
                          <a:latin typeface="Calibri"/>
                          <a:cs typeface="Calibri"/>
                        </a:rPr>
                        <a:t>al</a:t>
                      </a:r>
                      <a:r>
                        <a:rPr sz="1000" b="1" spc="-50" dirty="0" smtClean="0">
                          <a:solidFill>
                            <a:srgbClr val="FFFFFF"/>
                          </a:solidFill>
                          <a:latin typeface="Calibri"/>
                          <a:cs typeface="Calibri"/>
                        </a:rPr>
                        <a:t> </a:t>
                      </a:r>
                      <a:r>
                        <a:rPr sz="1000" b="1" spc="-5" dirty="0">
                          <a:solidFill>
                            <a:srgbClr val="FFFFFF"/>
                          </a:solidFill>
                          <a:latin typeface="Calibri"/>
                          <a:cs typeface="Calibri"/>
                        </a:rPr>
                        <a:t>H</a:t>
                      </a:r>
                      <a:r>
                        <a:rPr sz="1000" b="1" dirty="0">
                          <a:solidFill>
                            <a:srgbClr val="FFFFFF"/>
                          </a:solidFill>
                          <a:latin typeface="Calibri"/>
                          <a:cs typeface="Calibri"/>
                        </a:rPr>
                        <a:t>e</a:t>
                      </a:r>
                      <a:r>
                        <a:rPr sz="1000" b="1" spc="-5" dirty="0">
                          <a:solidFill>
                            <a:srgbClr val="FFFFFF"/>
                          </a:solidFill>
                          <a:latin typeface="Calibri"/>
                          <a:cs typeface="Calibri"/>
                        </a:rPr>
                        <a:t>al</a:t>
                      </a:r>
                      <a:r>
                        <a:rPr sz="1000" b="1" dirty="0">
                          <a:solidFill>
                            <a:srgbClr val="FFFFFF"/>
                          </a:solidFill>
                          <a:latin typeface="Calibri"/>
                          <a:cs typeface="Calibri"/>
                        </a:rPr>
                        <a:t>th</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a16="http://schemas.microsoft.com/office/drawing/2014/main" val="10021"/>
                  </a:ext>
                </a:extLst>
              </a:tr>
              <a:tr h="219456">
                <a:tc>
                  <a:txBody>
                    <a:bodyPr/>
                    <a:lstStyle/>
                    <a:p>
                      <a:pPr marL="36576" indent="0" algn="l">
                        <a:lnSpc>
                          <a:spcPct val="100000"/>
                        </a:lnSpc>
                        <a:spcBef>
                          <a:spcPts val="0"/>
                        </a:spcBef>
                      </a:pPr>
                      <a:r>
                        <a:rPr sz="1000" b="1" spc="-5" dirty="0">
                          <a:solidFill>
                            <a:srgbClr val="FFFFFF"/>
                          </a:solidFill>
                          <a:latin typeface="Calibri"/>
                          <a:cs typeface="Calibri"/>
                        </a:rPr>
                        <a:t>TeleHealth</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dirty="0">
                          <a:latin typeface="Calibri"/>
                          <a:cs typeface="Calibri"/>
                        </a:rPr>
                        <a:t>$0</a:t>
                      </a:r>
                      <a:r>
                        <a:rPr sz="900" b="1" spc="-65" dirty="0">
                          <a:latin typeface="Calibri"/>
                          <a:cs typeface="Calibri"/>
                        </a:rPr>
                        <a:t> </a:t>
                      </a:r>
                      <a:r>
                        <a:rPr sz="900" b="1" dirty="0">
                          <a:latin typeface="Calibri"/>
                          <a:cs typeface="Calibri"/>
                        </a:rPr>
                        <a:t>C</a:t>
                      </a:r>
                      <a:r>
                        <a:rPr sz="900" b="1" spc="-5" dirty="0">
                          <a:latin typeface="Calibri"/>
                          <a:cs typeface="Calibri"/>
                        </a:rPr>
                        <a:t>opa</a:t>
                      </a:r>
                      <a:r>
                        <a:rPr sz="900" b="1" dirty="0">
                          <a:latin typeface="Calibri"/>
                          <a:cs typeface="Calibri"/>
                        </a:rPr>
                        <a:t>y</a:t>
                      </a:r>
                      <a:r>
                        <a:rPr sz="900" b="1" spc="-10" dirty="0">
                          <a:latin typeface="Calibri"/>
                          <a:cs typeface="Calibri"/>
                        </a:rPr>
                        <a:t> </a:t>
                      </a:r>
                      <a:r>
                        <a:rPr sz="900" b="1" dirty="0">
                          <a:latin typeface="Calibri"/>
                          <a:cs typeface="Calibri"/>
                        </a:rPr>
                        <a:t>|</a:t>
                      </a:r>
                      <a:r>
                        <a:rPr sz="900" b="1" spc="-35" dirty="0">
                          <a:latin typeface="Calibri"/>
                          <a:cs typeface="Calibri"/>
                        </a:rPr>
                        <a:t> </a:t>
                      </a:r>
                      <a:r>
                        <a:rPr sz="900" b="1" dirty="0">
                          <a:latin typeface="Calibri"/>
                          <a:cs typeface="Calibri"/>
                        </a:rPr>
                        <a:t>U</a:t>
                      </a:r>
                      <a:r>
                        <a:rPr sz="900" b="1" spc="-5" dirty="0">
                          <a:latin typeface="Calibri"/>
                          <a:cs typeface="Calibri"/>
                        </a:rPr>
                        <a:t>nli</a:t>
                      </a:r>
                      <a:r>
                        <a:rPr sz="900" b="1" dirty="0">
                          <a:latin typeface="Calibri"/>
                          <a:cs typeface="Calibri"/>
                        </a:rPr>
                        <a:t>m</a:t>
                      </a:r>
                      <a:r>
                        <a:rPr sz="900" b="1" spc="-5" dirty="0">
                          <a:latin typeface="Calibri"/>
                          <a:cs typeface="Calibri"/>
                        </a:rPr>
                        <a:t>i</a:t>
                      </a:r>
                      <a:r>
                        <a:rPr sz="900" b="1" dirty="0">
                          <a:latin typeface="Calibri"/>
                          <a:cs typeface="Calibri"/>
                        </a:rPr>
                        <a:t>ted</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r>
                        <a:rPr sz="900" b="1" spc="-10" dirty="0">
                          <a:latin typeface="+mn-lt"/>
                          <a:cs typeface="Calibri"/>
                        </a:rPr>
                        <a:t> </a:t>
                      </a:r>
                      <a:r>
                        <a:rPr sz="900" b="1" dirty="0">
                          <a:latin typeface="+mn-lt"/>
                          <a:cs typeface="Calibri"/>
                        </a:rPr>
                        <a:t>|</a:t>
                      </a:r>
                      <a:r>
                        <a:rPr sz="900" b="1" spc="-35" dirty="0">
                          <a:latin typeface="+mn-lt"/>
                          <a:cs typeface="Calibri"/>
                        </a:rPr>
                        <a:t> </a:t>
                      </a:r>
                      <a:r>
                        <a:rPr sz="900" b="1" dirty="0">
                          <a:latin typeface="+mn-lt"/>
                          <a:cs typeface="Calibri"/>
                        </a:rPr>
                        <a:t>U</a:t>
                      </a:r>
                      <a:r>
                        <a:rPr sz="900" b="1" spc="-5" dirty="0">
                          <a:latin typeface="+mn-lt"/>
                          <a:cs typeface="Calibri"/>
                        </a:rPr>
                        <a:t>nli</a:t>
                      </a:r>
                      <a:r>
                        <a:rPr sz="900" b="1" dirty="0">
                          <a:latin typeface="+mn-lt"/>
                          <a:cs typeface="Calibri"/>
                        </a:rPr>
                        <a:t>m</a:t>
                      </a:r>
                      <a:r>
                        <a:rPr sz="900" b="1" spc="-5" dirty="0">
                          <a:latin typeface="+mn-lt"/>
                          <a:cs typeface="Calibri"/>
                        </a:rPr>
                        <a:t>i</a:t>
                      </a:r>
                      <a:r>
                        <a:rPr sz="900" b="1" dirty="0">
                          <a:latin typeface="+mn-lt"/>
                          <a:cs typeface="Calibri"/>
                        </a:rPr>
                        <a:t>ted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Calibri"/>
                        </a:rPr>
                        <a:t>$0</a:t>
                      </a:r>
                      <a:r>
                        <a:rPr kumimoji="0" lang="en-US" sz="900" b="1" i="0" u="none" strike="noStrike" kern="0" cap="none" spc="-6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C</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opa</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y</a:t>
                      </a:r>
                      <a:r>
                        <a:rPr kumimoji="0" lang="en-US" sz="900" b="1" i="0" u="none" strike="noStrike" kern="0" cap="none" spc="-10"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a:t>
                      </a:r>
                      <a:r>
                        <a:rPr kumimoji="0" lang="en-US" sz="900" b="1" i="0" u="none" strike="noStrike" kern="0" cap="none" spc="-35" normalizeH="0" baseline="0" noProof="0" dirty="0" smtClean="0">
                          <a:ln>
                            <a:noFill/>
                          </a:ln>
                          <a:solidFill>
                            <a:prstClr val="black"/>
                          </a:solidFill>
                          <a:effectLst/>
                          <a:uLnTx/>
                          <a:uFillTx/>
                          <a:latin typeface="+mn-lt"/>
                          <a:ea typeface="+mn-ea"/>
                          <a:cs typeface="Calibri"/>
                        </a:rPr>
                        <a:t> </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U</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nli</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m</a:t>
                      </a:r>
                      <a:r>
                        <a:rPr kumimoji="0" lang="en-US" sz="900" b="1" i="0" u="none" strike="noStrike" kern="0" cap="none" spc="-5" normalizeH="0" baseline="0" noProof="0" dirty="0" smtClean="0">
                          <a:ln>
                            <a:noFill/>
                          </a:ln>
                          <a:solidFill>
                            <a:prstClr val="black"/>
                          </a:solidFill>
                          <a:effectLst/>
                          <a:uLnTx/>
                          <a:uFillTx/>
                          <a:latin typeface="+mn-lt"/>
                          <a:ea typeface="+mn-ea"/>
                          <a:cs typeface="Calibri"/>
                        </a:rPr>
                        <a:t>i</a:t>
                      </a:r>
                      <a:r>
                        <a:rPr kumimoji="0" lang="en-US" sz="900" b="1" i="0" u="none" strike="noStrike" kern="0" cap="none" spc="0" normalizeH="0" baseline="0" noProof="0" dirty="0" smtClean="0">
                          <a:ln>
                            <a:noFill/>
                          </a:ln>
                          <a:solidFill>
                            <a:prstClr val="black"/>
                          </a:solidFill>
                          <a:effectLst/>
                          <a:uLnTx/>
                          <a:uFillTx/>
                          <a:latin typeface="+mn-lt"/>
                          <a:ea typeface="+mn-ea"/>
                          <a:cs typeface="Calibri"/>
                        </a:rPr>
                        <a:t>ted</a:t>
                      </a:r>
                      <a:endParaRPr kumimoji="0" lang="en-US" sz="9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r>
                        <a:rPr sz="900" b="1" spc="-10" dirty="0">
                          <a:latin typeface="+mn-lt"/>
                          <a:cs typeface="Calibri"/>
                        </a:rPr>
                        <a:t> </a:t>
                      </a:r>
                      <a:r>
                        <a:rPr sz="900" b="1" dirty="0">
                          <a:latin typeface="+mn-lt"/>
                          <a:cs typeface="Calibri"/>
                        </a:rPr>
                        <a:t>|</a:t>
                      </a:r>
                      <a:r>
                        <a:rPr sz="900" b="1" spc="-35" dirty="0">
                          <a:latin typeface="+mn-lt"/>
                          <a:cs typeface="Calibri"/>
                        </a:rPr>
                        <a:t> </a:t>
                      </a:r>
                      <a:r>
                        <a:rPr sz="900" b="1" dirty="0">
                          <a:latin typeface="+mn-lt"/>
                          <a:cs typeface="Calibri"/>
                        </a:rPr>
                        <a:t>U</a:t>
                      </a:r>
                      <a:r>
                        <a:rPr sz="900" b="1" spc="-5" dirty="0">
                          <a:latin typeface="+mn-lt"/>
                          <a:cs typeface="Calibri"/>
                        </a:rPr>
                        <a:t>nli</a:t>
                      </a:r>
                      <a:r>
                        <a:rPr sz="900" b="1" dirty="0">
                          <a:latin typeface="+mn-lt"/>
                          <a:cs typeface="Calibri"/>
                        </a:rPr>
                        <a:t>m</a:t>
                      </a:r>
                      <a:r>
                        <a:rPr sz="900" b="1" spc="-5" dirty="0">
                          <a:latin typeface="+mn-lt"/>
                          <a:cs typeface="Calibri"/>
                        </a:rPr>
                        <a:t>i</a:t>
                      </a:r>
                      <a:r>
                        <a:rPr sz="900" b="1" dirty="0">
                          <a:latin typeface="+mn-lt"/>
                          <a:cs typeface="Calibri"/>
                        </a:rPr>
                        <a:t>ted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indent="0" algn="ctr">
                        <a:lnSpc>
                          <a:spcPct val="100000"/>
                        </a:lnSpc>
                        <a:spcBef>
                          <a:spcPts val="0"/>
                        </a:spcBef>
                      </a:pPr>
                      <a:r>
                        <a:rPr sz="900" b="1" dirty="0">
                          <a:latin typeface="+mn-lt"/>
                          <a:cs typeface="Calibri"/>
                        </a:rPr>
                        <a:t>$0</a:t>
                      </a:r>
                      <a:r>
                        <a:rPr sz="900" b="1" spc="-65" dirty="0">
                          <a:latin typeface="+mn-lt"/>
                          <a:cs typeface="Calibri"/>
                        </a:rPr>
                        <a:t> </a:t>
                      </a:r>
                      <a:r>
                        <a:rPr sz="900" b="1" dirty="0">
                          <a:latin typeface="+mn-lt"/>
                          <a:cs typeface="Calibri"/>
                        </a:rPr>
                        <a:t>C</a:t>
                      </a:r>
                      <a:r>
                        <a:rPr sz="900" b="1" spc="-5" dirty="0">
                          <a:latin typeface="+mn-lt"/>
                          <a:cs typeface="Calibri"/>
                        </a:rPr>
                        <a:t>opa</a:t>
                      </a:r>
                      <a:r>
                        <a:rPr sz="900" b="1" dirty="0">
                          <a:latin typeface="+mn-lt"/>
                          <a:cs typeface="Calibri"/>
                        </a:rPr>
                        <a:t>y</a:t>
                      </a:r>
                      <a:r>
                        <a:rPr sz="900" b="1" spc="-10" dirty="0">
                          <a:latin typeface="+mn-lt"/>
                          <a:cs typeface="Calibri"/>
                        </a:rPr>
                        <a:t> </a:t>
                      </a:r>
                      <a:r>
                        <a:rPr sz="900" b="1" dirty="0">
                          <a:latin typeface="+mn-lt"/>
                          <a:cs typeface="Calibri"/>
                        </a:rPr>
                        <a:t>|</a:t>
                      </a:r>
                      <a:r>
                        <a:rPr sz="900" b="1" spc="-35" dirty="0">
                          <a:latin typeface="+mn-lt"/>
                          <a:cs typeface="Calibri"/>
                        </a:rPr>
                        <a:t> </a:t>
                      </a:r>
                      <a:r>
                        <a:rPr sz="900" b="1" dirty="0">
                          <a:latin typeface="+mn-lt"/>
                          <a:cs typeface="Calibri"/>
                        </a:rPr>
                        <a:t>U</a:t>
                      </a:r>
                      <a:r>
                        <a:rPr sz="900" b="1" spc="-5" dirty="0">
                          <a:latin typeface="+mn-lt"/>
                          <a:cs typeface="Calibri"/>
                        </a:rPr>
                        <a:t>nli</a:t>
                      </a:r>
                      <a:r>
                        <a:rPr sz="900" b="1" dirty="0">
                          <a:latin typeface="+mn-lt"/>
                          <a:cs typeface="Calibri"/>
                        </a:rPr>
                        <a:t>m</a:t>
                      </a:r>
                      <a:r>
                        <a:rPr sz="900" b="1" spc="-5" dirty="0">
                          <a:latin typeface="+mn-lt"/>
                          <a:cs typeface="Calibri"/>
                        </a:rPr>
                        <a:t>i</a:t>
                      </a:r>
                      <a:r>
                        <a:rPr sz="900" b="1" dirty="0">
                          <a:latin typeface="+mn-lt"/>
                          <a:cs typeface="Calibri"/>
                        </a:rPr>
                        <a:t>ted</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22"/>
                  </a:ext>
                </a:extLst>
              </a:tr>
              <a:tr h="219456">
                <a:tc>
                  <a:txBody>
                    <a:bodyPr/>
                    <a:lstStyle/>
                    <a:p>
                      <a:pPr marL="36576" indent="0" algn="l">
                        <a:lnSpc>
                          <a:spcPct val="100000"/>
                        </a:lnSpc>
                        <a:spcBef>
                          <a:spcPts val="0"/>
                        </a:spcBef>
                      </a:pPr>
                      <a:r>
                        <a:rPr sz="1000" b="1" spc="-10" dirty="0">
                          <a:solidFill>
                            <a:srgbClr val="FFFFFF"/>
                          </a:solidFill>
                          <a:latin typeface="Calibri"/>
                          <a:cs typeface="Calibri"/>
                        </a:rPr>
                        <a:t>TeleDental</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indent="0" algn="ctr">
                        <a:lnSpc>
                          <a:spcPct val="100000"/>
                        </a:lnSpc>
                        <a:spcBef>
                          <a:spcPts val="0"/>
                        </a:spcBef>
                      </a:pPr>
                      <a:r>
                        <a:rPr sz="900" b="1" spc="-5" dirty="0">
                          <a:latin typeface="Calibri"/>
                          <a:cs typeface="Calibri"/>
                        </a:rPr>
                        <a:t>N/A</a:t>
                      </a:r>
                      <a:endParaRPr sz="9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N/A</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N/A</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N/A</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indent="0" algn="ctr">
                        <a:lnSpc>
                          <a:spcPct val="100000"/>
                        </a:lnSpc>
                        <a:spcBef>
                          <a:spcPts val="0"/>
                        </a:spcBef>
                      </a:pPr>
                      <a:r>
                        <a:rPr sz="900" b="1" spc="-5" dirty="0">
                          <a:latin typeface="+mn-lt"/>
                          <a:cs typeface="Calibri"/>
                        </a:rPr>
                        <a:t>N/A</a:t>
                      </a:r>
                      <a:endParaRPr sz="900"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23"/>
                  </a:ext>
                </a:extLst>
              </a:tr>
            </a:tbl>
          </a:graphicData>
        </a:graphic>
      </p:graphicFrame>
      <p:sp>
        <p:nvSpPr>
          <p:cNvPr id="4" name="object 4"/>
          <p:cNvSpPr txBox="1"/>
          <p:nvPr/>
        </p:nvSpPr>
        <p:spPr>
          <a:xfrm>
            <a:off x="2475802" y="6620256"/>
            <a:ext cx="9602598" cy="150682"/>
          </a:xfrm>
          <a:prstGeom prst="rect">
            <a:avLst/>
          </a:prstGeom>
        </p:spPr>
        <p:txBody>
          <a:bodyPr vert="horz" wrap="square" lIns="0" tIns="12700" rIns="0" bIns="0" rtlCol="0">
            <a:spAutoFit/>
          </a:bodyPr>
          <a:lstStyle/>
          <a:p>
            <a:pPr marL="12700">
              <a:lnSpc>
                <a:spcPct val="100000"/>
              </a:lnSpc>
              <a:spcBef>
                <a:spcPts val="100"/>
              </a:spcBef>
            </a:pPr>
            <a:r>
              <a:rPr sz="900" dirty="0" smtClean="0">
                <a:latin typeface="Calibri"/>
                <a:cs typeface="Calibri"/>
              </a:rPr>
              <a:t>*</a:t>
            </a:r>
            <a:r>
              <a:rPr lang="en-US" sz="900" dirty="0" smtClean="0">
                <a:latin typeface="Calibri"/>
                <a:cs typeface="Calibri"/>
              </a:rPr>
              <a:t>RBP:</a:t>
            </a:r>
            <a:r>
              <a:rPr sz="900" dirty="0" smtClean="0">
                <a:latin typeface="Calibri"/>
                <a:cs typeface="Calibri"/>
              </a:rPr>
              <a:t> </a:t>
            </a:r>
            <a:r>
              <a:rPr sz="900" spc="-10" dirty="0">
                <a:latin typeface="Calibri"/>
                <a:cs typeface="Calibri"/>
              </a:rPr>
              <a:t>All</a:t>
            </a:r>
            <a:r>
              <a:rPr sz="900" spc="25" dirty="0">
                <a:latin typeface="Calibri"/>
                <a:cs typeface="Calibri"/>
              </a:rPr>
              <a:t> </a:t>
            </a:r>
            <a:r>
              <a:rPr sz="900" spc="-5" dirty="0">
                <a:latin typeface="Calibri"/>
                <a:cs typeface="Calibri"/>
              </a:rPr>
              <a:t>Hospital</a:t>
            </a:r>
            <a:r>
              <a:rPr sz="900" spc="35" dirty="0">
                <a:latin typeface="Calibri"/>
                <a:cs typeface="Calibri"/>
              </a:rPr>
              <a:t> </a:t>
            </a:r>
            <a:r>
              <a:rPr sz="900" spc="-5" dirty="0">
                <a:latin typeface="Calibri"/>
                <a:cs typeface="Calibri"/>
              </a:rPr>
              <a:t>bills,</a:t>
            </a:r>
            <a:r>
              <a:rPr sz="900" spc="65" dirty="0">
                <a:latin typeface="Calibri"/>
                <a:cs typeface="Calibri"/>
              </a:rPr>
              <a:t> </a:t>
            </a:r>
            <a:r>
              <a:rPr sz="900" spc="-5" dirty="0">
                <a:latin typeface="Calibri"/>
                <a:cs typeface="Calibri"/>
              </a:rPr>
              <a:t>the</a:t>
            </a:r>
            <a:r>
              <a:rPr sz="900" spc="10" dirty="0">
                <a:latin typeface="Calibri"/>
                <a:cs typeface="Calibri"/>
              </a:rPr>
              <a:t> </a:t>
            </a:r>
            <a:r>
              <a:rPr sz="900" spc="-5" dirty="0">
                <a:latin typeface="Calibri"/>
                <a:cs typeface="Calibri"/>
              </a:rPr>
              <a:t>plan</a:t>
            </a:r>
            <a:r>
              <a:rPr sz="900" spc="35" dirty="0">
                <a:latin typeface="Calibri"/>
                <a:cs typeface="Calibri"/>
              </a:rPr>
              <a:t> </a:t>
            </a:r>
            <a:r>
              <a:rPr sz="900" spc="-5" dirty="0">
                <a:latin typeface="Calibri"/>
                <a:cs typeface="Calibri"/>
              </a:rPr>
              <a:t>pays </a:t>
            </a:r>
            <a:r>
              <a:rPr sz="900" dirty="0">
                <a:latin typeface="Calibri"/>
                <a:cs typeface="Calibri"/>
              </a:rPr>
              <a:t>100%</a:t>
            </a:r>
            <a:r>
              <a:rPr sz="900" spc="-30" dirty="0">
                <a:latin typeface="Calibri"/>
                <a:cs typeface="Calibri"/>
              </a:rPr>
              <a:t> </a:t>
            </a:r>
            <a:r>
              <a:rPr sz="900" spc="-5" dirty="0">
                <a:latin typeface="Calibri"/>
                <a:cs typeface="Calibri"/>
              </a:rPr>
              <a:t>of</a:t>
            </a:r>
            <a:r>
              <a:rPr sz="900" spc="10" dirty="0">
                <a:latin typeface="Calibri"/>
                <a:cs typeface="Calibri"/>
              </a:rPr>
              <a:t> </a:t>
            </a:r>
            <a:r>
              <a:rPr sz="900" dirty="0" smtClean="0">
                <a:latin typeface="Calibri"/>
                <a:cs typeface="Calibri"/>
              </a:rPr>
              <a:t>1</a:t>
            </a:r>
            <a:r>
              <a:rPr lang="en-US" sz="900" dirty="0" smtClean="0">
                <a:latin typeface="Calibri"/>
                <a:cs typeface="Calibri"/>
              </a:rPr>
              <a:t>6</a:t>
            </a:r>
            <a:r>
              <a:rPr sz="900" dirty="0" smtClean="0">
                <a:latin typeface="Calibri"/>
                <a:cs typeface="Calibri"/>
              </a:rPr>
              <a:t>0</a:t>
            </a:r>
            <a:r>
              <a:rPr sz="900" dirty="0">
                <a:latin typeface="Calibri"/>
                <a:cs typeface="Calibri"/>
              </a:rPr>
              <a:t>%</a:t>
            </a:r>
            <a:r>
              <a:rPr sz="900" spc="-55" dirty="0">
                <a:latin typeface="Calibri"/>
                <a:cs typeface="Calibri"/>
              </a:rPr>
              <a:t> </a:t>
            </a:r>
            <a:r>
              <a:rPr sz="900" spc="-5" dirty="0">
                <a:latin typeface="Calibri"/>
                <a:cs typeface="Calibri"/>
              </a:rPr>
              <a:t>of</a:t>
            </a:r>
            <a:r>
              <a:rPr sz="900" spc="20" dirty="0">
                <a:latin typeface="Calibri"/>
                <a:cs typeface="Calibri"/>
              </a:rPr>
              <a:t> </a:t>
            </a:r>
            <a:r>
              <a:rPr sz="900" spc="-5" dirty="0">
                <a:latin typeface="Calibri"/>
                <a:cs typeface="Calibri"/>
              </a:rPr>
              <a:t>Medicare</a:t>
            </a:r>
            <a:r>
              <a:rPr sz="900" dirty="0">
                <a:latin typeface="Calibri"/>
                <a:cs typeface="Calibri"/>
              </a:rPr>
              <a:t> </a:t>
            </a:r>
            <a:r>
              <a:rPr sz="900" spc="-5" dirty="0">
                <a:latin typeface="Calibri"/>
                <a:cs typeface="Calibri"/>
              </a:rPr>
              <a:t>(Reference-based</a:t>
            </a:r>
            <a:r>
              <a:rPr sz="900" spc="-35" dirty="0">
                <a:latin typeface="Calibri"/>
                <a:cs typeface="Calibri"/>
              </a:rPr>
              <a:t> </a:t>
            </a:r>
            <a:r>
              <a:rPr sz="900" spc="-5" dirty="0">
                <a:latin typeface="Calibri"/>
                <a:cs typeface="Calibri"/>
              </a:rPr>
              <a:t>Pricing).</a:t>
            </a:r>
            <a:r>
              <a:rPr sz="900" spc="-35" dirty="0">
                <a:latin typeface="Calibri"/>
                <a:cs typeface="Calibri"/>
              </a:rPr>
              <a:t> </a:t>
            </a:r>
            <a:r>
              <a:rPr sz="900" spc="-5" dirty="0">
                <a:latin typeface="Calibri"/>
                <a:cs typeface="Calibri"/>
              </a:rPr>
              <a:t>No</a:t>
            </a:r>
            <a:r>
              <a:rPr sz="900" spc="-15" dirty="0">
                <a:latin typeface="Calibri"/>
                <a:cs typeface="Calibri"/>
              </a:rPr>
              <a:t> </a:t>
            </a:r>
            <a:r>
              <a:rPr sz="900" spc="-5" dirty="0" smtClean="0">
                <a:latin typeface="Calibri"/>
                <a:cs typeface="Calibri"/>
              </a:rPr>
              <a:t>Network</a:t>
            </a:r>
            <a:r>
              <a:rPr sz="900" spc="-30" dirty="0" smtClean="0">
                <a:latin typeface="Calibri"/>
                <a:cs typeface="Calibri"/>
              </a:rPr>
              <a:t> </a:t>
            </a:r>
            <a:r>
              <a:rPr sz="900" spc="-5" dirty="0" smtClean="0">
                <a:latin typeface="Calibri"/>
                <a:cs typeface="Calibri"/>
              </a:rPr>
              <a:t>Restrictions.</a:t>
            </a:r>
            <a:r>
              <a:rPr sz="900" spc="-20" dirty="0" smtClean="0">
                <a:latin typeface="Calibri"/>
                <a:cs typeface="Calibri"/>
              </a:rPr>
              <a:t> </a:t>
            </a:r>
            <a:r>
              <a:rPr lang="en-US" sz="900" spc="-20" dirty="0" smtClean="0">
                <a:solidFill>
                  <a:srgbClr val="FF0000"/>
                </a:solidFill>
                <a:latin typeface="Calibri"/>
                <a:cs typeface="Calibri"/>
              </a:rPr>
              <a:t>N</a:t>
            </a:r>
            <a:r>
              <a:rPr sz="900" b="1" dirty="0" smtClean="0">
                <a:solidFill>
                  <a:srgbClr val="FF0000"/>
                </a:solidFill>
                <a:latin typeface="Calibri"/>
                <a:cs typeface="Calibri"/>
              </a:rPr>
              <a:t>o</a:t>
            </a:r>
            <a:r>
              <a:rPr sz="900" b="1" spc="-15" dirty="0" smtClean="0">
                <a:solidFill>
                  <a:srgbClr val="FF0000"/>
                </a:solidFill>
                <a:latin typeface="Calibri"/>
                <a:cs typeface="Calibri"/>
              </a:rPr>
              <a:t> </a:t>
            </a:r>
            <a:r>
              <a:rPr sz="900" b="1" dirty="0">
                <a:solidFill>
                  <a:srgbClr val="FF0000"/>
                </a:solidFill>
                <a:latin typeface="Calibri"/>
                <a:cs typeface="Calibri"/>
              </a:rPr>
              <a:t>patient</a:t>
            </a:r>
            <a:r>
              <a:rPr sz="900" b="1" spc="-15" dirty="0">
                <a:solidFill>
                  <a:srgbClr val="FF0000"/>
                </a:solidFill>
                <a:latin typeface="Calibri"/>
                <a:cs typeface="Calibri"/>
              </a:rPr>
              <a:t> </a:t>
            </a:r>
            <a:r>
              <a:rPr sz="900" b="1" spc="-5" dirty="0">
                <a:solidFill>
                  <a:srgbClr val="FF0000"/>
                </a:solidFill>
                <a:latin typeface="Calibri"/>
                <a:cs typeface="Calibri"/>
              </a:rPr>
              <a:t>liability</a:t>
            </a:r>
            <a:r>
              <a:rPr sz="900" b="1" spc="35" dirty="0">
                <a:solidFill>
                  <a:srgbClr val="FF0000"/>
                </a:solidFill>
                <a:latin typeface="Calibri"/>
                <a:cs typeface="Calibri"/>
              </a:rPr>
              <a:t> </a:t>
            </a:r>
            <a:r>
              <a:rPr sz="900" b="1" dirty="0">
                <a:solidFill>
                  <a:srgbClr val="FF0000"/>
                </a:solidFill>
                <a:latin typeface="Calibri"/>
                <a:cs typeface="Calibri"/>
              </a:rPr>
              <a:t>for</a:t>
            </a:r>
            <a:r>
              <a:rPr sz="900" b="1" spc="-20" dirty="0">
                <a:solidFill>
                  <a:srgbClr val="FF0000"/>
                </a:solidFill>
                <a:latin typeface="Calibri"/>
                <a:cs typeface="Calibri"/>
              </a:rPr>
              <a:t> </a:t>
            </a:r>
            <a:r>
              <a:rPr sz="900" b="1" dirty="0">
                <a:solidFill>
                  <a:srgbClr val="FF0000"/>
                </a:solidFill>
                <a:latin typeface="Calibri"/>
                <a:cs typeface="Calibri"/>
              </a:rPr>
              <a:t>any</a:t>
            </a:r>
            <a:r>
              <a:rPr sz="900" b="1" spc="-10" dirty="0">
                <a:solidFill>
                  <a:srgbClr val="FF0000"/>
                </a:solidFill>
                <a:latin typeface="Calibri"/>
                <a:cs typeface="Calibri"/>
              </a:rPr>
              <a:t> </a:t>
            </a:r>
            <a:r>
              <a:rPr sz="900" b="1" dirty="0">
                <a:solidFill>
                  <a:srgbClr val="FF0000"/>
                </a:solidFill>
                <a:latin typeface="Calibri"/>
                <a:cs typeface="Calibri"/>
              </a:rPr>
              <a:t>balance</a:t>
            </a:r>
            <a:r>
              <a:rPr sz="900" b="1" spc="-30" dirty="0">
                <a:solidFill>
                  <a:srgbClr val="FF0000"/>
                </a:solidFill>
                <a:latin typeface="Calibri"/>
                <a:cs typeface="Calibri"/>
              </a:rPr>
              <a:t> </a:t>
            </a:r>
            <a:r>
              <a:rPr sz="900" b="1" spc="-5" dirty="0">
                <a:solidFill>
                  <a:srgbClr val="FF0000"/>
                </a:solidFill>
                <a:latin typeface="Calibri"/>
                <a:cs typeface="Calibri"/>
              </a:rPr>
              <a:t>billing</a:t>
            </a:r>
            <a:r>
              <a:rPr sz="900" b="1" spc="25" dirty="0">
                <a:solidFill>
                  <a:srgbClr val="FF0000"/>
                </a:solidFill>
                <a:latin typeface="Calibri"/>
                <a:cs typeface="Calibri"/>
              </a:rPr>
              <a:t> </a:t>
            </a:r>
            <a:r>
              <a:rPr sz="900" b="1" dirty="0">
                <a:solidFill>
                  <a:srgbClr val="FF0000"/>
                </a:solidFill>
                <a:latin typeface="Calibri"/>
                <a:cs typeface="Calibri"/>
              </a:rPr>
              <a:t>for </a:t>
            </a:r>
            <a:r>
              <a:rPr lang="en-US" sz="900" b="1" dirty="0" smtClean="0">
                <a:solidFill>
                  <a:srgbClr val="FF0000"/>
                </a:solidFill>
                <a:latin typeface="Calibri"/>
                <a:cs typeface="Calibri"/>
              </a:rPr>
              <a:t>hospital </a:t>
            </a:r>
            <a:r>
              <a:rPr sz="900" b="1" spc="-5" dirty="0" smtClean="0">
                <a:solidFill>
                  <a:srgbClr val="FF0000"/>
                </a:solidFill>
                <a:latin typeface="Calibri"/>
                <a:cs typeface="Calibri"/>
              </a:rPr>
              <a:t>covered</a:t>
            </a:r>
            <a:r>
              <a:rPr sz="900" b="1" spc="-50" dirty="0" smtClean="0">
                <a:solidFill>
                  <a:srgbClr val="FF0000"/>
                </a:solidFill>
                <a:latin typeface="Calibri"/>
                <a:cs typeface="Calibri"/>
              </a:rPr>
              <a:t> </a:t>
            </a:r>
            <a:r>
              <a:rPr sz="900" b="1" dirty="0">
                <a:solidFill>
                  <a:srgbClr val="FF0000"/>
                </a:solidFill>
                <a:latin typeface="Calibri"/>
                <a:cs typeface="Calibri"/>
              </a:rPr>
              <a:t>days/services.</a:t>
            </a:r>
            <a:endParaRPr sz="900" b="1" dirty="0">
              <a:latin typeface="Calibri"/>
              <a:cs typeface="Calibri"/>
            </a:endParaRPr>
          </a:p>
        </p:txBody>
      </p:sp>
      <p:sp>
        <p:nvSpPr>
          <p:cNvPr id="7" name="object 3"/>
          <p:cNvSpPr txBox="1">
            <a:spLocks noGrp="1"/>
          </p:cNvSpPr>
          <p:nvPr>
            <p:ph type="title"/>
          </p:nvPr>
        </p:nvSpPr>
        <p:spPr>
          <a:xfrm>
            <a:off x="0" y="106566"/>
            <a:ext cx="12192000" cy="274434"/>
          </a:xfrm>
          <a:prstGeom prst="rect">
            <a:avLst/>
          </a:prstGeom>
        </p:spPr>
        <p:txBody>
          <a:bodyPr vert="horz" wrap="square" lIns="0" tIns="12700" rIns="0" bIns="0" rtlCol="0">
            <a:spAutoFit/>
          </a:bodyPr>
          <a:lstStyle/>
          <a:p>
            <a:pPr marL="12700" algn="ctr">
              <a:lnSpc>
                <a:spcPct val="100000"/>
              </a:lnSpc>
              <a:spcBef>
                <a:spcPts val="100"/>
              </a:spcBef>
            </a:pPr>
            <a:r>
              <a:rPr sz="1700" b="0" i="0" dirty="0" smtClean="0">
                <a:solidFill>
                  <a:schemeClr val="tx1"/>
                </a:solidFill>
                <a:latin typeface="Franklin Gothic Demi" panose="020B0703020102020204" pitchFamily="34" charset="0"/>
                <a:cs typeface="Arial" panose="020B0604020202020204" pitchFamily="34" charset="0"/>
              </a:rPr>
              <a:t>The</a:t>
            </a:r>
            <a:r>
              <a:rPr sz="1700" b="0" i="0" spc="-5" dirty="0" smtClean="0">
                <a:solidFill>
                  <a:schemeClr val="tx1"/>
                </a:solidFill>
                <a:latin typeface="Franklin Gothic Demi" panose="020B0703020102020204" pitchFamily="34" charset="0"/>
                <a:cs typeface="Arial" panose="020B0604020202020204" pitchFamily="34" charset="0"/>
              </a:rPr>
              <a:t> </a:t>
            </a:r>
            <a:r>
              <a:rPr lang="en-US" sz="1700" b="0" i="0" spc="-5" dirty="0" smtClean="0">
                <a:solidFill>
                  <a:schemeClr val="tx1"/>
                </a:solidFill>
                <a:latin typeface="Franklin Gothic Demi" panose="020B0703020102020204" pitchFamily="34" charset="0"/>
                <a:cs typeface="Arial" panose="020B0604020202020204" pitchFamily="34" charset="0"/>
              </a:rPr>
              <a:t>IWCA Medical Monthly Billable Rates (includes administration costs and risk assessment fees)</a:t>
            </a:r>
            <a:endParaRPr sz="1700" b="0" i="0" dirty="0">
              <a:solidFill>
                <a:schemeClr val="tx1"/>
              </a:solidFill>
              <a:latin typeface="Franklin Gothic Demi" panose="020B0703020102020204" pitchFamily="34" charset="0"/>
              <a:cs typeface="Arial" panose="020B0604020202020204" pitchFamily="34" charset="0"/>
            </a:endParaRPr>
          </a:p>
        </p:txBody>
      </p:sp>
    </p:spTree>
    <p:extLst>
      <p:ext uri="{BB962C8B-B14F-4D97-AF65-F5344CB8AC3E}">
        <p14:creationId xmlns:p14="http://schemas.microsoft.com/office/powerpoint/2010/main" val="1923564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22462"/>
            <a:ext cx="12192000" cy="566181"/>
          </a:xfrm>
          <a:prstGeom prst="rect">
            <a:avLst/>
          </a:prstGeom>
        </p:spPr>
        <p:txBody>
          <a:bodyPr vert="horz" wrap="square" lIns="0" tIns="12065" rIns="0" bIns="0" rtlCol="0">
            <a:spAutoFit/>
          </a:bodyPr>
          <a:lstStyle/>
          <a:p>
            <a:pPr marL="12700" algn="ctr">
              <a:lnSpc>
                <a:spcPct val="100000"/>
              </a:lnSpc>
              <a:spcBef>
                <a:spcPts val="95"/>
              </a:spcBef>
            </a:pPr>
            <a:r>
              <a:rPr sz="3600" b="0" i="0" spc="-10" dirty="0" smtClean="0">
                <a:solidFill>
                  <a:schemeClr val="tx1"/>
                </a:solidFill>
                <a:latin typeface="Franklin Gothic Demi" panose="020B0703020102020204" pitchFamily="34" charset="0"/>
              </a:rPr>
              <a:t>The Wellfleet</a:t>
            </a:r>
            <a:r>
              <a:rPr lang="en-US" sz="3600" b="0" i="0" spc="-10" dirty="0" smtClean="0">
                <a:solidFill>
                  <a:schemeClr val="tx1"/>
                </a:solidFill>
                <a:latin typeface="Franklin Gothic Demi" panose="020B0703020102020204" pitchFamily="34" charset="0"/>
              </a:rPr>
              <a:t> </a:t>
            </a:r>
            <a:r>
              <a:rPr sz="3600" b="0" i="0" spc="-10" dirty="0" smtClean="0">
                <a:solidFill>
                  <a:schemeClr val="tx1"/>
                </a:solidFill>
                <a:latin typeface="Franklin Gothic Demi" panose="020B0703020102020204" pitchFamily="34" charset="0"/>
              </a:rPr>
              <a:t>"</a:t>
            </a:r>
            <a:r>
              <a:rPr sz="3600" b="0" i="0" spc="-10" dirty="0">
                <a:solidFill>
                  <a:schemeClr val="tx1"/>
                </a:solidFill>
                <a:latin typeface="Franklin Gothic Demi" panose="020B0703020102020204" pitchFamily="34" charset="0"/>
              </a:rPr>
              <a:t>Hospital</a:t>
            </a:r>
            <a:r>
              <a:rPr sz="3600" b="0" i="0" dirty="0">
                <a:solidFill>
                  <a:schemeClr val="tx1"/>
                </a:solidFill>
                <a:latin typeface="Franklin Gothic Demi" panose="020B0703020102020204" pitchFamily="34" charset="0"/>
              </a:rPr>
              <a:t> </a:t>
            </a:r>
            <a:r>
              <a:rPr sz="3600" b="0" i="0" spc="-10" dirty="0">
                <a:solidFill>
                  <a:schemeClr val="tx1"/>
                </a:solidFill>
                <a:latin typeface="Franklin Gothic Demi" panose="020B0703020102020204" pitchFamily="34" charset="0"/>
              </a:rPr>
              <a:t>Extension"</a:t>
            </a:r>
            <a:r>
              <a:rPr sz="3600" b="0" i="0" spc="-5" dirty="0">
                <a:solidFill>
                  <a:schemeClr val="tx1"/>
                </a:solidFill>
                <a:latin typeface="Franklin Gothic Demi" panose="020B0703020102020204" pitchFamily="34" charset="0"/>
              </a:rPr>
              <a:t> </a:t>
            </a:r>
            <a:r>
              <a:rPr sz="3600" b="0" i="0" spc="-10" dirty="0">
                <a:solidFill>
                  <a:schemeClr val="tx1"/>
                </a:solidFill>
                <a:latin typeface="Franklin Gothic Demi" panose="020B0703020102020204" pitchFamily="34" charset="0"/>
              </a:rPr>
              <a:t>Voluntary</a:t>
            </a:r>
            <a:r>
              <a:rPr sz="3600" b="0" i="0" dirty="0">
                <a:solidFill>
                  <a:schemeClr val="tx1"/>
                </a:solidFill>
                <a:latin typeface="Franklin Gothic Demi" panose="020B0703020102020204" pitchFamily="34" charset="0"/>
              </a:rPr>
              <a:t> </a:t>
            </a:r>
            <a:r>
              <a:rPr sz="3600" b="0" i="0" spc="-10" dirty="0">
                <a:solidFill>
                  <a:schemeClr val="tx1"/>
                </a:solidFill>
                <a:latin typeface="Franklin Gothic Demi" panose="020B0703020102020204" pitchFamily="34" charset="0"/>
              </a:rPr>
              <a:t>Benefit</a:t>
            </a:r>
          </a:p>
        </p:txBody>
      </p:sp>
      <p:sp>
        <p:nvSpPr>
          <p:cNvPr id="3" name="object 3"/>
          <p:cNvSpPr txBox="1"/>
          <p:nvPr/>
        </p:nvSpPr>
        <p:spPr>
          <a:xfrm>
            <a:off x="76200" y="769388"/>
            <a:ext cx="5181600" cy="5891356"/>
          </a:xfrm>
          <a:prstGeom prst="rect">
            <a:avLst/>
          </a:prstGeom>
          <a:solidFill>
            <a:schemeClr val="bg1">
              <a:lumMod val="95000"/>
            </a:schemeClr>
          </a:solidFill>
        </p:spPr>
        <p:txBody>
          <a:bodyPr vert="horz" wrap="square" lIns="0" tIns="12700" rIns="0" bIns="0" rtlCol="0">
            <a:spAutoFit/>
          </a:bodyPr>
          <a:lstStyle/>
          <a:p>
            <a:pPr marL="377190" marR="90805" indent="-285750">
              <a:spcAft>
                <a:spcPts val="600"/>
              </a:spcAft>
              <a:buFontTx/>
              <a:buChar char="•"/>
              <a:tabLst>
                <a:tab pos="215265" algn="l"/>
                <a:tab pos="215900" algn="l"/>
              </a:tabLst>
            </a:pPr>
            <a:r>
              <a:rPr sz="1600" spc="-30" dirty="0">
                <a:latin typeface="Franklin Gothic Book" panose="020B0503020102020204" pitchFamily="34" charset="0"/>
                <a:cs typeface="Arial"/>
              </a:rPr>
              <a:t>Hospital</a:t>
            </a:r>
            <a:r>
              <a:rPr sz="1600" spc="25" dirty="0">
                <a:latin typeface="Franklin Gothic Book" panose="020B0503020102020204" pitchFamily="34" charset="0"/>
                <a:cs typeface="Arial"/>
              </a:rPr>
              <a:t> </a:t>
            </a:r>
            <a:r>
              <a:rPr sz="1600" spc="-10" dirty="0">
                <a:latin typeface="Franklin Gothic Book" panose="020B0503020102020204" pitchFamily="34" charset="0"/>
                <a:cs typeface="Arial"/>
              </a:rPr>
              <a:t>Indemnity</a:t>
            </a:r>
            <a:r>
              <a:rPr sz="1600" spc="-35" dirty="0">
                <a:latin typeface="Franklin Gothic Book" panose="020B0503020102020204" pitchFamily="34" charset="0"/>
                <a:cs typeface="Arial"/>
              </a:rPr>
              <a:t> </a:t>
            </a:r>
            <a:r>
              <a:rPr sz="1600" spc="-30" dirty="0">
                <a:latin typeface="Franklin Gothic Book" panose="020B0503020102020204" pitchFamily="34" charset="0"/>
                <a:cs typeface="Arial"/>
              </a:rPr>
              <a:t>Insurance</a:t>
            </a:r>
            <a:r>
              <a:rPr sz="1600" spc="30" dirty="0">
                <a:latin typeface="Franklin Gothic Book" panose="020B0503020102020204" pitchFamily="34" charset="0"/>
                <a:cs typeface="Arial"/>
              </a:rPr>
              <a:t> </a:t>
            </a:r>
            <a:r>
              <a:rPr sz="1600" spc="-25" dirty="0">
                <a:latin typeface="Franklin Gothic Book" panose="020B0503020102020204" pitchFamily="34" charset="0"/>
                <a:cs typeface="Arial"/>
              </a:rPr>
              <a:t>from</a:t>
            </a:r>
            <a:r>
              <a:rPr sz="1600" spc="40" dirty="0">
                <a:latin typeface="Franklin Gothic Book" panose="020B0503020102020204" pitchFamily="34" charset="0"/>
                <a:cs typeface="Arial"/>
              </a:rPr>
              <a:t> </a:t>
            </a:r>
            <a:r>
              <a:rPr sz="1600" spc="-30" dirty="0">
                <a:latin typeface="Franklin Gothic Book" panose="020B0503020102020204" pitchFamily="34" charset="0"/>
                <a:cs typeface="Arial"/>
              </a:rPr>
              <a:t>Wellfleet</a:t>
            </a:r>
            <a:r>
              <a:rPr sz="1600" spc="30" dirty="0">
                <a:latin typeface="Franklin Gothic Book" panose="020B0503020102020204" pitchFamily="34" charset="0"/>
                <a:cs typeface="Arial"/>
              </a:rPr>
              <a:t> </a:t>
            </a:r>
            <a:r>
              <a:rPr sz="1600" spc="-20" dirty="0" smtClean="0">
                <a:latin typeface="Franklin Gothic Book" panose="020B0503020102020204" pitchFamily="34" charset="0"/>
                <a:cs typeface="Arial"/>
              </a:rPr>
              <a:t>(</a:t>
            </a:r>
            <a:r>
              <a:rPr sz="1600" spc="-30" dirty="0" smtClean="0">
                <a:latin typeface="Franklin Gothic Book" panose="020B0503020102020204" pitchFamily="34" charset="0"/>
                <a:cs typeface="Arial"/>
              </a:rPr>
              <a:t>A-rated</a:t>
            </a:r>
            <a:r>
              <a:rPr sz="1600" spc="40" dirty="0" smtClean="0">
                <a:latin typeface="Franklin Gothic Book" panose="020B0503020102020204" pitchFamily="34" charset="0"/>
                <a:cs typeface="Arial"/>
              </a:rPr>
              <a:t> </a:t>
            </a:r>
            <a:r>
              <a:rPr sz="1600" spc="-30" dirty="0">
                <a:latin typeface="Franklin Gothic Book" panose="020B0503020102020204" pitchFamily="34" charset="0"/>
                <a:cs typeface="Arial"/>
              </a:rPr>
              <a:t>carrier</a:t>
            </a:r>
            <a:r>
              <a:rPr sz="1600" spc="35" dirty="0">
                <a:latin typeface="Franklin Gothic Book" panose="020B0503020102020204" pitchFamily="34" charset="0"/>
                <a:cs typeface="Arial"/>
              </a:rPr>
              <a:t> </a:t>
            </a:r>
            <a:r>
              <a:rPr sz="1600" spc="-25" dirty="0" smtClean="0">
                <a:latin typeface="Franklin Gothic Book" panose="020B0503020102020204" pitchFamily="34" charset="0"/>
                <a:cs typeface="Arial"/>
              </a:rPr>
              <a:t>part</a:t>
            </a:r>
            <a:r>
              <a:rPr sz="1600" spc="35" dirty="0" smtClean="0">
                <a:latin typeface="Franklin Gothic Book" panose="020B0503020102020204" pitchFamily="34" charset="0"/>
                <a:cs typeface="Arial"/>
              </a:rPr>
              <a:t> </a:t>
            </a:r>
            <a:r>
              <a:rPr sz="1600" spc="-15" dirty="0">
                <a:latin typeface="Franklin Gothic Book" panose="020B0503020102020204" pitchFamily="34" charset="0"/>
                <a:cs typeface="Arial"/>
              </a:rPr>
              <a:t>of</a:t>
            </a:r>
            <a:r>
              <a:rPr sz="1600" spc="30" dirty="0">
                <a:latin typeface="Franklin Gothic Book" panose="020B0503020102020204" pitchFamily="34" charset="0"/>
                <a:cs typeface="Arial"/>
              </a:rPr>
              <a:t> </a:t>
            </a:r>
            <a:r>
              <a:rPr sz="1600" spc="-20" dirty="0">
                <a:latin typeface="Franklin Gothic Book" panose="020B0503020102020204" pitchFamily="34" charset="0"/>
                <a:cs typeface="Arial"/>
              </a:rPr>
              <a:t>the</a:t>
            </a:r>
            <a:r>
              <a:rPr sz="1600" spc="40" dirty="0">
                <a:latin typeface="Franklin Gothic Book" panose="020B0503020102020204" pitchFamily="34" charset="0"/>
                <a:cs typeface="Arial"/>
              </a:rPr>
              <a:t> </a:t>
            </a:r>
            <a:r>
              <a:rPr sz="1600" spc="-30" dirty="0">
                <a:latin typeface="Franklin Gothic Book" panose="020B0503020102020204" pitchFamily="34" charset="0"/>
                <a:cs typeface="Arial"/>
              </a:rPr>
              <a:t>Berkshire</a:t>
            </a:r>
            <a:r>
              <a:rPr sz="1600" spc="35" dirty="0">
                <a:latin typeface="Franklin Gothic Book" panose="020B0503020102020204" pitchFamily="34" charset="0"/>
                <a:cs typeface="Arial"/>
              </a:rPr>
              <a:t> </a:t>
            </a:r>
            <a:r>
              <a:rPr sz="1600" spc="-30" dirty="0">
                <a:latin typeface="Franklin Gothic Book" panose="020B0503020102020204" pitchFamily="34" charset="0"/>
                <a:cs typeface="Arial"/>
              </a:rPr>
              <a:t>Hathaway</a:t>
            </a:r>
            <a:r>
              <a:rPr sz="1600" spc="40" dirty="0">
                <a:latin typeface="Franklin Gothic Book" panose="020B0503020102020204" pitchFamily="34" charset="0"/>
                <a:cs typeface="Arial"/>
              </a:rPr>
              <a:t> </a:t>
            </a:r>
            <a:r>
              <a:rPr sz="1600" spc="-25" dirty="0">
                <a:latin typeface="Franklin Gothic Book" panose="020B0503020102020204" pitchFamily="34" charset="0"/>
                <a:cs typeface="Arial"/>
              </a:rPr>
              <a:t>family</a:t>
            </a:r>
            <a:r>
              <a:rPr sz="1600" spc="-55" dirty="0">
                <a:latin typeface="Franklin Gothic Book" panose="020B0503020102020204" pitchFamily="34" charset="0"/>
                <a:cs typeface="Arial"/>
              </a:rPr>
              <a:t> </a:t>
            </a:r>
            <a:r>
              <a:rPr sz="1600" spc="-30" dirty="0">
                <a:latin typeface="Franklin Gothic Book" panose="020B0503020102020204" pitchFamily="34" charset="0"/>
                <a:cs typeface="Arial"/>
              </a:rPr>
              <a:t>of </a:t>
            </a:r>
            <a:r>
              <a:rPr sz="1600" spc="-30" dirty="0" smtClean="0">
                <a:latin typeface="Franklin Gothic Book" panose="020B0503020102020204" pitchFamily="34" charset="0"/>
                <a:cs typeface="Arial"/>
              </a:rPr>
              <a:t>companies)...</a:t>
            </a:r>
            <a:r>
              <a:rPr lang="en-US" sz="1600" spc="-30" dirty="0" smtClean="0">
                <a:latin typeface="Franklin Gothic Book" panose="020B0503020102020204" pitchFamily="34" charset="0"/>
                <a:cs typeface="Arial"/>
              </a:rPr>
              <a:t> </a:t>
            </a:r>
            <a:r>
              <a:rPr sz="1600" b="1" spc="-30" dirty="0" smtClean="0">
                <a:latin typeface="Franklin Gothic Book" panose="020B0503020102020204" pitchFamily="34" charset="0"/>
                <a:cs typeface="Arial"/>
              </a:rPr>
              <a:t>an </a:t>
            </a:r>
            <a:r>
              <a:rPr sz="1600" b="1" spc="-5" dirty="0">
                <a:latin typeface="Franklin Gothic Book" panose="020B0503020102020204" pitchFamily="34" charset="0"/>
                <a:cs typeface="Arial"/>
              </a:rPr>
              <a:t>excellent </a:t>
            </a:r>
            <a:r>
              <a:rPr sz="1600" b="1" dirty="0">
                <a:latin typeface="Franklin Gothic Book" panose="020B0503020102020204" pitchFamily="34" charset="0"/>
                <a:cs typeface="Arial"/>
              </a:rPr>
              <a:t>way for </a:t>
            </a:r>
            <a:r>
              <a:rPr lang="en-US" sz="1600" b="1" dirty="0" smtClean="0">
                <a:latin typeface="Franklin Gothic Book" panose="020B0503020102020204" pitchFamily="34" charset="0"/>
                <a:cs typeface="Arial"/>
              </a:rPr>
              <a:t>e</a:t>
            </a:r>
            <a:r>
              <a:rPr sz="1600" b="1" spc="-5" dirty="0" smtClean="0">
                <a:latin typeface="Franklin Gothic Book" panose="020B0503020102020204" pitchFamily="34" charset="0"/>
                <a:cs typeface="Arial"/>
              </a:rPr>
              <a:t>mployee</a:t>
            </a:r>
            <a:r>
              <a:rPr lang="en-US" sz="1600" b="1" spc="-5" dirty="0" smtClean="0">
                <a:latin typeface="Franklin Gothic Book" panose="020B0503020102020204" pitchFamily="34" charset="0"/>
                <a:cs typeface="Arial"/>
              </a:rPr>
              <a:t>s</a:t>
            </a:r>
            <a:r>
              <a:rPr sz="1600" b="1" spc="-5" dirty="0" smtClean="0">
                <a:latin typeface="Franklin Gothic Book" panose="020B0503020102020204" pitchFamily="34" charset="0"/>
                <a:cs typeface="Arial"/>
              </a:rPr>
              <a:t> </a:t>
            </a:r>
            <a:r>
              <a:rPr sz="1600" b="1" dirty="0">
                <a:latin typeface="Franklin Gothic Book" panose="020B0503020102020204" pitchFamily="34" charset="0"/>
                <a:cs typeface="Arial"/>
              </a:rPr>
              <a:t>to get financial </a:t>
            </a:r>
            <a:r>
              <a:rPr sz="1600" b="1" spc="-5" dirty="0">
                <a:latin typeface="Franklin Gothic Book" panose="020B0503020102020204" pitchFamily="34" charset="0"/>
                <a:cs typeface="Arial"/>
              </a:rPr>
              <a:t>support </a:t>
            </a:r>
            <a:r>
              <a:rPr sz="1600" b="1" dirty="0">
                <a:latin typeface="Franklin Gothic Book" panose="020B0503020102020204" pitchFamily="34" charset="0"/>
                <a:cs typeface="Arial"/>
              </a:rPr>
              <a:t>if hospitalized beyond the </a:t>
            </a:r>
            <a:r>
              <a:rPr sz="1600" b="1" spc="-5" dirty="0" smtClean="0">
                <a:latin typeface="Franklin Gothic Book" panose="020B0503020102020204" pitchFamily="34" charset="0"/>
                <a:cs typeface="Arial"/>
              </a:rPr>
              <a:t>Hospital </a:t>
            </a:r>
            <a:r>
              <a:rPr sz="1600" b="1" spc="-5" dirty="0">
                <a:latin typeface="Franklin Gothic Book" panose="020B0503020102020204" pitchFamily="34" charset="0"/>
                <a:cs typeface="Arial"/>
              </a:rPr>
              <a:t>Day </a:t>
            </a:r>
            <a:r>
              <a:rPr sz="1600" b="1" dirty="0" smtClean="0">
                <a:latin typeface="Franklin Gothic Book" panose="020B0503020102020204" pitchFamily="34" charset="0"/>
                <a:cs typeface="Arial"/>
              </a:rPr>
              <a:t>Limits</a:t>
            </a:r>
            <a:endParaRPr lang="en-US" sz="1600" dirty="0">
              <a:latin typeface="Franklin Gothic Book" panose="020B0503020102020204" pitchFamily="34" charset="0"/>
              <a:cs typeface="Arial"/>
            </a:endParaRPr>
          </a:p>
          <a:p>
            <a:pPr marL="377190" marR="90805" indent="-285750">
              <a:spcAft>
                <a:spcPts val="600"/>
              </a:spcAft>
              <a:buFontTx/>
              <a:buChar char="•"/>
              <a:tabLst>
                <a:tab pos="215265" algn="l"/>
                <a:tab pos="215900" algn="l"/>
              </a:tabLst>
            </a:pPr>
            <a:r>
              <a:rPr lang="en-US" sz="1600" dirty="0" smtClean="0">
                <a:solidFill>
                  <a:srgbClr val="000000"/>
                </a:solidFill>
                <a:latin typeface="Franklin Gothic Book" panose="020B0503020102020204" pitchFamily="34" charset="0"/>
              </a:rPr>
              <a:t>With </a:t>
            </a:r>
            <a:r>
              <a:rPr lang="en-US" sz="1600" dirty="0">
                <a:solidFill>
                  <a:srgbClr val="000000"/>
                </a:solidFill>
                <a:latin typeface="Franklin Gothic Book" panose="020B0503020102020204" pitchFamily="34" charset="0"/>
              </a:rPr>
              <a:t>the MVP Bronze, Silver, Gold and MEC 5 plans, employees </a:t>
            </a:r>
            <a:r>
              <a:rPr lang="en-US" sz="1600" dirty="0" smtClean="0">
                <a:solidFill>
                  <a:srgbClr val="000000"/>
                </a:solidFill>
                <a:latin typeface="Franklin Gothic Book" panose="020B0503020102020204" pitchFamily="34" charset="0"/>
              </a:rPr>
              <a:t>may choose </a:t>
            </a:r>
            <a:r>
              <a:rPr lang="en-US" sz="1600" dirty="0">
                <a:solidFill>
                  <a:srgbClr val="000000"/>
                </a:solidFill>
                <a:latin typeface="Franklin Gothic Book" panose="020B0503020102020204" pitchFamily="34" charset="0"/>
              </a:rPr>
              <a:t>either a </a:t>
            </a:r>
            <a:r>
              <a:rPr lang="en-US" sz="1600" b="1" dirty="0">
                <a:solidFill>
                  <a:srgbClr val="000000"/>
                </a:solidFill>
                <a:latin typeface="Franklin Gothic Book" panose="020B0503020102020204" pitchFamily="34" charset="0"/>
              </a:rPr>
              <a:t>$1,000 or a $1,500 daily benefit </a:t>
            </a:r>
            <a:r>
              <a:rPr lang="en-US" sz="1600" b="1" dirty="0" smtClean="0">
                <a:solidFill>
                  <a:srgbClr val="000000"/>
                </a:solidFill>
                <a:latin typeface="Franklin Gothic Book" panose="020B0503020102020204" pitchFamily="34" charset="0"/>
              </a:rPr>
              <a:t>payable </a:t>
            </a:r>
            <a:r>
              <a:rPr lang="en-US" sz="1600" i="1" dirty="0" smtClean="0">
                <a:solidFill>
                  <a:srgbClr val="000000"/>
                </a:solidFill>
                <a:latin typeface="Franklin Gothic Book" panose="020B0503020102020204" pitchFamily="34" charset="0"/>
              </a:rPr>
              <a:t>directly </a:t>
            </a:r>
            <a:r>
              <a:rPr lang="en-US" sz="1600" i="1" dirty="0">
                <a:solidFill>
                  <a:srgbClr val="000000"/>
                </a:solidFill>
                <a:latin typeface="Franklin Gothic Book" panose="020B0503020102020204" pitchFamily="34" charset="0"/>
              </a:rPr>
              <a:t>to them </a:t>
            </a:r>
            <a:r>
              <a:rPr lang="en-US" sz="1600" dirty="0">
                <a:solidFill>
                  <a:srgbClr val="000000"/>
                </a:solidFill>
                <a:latin typeface="Franklin Gothic Book" panose="020B0503020102020204" pitchFamily="34" charset="0"/>
              </a:rPr>
              <a:t>starting on the day the </a:t>
            </a:r>
            <a:r>
              <a:rPr lang="en-US" sz="1600" dirty="0" smtClean="0">
                <a:solidFill>
                  <a:srgbClr val="000000"/>
                </a:solidFill>
                <a:latin typeface="Franklin Gothic Book" panose="020B0503020102020204" pitchFamily="34" charset="0"/>
              </a:rPr>
              <a:t>IWCA hospital </a:t>
            </a:r>
            <a:r>
              <a:rPr lang="en-US" sz="1600" dirty="0">
                <a:solidFill>
                  <a:srgbClr val="000000"/>
                </a:solidFill>
                <a:latin typeface="Franklin Gothic Book" panose="020B0503020102020204" pitchFamily="34" charset="0"/>
              </a:rPr>
              <a:t>covered days end and </a:t>
            </a:r>
            <a:r>
              <a:rPr lang="en-US" sz="1600" b="1" i="1" dirty="0">
                <a:solidFill>
                  <a:srgbClr val="000000"/>
                </a:solidFill>
                <a:latin typeface="Franklin Gothic Book" panose="020B0503020102020204" pitchFamily="34" charset="0"/>
              </a:rPr>
              <a:t>continuing to day </a:t>
            </a:r>
            <a:r>
              <a:rPr lang="en-US" sz="1600" b="1" i="1" dirty="0" smtClean="0">
                <a:solidFill>
                  <a:srgbClr val="000000"/>
                </a:solidFill>
                <a:latin typeface="Franklin Gothic Book" panose="020B0503020102020204" pitchFamily="34" charset="0"/>
              </a:rPr>
              <a:t>365!</a:t>
            </a:r>
            <a:endParaRPr lang="en-US" sz="1600" dirty="0">
              <a:solidFill>
                <a:srgbClr val="000000"/>
              </a:solidFill>
              <a:latin typeface="Franklin Gothic Book" panose="020B0503020102020204" pitchFamily="34" charset="0"/>
            </a:endParaRPr>
          </a:p>
          <a:p>
            <a:pPr marL="377190" marR="5080" indent="-285750">
              <a:spcAft>
                <a:spcPts val="600"/>
              </a:spcAft>
              <a:buFontTx/>
              <a:buChar char="•"/>
              <a:tabLst>
                <a:tab pos="215265" algn="l"/>
                <a:tab pos="215900" algn="l"/>
              </a:tabLst>
            </a:pPr>
            <a:r>
              <a:rPr lang="en-US" sz="1600" dirty="0" smtClean="0">
                <a:solidFill>
                  <a:srgbClr val="000000"/>
                </a:solidFill>
                <a:latin typeface="Franklin Gothic Book" panose="020B0503020102020204" pitchFamily="34" charset="0"/>
              </a:rPr>
              <a:t>With </a:t>
            </a:r>
            <a:r>
              <a:rPr lang="en-US" sz="1600" dirty="0">
                <a:solidFill>
                  <a:srgbClr val="000000"/>
                </a:solidFill>
                <a:latin typeface="Franklin Gothic Book" panose="020B0503020102020204" pitchFamily="34" charset="0"/>
              </a:rPr>
              <a:t>MEC 2</a:t>
            </a:r>
            <a:r>
              <a:rPr lang="en-US" sz="1600" dirty="0" smtClean="0">
                <a:solidFill>
                  <a:srgbClr val="000000"/>
                </a:solidFill>
                <a:latin typeface="Franklin Gothic Book" panose="020B0503020102020204" pitchFamily="34" charset="0"/>
              </a:rPr>
              <a:t>, 3 </a:t>
            </a:r>
            <a:r>
              <a:rPr lang="en-US" sz="1600" dirty="0">
                <a:solidFill>
                  <a:srgbClr val="000000"/>
                </a:solidFill>
                <a:latin typeface="Franklin Gothic Book" panose="020B0503020102020204" pitchFamily="34" charset="0"/>
              </a:rPr>
              <a:t>and </a:t>
            </a:r>
            <a:r>
              <a:rPr lang="en-US" sz="1600" dirty="0" smtClean="0">
                <a:solidFill>
                  <a:srgbClr val="000000"/>
                </a:solidFill>
                <a:latin typeface="Franklin Gothic Book" panose="020B0503020102020204" pitchFamily="34" charset="0"/>
              </a:rPr>
              <a:t>4 </a:t>
            </a:r>
            <a:r>
              <a:rPr lang="en-US" sz="1600" dirty="0">
                <a:solidFill>
                  <a:srgbClr val="000000"/>
                </a:solidFill>
                <a:latin typeface="Franklin Gothic Book" panose="020B0503020102020204" pitchFamily="34" charset="0"/>
              </a:rPr>
              <a:t>employers may provide any combination of </a:t>
            </a:r>
            <a:r>
              <a:rPr lang="en-US" sz="1600" i="1" dirty="0">
                <a:solidFill>
                  <a:srgbClr val="000000"/>
                </a:solidFill>
                <a:latin typeface="Franklin Gothic Book" panose="020B0503020102020204" pitchFamily="34" charset="0"/>
              </a:rPr>
              <a:t>two options (i.e. “High/Low”) </a:t>
            </a:r>
            <a:r>
              <a:rPr lang="en-US" sz="1600" dirty="0">
                <a:solidFill>
                  <a:srgbClr val="000000"/>
                </a:solidFill>
                <a:latin typeface="Franklin Gothic Book" panose="020B0503020102020204" pitchFamily="34" charset="0"/>
              </a:rPr>
              <a:t>from the menu below of $250, $500, $750 and $1,000 per day </a:t>
            </a:r>
            <a:r>
              <a:rPr lang="en-US" sz="1600" b="1" i="1" dirty="0">
                <a:solidFill>
                  <a:srgbClr val="000000"/>
                </a:solidFill>
                <a:latin typeface="Franklin Gothic Book" panose="020B0503020102020204" pitchFamily="34" charset="0"/>
              </a:rPr>
              <a:t>starting on day 1 to day </a:t>
            </a:r>
            <a:r>
              <a:rPr lang="en-US" sz="1600" b="1" i="1" dirty="0" smtClean="0">
                <a:solidFill>
                  <a:srgbClr val="000000"/>
                </a:solidFill>
                <a:latin typeface="Franklin Gothic Book" panose="020B0503020102020204" pitchFamily="34" charset="0"/>
              </a:rPr>
              <a:t>365</a:t>
            </a:r>
            <a:endParaRPr lang="en-US" sz="1600" dirty="0" smtClean="0">
              <a:solidFill>
                <a:srgbClr val="000000"/>
              </a:solidFill>
              <a:latin typeface="Franklin Gothic Book" panose="020B0503020102020204" pitchFamily="34" charset="0"/>
            </a:endParaRPr>
          </a:p>
          <a:p>
            <a:pPr marL="377190" marR="5080" indent="-285750">
              <a:spcAft>
                <a:spcPts val="600"/>
              </a:spcAft>
              <a:buFontTx/>
              <a:buChar char="•"/>
              <a:tabLst>
                <a:tab pos="215265" algn="l"/>
                <a:tab pos="215900" algn="l"/>
              </a:tabLst>
            </a:pPr>
            <a:r>
              <a:rPr lang="en-US" sz="1600" spc="-5" dirty="0">
                <a:latin typeface="Franklin Gothic Book" panose="020B0503020102020204" pitchFamily="34" charset="0"/>
                <a:cs typeface="Arial"/>
              </a:rPr>
              <a:t>Minimum of 5 enrolled (3 if enrolled with Wellfleet Critical Illness or Accident Insurance)</a:t>
            </a:r>
          </a:p>
          <a:p>
            <a:pPr marL="377190" indent="-285750">
              <a:spcAft>
                <a:spcPts val="600"/>
              </a:spcAft>
              <a:buFontTx/>
              <a:buChar char="•"/>
              <a:tabLst>
                <a:tab pos="215265" algn="l"/>
                <a:tab pos="215900" algn="l"/>
              </a:tabLst>
            </a:pPr>
            <a:r>
              <a:rPr sz="1600" b="1" spc="-5" dirty="0" smtClean="0">
                <a:latin typeface="Franklin Gothic Book" panose="020B0503020102020204" pitchFamily="34" charset="0"/>
                <a:cs typeface="Arial"/>
              </a:rPr>
              <a:t>Can</a:t>
            </a:r>
            <a:r>
              <a:rPr sz="1600" b="1" spc="-30" dirty="0" smtClean="0">
                <a:latin typeface="Franklin Gothic Book" panose="020B0503020102020204" pitchFamily="34" charset="0"/>
                <a:cs typeface="Arial"/>
              </a:rPr>
              <a:t> </a:t>
            </a:r>
            <a:r>
              <a:rPr sz="1600" b="1" dirty="0">
                <a:latin typeface="Franklin Gothic Book" panose="020B0503020102020204" pitchFamily="34" charset="0"/>
                <a:cs typeface="Arial"/>
              </a:rPr>
              <a:t>be</a:t>
            </a:r>
            <a:r>
              <a:rPr sz="1600" b="1" spc="-20" dirty="0">
                <a:latin typeface="Franklin Gothic Book" panose="020B0503020102020204" pitchFamily="34" charset="0"/>
                <a:cs typeface="Arial"/>
              </a:rPr>
              <a:t> </a:t>
            </a:r>
            <a:r>
              <a:rPr sz="1600" b="1" spc="-5" dirty="0">
                <a:latin typeface="Franklin Gothic Book" panose="020B0503020102020204" pitchFamily="34" charset="0"/>
                <a:cs typeface="Arial"/>
              </a:rPr>
              <a:t>100%</a:t>
            </a:r>
            <a:r>
              <a:rPr sz="1600" b="1" spc="-25" dirty="0">
                <a:latin typeface="Franklin Gothic Book" panose="020B0503020102020204" pitchFamily="34" charset="0"/>
                <a:cs typeface="Arial"/>
              </a:rPr>
              <a:t> </a:t>
            </a:r>
            <a:r>
              <a:rPr sz="1600" b="1" spc="-5" dirty="0" smtClean="0">
                <a:latin typeface="Franklin Gothic Book" panose="020B0503020102020204" pitchFamily="34" charset="0"/>
                <a:cs typeface="Arial"/>
              </a:rPr>
              <a:t>employee-paid</a:t>
            </a:r>
            <a:endParaRPr lang="en-US" sz="1600" dirty="0">
              <a:latin typeface="Franklin Gothic Book" panose="020B0503020102020204" pitchFamily="34" charset="0"/>
              <a:cs typeface="Arial"/>
            </a:endParaRPr>
          </a:p>
          <a:p>
            <a:pPr marL="377190" indent="-285750">
              <a:spcAft>
                <a:spcPts val="600"/>
              </a:spcAft>
              <a:buFontTx/>
              <a:buChar char="•"/>
              <a:tabLst>
                <a:tab pos="215265" algn="l"/>
                <a:tab pos="215900" algn="l"/>
              </a:tabLst>
            </a:pPr>
            <a:r>
              <a:rPr lang="en-US" sz="1600" u="sng" dirty="0" smtClean="0">
                <a:solidFill>
                  <a:srgbClr val="000000"/>
                </a:solidFill>
                <a:latin typeface="Franklin Gothic Book" panose="020B0503020102020204" pitchFamily="34" charset="0"/>
              </a:rPr>
              <a:t>12/12 pre-existing condition exclusion and </a:t>
            </a:r>
            <a:r>
              <a:rPr lang="en-US" sz="1600" u="sng" dirty="0">
                <a:solidFill>
                  <a:srgbClr val="000000"/>
                </a:solidFill>
                <a:latin typeface="Franklin Gothic Book" panose="020B0503020102020204" pitchFamily="34" charset="0"/>
              </a:rPr>
              <a:t>9 month maternity waiting period</a:t>
            </a:r>
          </a:p>
          <a:p>
            <a:pPr marL="377190" marR="368300" indent="-285750">
              <a:spcAft>
                <a:spcPts val="600"/>
              </a:spcAft>
              <a:buFontTx/>
              <a:buChar char="•"/>
              <a:tabLst>
                <a:tab pos="215265" algn="l"/>
                <a:tab pos="215900" algn="l"/>
              </a:tabLst>
            </a:pPr>
            <a:r>
              <a:rPr sz="1600" dirty="0" smtClean="0">
                <a:latin typeface="Franklin Gothic Book" panose="020B0503020102020204" pitchFamily="34" charset="0"/>
                <a:cs typeface="Arial"/>
              </a:rPr>
              <a:t>Available </a:t>
            </a:r>
            <a:r>
              <a:rPr sz="1600" spc="-5" dirty="0">
                <a:latin typeface="Franklin Gothic Book" panose="020B0503020102020204" pitchFamily="34" charset="0"/>
                <a:cs typeface="Arial"/>
              </a:rPr>
              <a:t>in all </a:t>
            </a:r>
            <a:r>
              <a:rPr sz="1600" dirty="0">
                <a:latin typeface="Franklin Gothic Book" panose="020B0503020102020204" pitchFamily="34" charset="0"/>
                <a:cs typeface="Arial"/>
              </a:rPr>
              <a:t>states </a:t>
            </a:r>
            <a:r>
              <a:rPr sz="1600" spc="-5" dirty="0">
                <a:latin typeface="Franklin Gothic Book" panose="020B0503020102020204" pitchFamily="34" charset="0"/>
                <a:cs typeface="Arial"/>
              </a:rPr>
              <a:t>and </a:t>
            </a:r>
            <a:r>
              <a:rPr lang="en-US" sz="1600" spc="-5" dirty="0" smtClean="0">
                <a:latin typeface="Franklin Gothic Book" panose="020B0503020102020204" pitchFamily="34" charset="0"/>
                <a:cs typeface="Arial"/>
              </a:rPr>
              <a:t>Washington </a:t>
            </a:r>
            <a:r>
              <a:rPr sz="1600" spc="-5" dirty="0" smtClean="0">
                <a:latin typeface="Franklin Gothic Book" panose="020B0503020102020204" pitchFamily="34" charset="0"/>
                <a:cs typeface="Arial"/>
              </a:rPr>
              <a:t>DC </a:t>
            </a:r>
            <a:r>
              <a:rPr lang="en-US" sz="1600" u="sng" spc="-5" dirty="0">
                <a:latin typeface="Franklin Gothic Book" panose="020B0503020102020204" pitchFamily="34" charset="0"/>
                <a:cs typeface="Arial"/>
              </a:rPr>
              <a:t>except</a:t>
            </a:r>
            <a:r>
              <a:rPr lang="en-US" sz="1600" spc="-5" dirty="0">
                <a:latin typeface="Franklin Gothic Book" panose="020B0503020102020204" pitchFamily="34" charset="0"/>
                <a:cs typeface="Arial"/>
              </a:rPr>
              <a:t> New Mexico and </a:t>
            </a:r>
            <a:r>
              <a:rPr sz="1600" spc="-5" dirty="0">
                <a:latin typeface="Franklin Gothic Book" panose="020B0503020102020204" pitchFamily="34" charset="0"/>
                <a:cs typeface="Arial"/>
              </a:rPr>
              <a:t>Washington</a:t>
            </a:r>
            <a:r>
              <a:rPr sz="1600" dirty="0">
                <a:latin typeface="Franklin Gothic Book" panose="020B0503020102020204" pitchFamily="34" charset="0"/>
                <a:cs typeface="Arial"/>
              </a:rPr>
              <a:t>. Pending </a:t>
            </a:r>
            <a:r>
              <a:rPr lang="en-US" sz="1600" dirty="0" smtClean="0">
                <a:latin typeface="Franklin Gothic Book" panose="020B0503020102020204" pitchFamily="34" charset="0"/>
                <a:cs typeface="Arial"/>
              </a:rPr>
              <a:t>in</a:t>
            </a:r>
            <a:r>
              <a:rPr sz="1600" spc="-5" dirty="0" smtClean="0">
                <a:latin typeface="Franklin Gothic Book" panose="020B0503020102020204" pitchFamily="34" charset="0"/>
                <a:cs typeface="Arial"/>
              </a:rPr>
              <a:t>: </a:t>
            </a:r>
            <a:r>
              <a:rPr sz="1600" spc="-430" dirty="0" smtClean="0">
                <a:latin typeface="Franklin Gothic Book" panose="020B0503020102020204" pitchFamily="34" charset="0"/>
                <a:cs typeface="Arial"/>
              </a:rPr>
              <a:t> </a:t>
            </a:r>
            <a:r>
              <a:rPr sz="1600" spc="-5" dirty="0">
                <a:latin typeface="Franklin Gothic Book" panose="020B0503020102020204" pitchFamily="34" charset="0"/>
                <a:cs typeface="Arial"/>
              </a:rPr>
              <a:t>California,</a:t>
            </a:r>
            <a:r>
              <a:rPr sz="1600" spc="-10" dirty="0">
                <a:latin typeface="Franklin Gothic Book" panose="020B0503020102020204" pitchFamily="34" charset="0"/>
                <a:cs typeface="Arial"/>
              </a:rPr>
              <a:t> </a:t>
            </a:r>
            <a:r>
              <a:rPr sz="1600" spc="-5" dirty="0">
                <a:latin typeface="Franklin Gothic Book" panose="020B0503020102020204" pitchFamily="34" charset="0"/>
                <a:cs typeface="Arial"/>
              </a:rPr>
              <a:t>New </a:t>
            </a:r>
            <a:r>
              <a:rPr sz="1600" dirty="0">
                <a:latin typeface="Franklin Gothic Book" panose="020B0503020102020204" pitchFamily="34" charset="0"/>
                <a:cs typeface="Arial"/>
              </a:rPr>
              <a:t>York, </a:t>
            </a:r>
            <a:r>
              <a:rPr sz="1600" dirty="0" smtClean="0">
                <a:latin typeface="Franklin Gothic Book" panose="020B0503020102020204" pitchFamily="34" charset="0"/>
                <a:cs typeface="Arial"/>
              </a:rPr>
              <a:t>Oregon</a:t>
            </a:r>
          </a:p>
        </p:txBody>
      </p:sp>
      <p:graphicFrame>
        <p:nvGraphicFramePr>
          <p:cNvPr id="4" name="object 4"/>
          <p:cNvGraphicFramePr>
            <a:graphicFrameLocks noGrp="1"/>
          </p:cNvGraphicFramePr>
          <p:nvPr>
            <p:extLst>
              <p:ext uri="{D42A27DB-BD31-4B8C-83A1-F6EECF244321}">
                <p14:modId xmlns:p14="http://schemas.microsoft.com/office/powerpoint/2010/main" val="2509849287"/>
              </p:ext>
            </p:extLst>
          </p:nvPr>
        </p:nvGraphicFramePr>
        <p:xfrm>
          <a:off x="5410199" y="1417720"/>
          <a:ext cx="5900928" cy="5211680"/>
        </p:xfrm>
        <a:graphic>
          <a:graphicData uri="http://schemas.openxmlformats.org/drawingml/2006/table">
            <a:tbl>
              <a:tblPr firstRow="1" bandRow="1">
                <a:tableStyleId>{2D5ABB26-0587-4C30-8999-92F81FD0307C}</a:tableStyleId>
              </a:tblPr>
              <a:tblGrid>
                <a:gridCol w="1600200">
                  <a:extLst>
                    <a:ext uri="{9D8B030D-6E8A-4147-A177-3AD203B41FA5}">
                      <a16:colId xmlns="" xmlns:a16="http://schemas.microsoft.com/office/drawing/2014/main" val="20000"/>
                    </a:ext>
                  </a:extLst>
                </a:gridCol>
                <a:gridCol w="566928"/>
                <a:gridCol w="933450"/>
                <a:gridCol w="933450">
                  <a:extLst>
                    <a:ext uri="{9D8B030D-6E8A-4147-A177-3AD203B41FA5}">
                      <a16:colId xmlns="" xmlns:a16="http://schemas.microsoft.com/office/drawing/2014/main" val="20004"/>
                    </a:ext>
                  </a:extLst>
                </a:gridCol>
                <a:gridCol w="933450">
                  <a:extLst>
                    <a:ext uri="{9D8B030D-6E8A-4147-A177-3AD203B41FA5}">
                      <a16:colId xmlns="" xmlns:a16="http://schemas.microsoft.com/office/drawing/2014/main" val="20005"/>
                    </a:ext>
                  </a:extLst>
                </a:gridCol>
                <a:gridCol w="933450">
                  <a:extLst>
                    <a:ext uri="{9D8B030D-6E8A-4147-A177-3AD203B41FA5}">
                      <a16:colId xmlns="" xmlns:a16="http://schemas.microsoft.com/office/drawing/2014/main" val="20006"/>
                    </a:ext>
                  </a:extLst>
                </a:gridCol>
              </a:tblGrid>
              <a:tr h="201168">
                <a:tc>
                  <a:txBody>
                    <a:bodyPr/>
                    <a:lstStyle/>
                    <a:p>
                      <a:pPr marL="0" algn="ctr">
                        <a:lnSpc>
                          <a:spcPct val="100000"/>
                        </a:lnSpc>
                      </a:pPr>
                      <a:r>
                        <a:rPr kumimoji="0" lang="en-US" sz="1200" b="1" i="0" u="none" strike="noStrike" kern="1200" cap="none" spc="-5" normalizeH="0" baseline="0" noProof="0" dirty="0" smtClean="0">
                          <a:ln>
                            <a:noFill/>
                          </a:ln>
                          <a:solidFill>
                            <a:prstClr val="black"/>
                          </a:solidFill>
                          <a:effectLst/>
                          <a:uLnTx/>
                          <a:uFillTx/>
                          <a:latin typeface="Arial"/>
                          <a:ea typeface="+mn-ea"/>
                          <a:cs typeface="Arial"/>
                        </a:rPr>
                        <a:t>                             </a:t>
                      </a:r>
                      <a:endParaRPr sz="1200" dirty="0">
                        <a:latin typeface="Arial"/>
                        <a:cs typeface="Arial"/>
                      </a:endParaRPr>
                    </a:p>
                  </a:txBody>
                  <a:tcPr marL="0" marR="0" marT="0" marB="0"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1200" cap="none" spc="-5" normalizeH="0" baseline="0" noProof="0" dirty="0" smtClean="0">
                          <a:ln>
                            <a:noFill/>
                          </a:ln>
                          <a:solidFill>
                            <a:prstClr val="black"/>
                          </a:solidFill>
                          <a:effectLst/>
                          <a:uLnTx/>
                          <a:uFillTx/>
                          <a:latin typeface="Arial"/>
                          <a:ea typeface="+mn-ea"/>
                          <a:cs typeface="Arial"/>
                        </a:rPr>
                        <a:t>Benefit</a:t>
                      </a:r>
                      <a:endParaRPr lang="en-US" sz="1200" u="sng" dirty="0" smtClean="0">
                        <a:latin typeface="Arial"/>
                        <a:cs typeface="Arial"/>
                      </a:endParaRPr>
                    </a:p>
                  </a:txBody>
                  <a:tcPr marL="0" marR="0" marT="0" marB="0" anchor="ctr">
                    <a:noFill/>
                  </a:tcPr>
                </a:tc>
                <a:tc gridSpan="4">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smtClean="0">
                          <a:ln>
                            <a:noFill/>
                          </a:ln>
                          <a:solidFill>
                            <a:prstClr val="black"/>
                          </a:solidFill>
                          <a:effectLst/>
                          <a:uLnTx/>
                          <a:uFillTx/>
                          <a:latin typeface="Arial"/>
                          <a:ea typeface="+mn-ea"/>
                          <a:cs typeface="Arial"/>
                        </a:rPr>
                        <a:t>Monthly</a:t>
                      </a:r>
                      <a:r>
                        <a:rPr kumimoji="0" lang="en-US" sz="1200" b="1" i="0" u="sng" strike="noStrike" kern="1200" cap="none" spc="-10" normalizeH="0" baseline="0" noProof="0" dirty="0" smtClean="0">
                          <a:ln>
                            <a:noFill/>
                          </a:ln>
                          <a:solidFill>
                            <a:prstClr val="black"/>
                          </a:solidFill>
                          <a:effectLst/>
                          <a:uLnTx/>
                          <a:uFillTx/>
                          <a:latin typeface="Arial"/>
                          <a:ea typeface="+mn-ea"/>
                          <a:cs typeface="Arial"/>
                        </a:rPr>
                        <a:t> </a:t>
                      </a:r>
                      <a:r>
                        <a:rPr kumimoji="0" lang="en-US" sz="1200" b="1" i="0" u="sng" strike="noStrike" kern="1200" cap="none" spc="-5" normalizeH="0" baseline="0" noProof="0" dirty="0" smtClean="0">
                          <a:ln>
                            <a:noFill/>
                          </a:ln>
                          <a:solidFill>
                            <a:prstClr val="black"/>
                          </a:solidFill>
                          <a:effectLst/>
                          <a:uLnTx/>
                          <a:uFillTx/>
                          <a:latin typeface="Arial"/>
                          <a:ea typeface="+mn-ea"/>
                          <a:cs typeface="Arial"/>
                        </a:rPr>
                        <a:t>Rates</a:t>
                      </a:r>
                      <a:r>
                        <a:rPr kumimoji="0" lang="en-US" sz="1200" b="1" i="0" u="sng" strike="noStrike" kern="1200" cap="none" spc="-20" normalizeH="0" baseline="0" noProof="0" dirty="0" smtClean="0">
                          <a:ln>
                            <a:noFill/>
                          </a:ln>
                          <a:solidFill>
                            <a:prstClr val="black"/>
                          </a:solidFill>
                          <a:effectLst/>
                          <a:uLnTx/>
                          <a:uFillTx/>
                          <a:latin typeface="Arial"/>
                          <a:ea typeface="+mn-ea"/>
                          <a:cs typeface="Arial"/>
                        </a:rPr>
                        <a:t> </a:t>
                      </a:r>
                      <a:r>
                        <a:rPr kumimoji="0" lang="en-US" sz="1200" b="1" i="0" u="sng" strike="noStrike" kern="1200" cap="none" spc="0" normalizeH="0" baseline="0" noProof="0" dirty="0" smtClean="0">
                          <a:ln>
                            <a:noFill/>
                          </a:ln>
                          <a:solidFill>
                            <a:prstClr val="black"/>
                          </a:solidFill>
                          <a:effectLst/>
                          <a:uLnTx/>
                          <a:uFillTx/>
                          <a:latin typeface="Arial"/>
                          <a:ea typeface="+mn-ea"/>
                          <a:cs typeface="Arial"/>
                        </a:rPr>
                        <a:t>(365-day</a:t>
                      </a:r>
                      <a:r>
                        <a:rPr kumimoji="0" lang="en-US" sz="1200" b="1" i="0" u="sng" strike="noStrike" kern="1200" cap="none" spc="-15" normalizeH="0" baseline="0" noProof="0" dirty="0" smtClean="0">
                          <a:ln>
                            <a:noFill/>
                          </a:ln>
                          <a:solidFill>
                            <a:prstClr val="black"/>
                          </a:solidFill>
                          <a:effectLst/>
                          <a:uLnTx/>
                          <a:uFillTx/>
                          <a:latin typeface="Arial"/>
                          <a:ea typeface="+mn-ea"/>
                          <a:cs typeface="Arial"/>
                        </a:rPr>
                        <a:t> </a:t>
                      </a:r>
                      <a:r>
                        <a:rPr kumimoji="0" lang="en-US" sz="1200" b="1" i="0" u="sng" strike="noStrike" kern="1200" cap="none" spc="0" normalizeH="0" baseline="0" noProof="0" dirty="0" smtClean="0">
                          <a:ln>
                            <a:noFill/>
                          </a:ln>
                          <a:solidFill>
                            <a:prstClr val="black"/>
                          </a:solidFill>
                          <a:effectLst/>
                          <a:uLnTx/>
                          <a:uFillTx/>
                          <a:latin typeface="Arial"/>
                          <a:ea typeface="+mn-ea"/>
                          <a:cs typeface="Arial"/>
                        </a:rPr>
                        <a:t>benefit</a:t>
                      </a:r>
                      <a:r>
                        <a:rPr kumimoji="0" lang="en-US" sz="1200" b="1" i="0" u="sng" strike="noStrike" kern="1200" cap="none" spc="-10" normalizeH="0" baseline="0" noProof="0" dirty="0" smtClean="0">
                          <a:ln>
                            <a:noFill/>
                          </a:ln>
                          <a:solidFill>
                            <a:prstClr val="black"/>
                          </a:solidFill>
                          <a:effectLst/>
                          <a:uLnTx/>
                          <a:uFillTx/>
                          <a:latin typeface="Arial"/>
                          <a:ea typeface="+mn-ea"/>
                          <a:cs typeface="Arial"/>
                        </a:rPr>
                        <a:t> </a:t>
                      </a:r>
                      <a:r>
                        <a:rPr kumimoji="0" lang="en-US" sz="1200" b="1" i="0" u="sng" strike="noStrike" kern="1200" cap="none" spc="0" normalizeH="0" baseline="0" noProof="0" dirty="0" smtClean="0">
                          <a:ln>
                            <a:noFill/>
                          </a:ln>
                          <a:solidFill>
                            <a:prstClr val="black"/>
                          </a:solidFill>
                          <a:effectLst/>
                          <a:uLnTx/>
                          <a:uFillTx/>
                          <a:latin typeface="Arial"/>
                          <a:ea typeface="+mn-ea"/>
                          <a:cs typeface="Arial"/>
                        </a:rPr>
                        <a:t>period) </a:t>
                      </a:r>
                      <a:endParaRPr kumimoji="0" lang="en-US" sz="1200" b="0" i="0" u="sng" strike="noStrike" kern="0" cap="none" spc="0" normalizeH="0" baseline="0" noProof="0" dirty="0" smtClean="0">
                        <a:ln>
                          <a:noFill/>
                        </a:ln>
                        <a:solidFill>
                          <a:prstClr val="black"/>
                        </a:solidFill>
                        <a:effectLst/>
                        <a:uLnTx/>
                        <a:uFillTx/>
                        <a:latin typeface="Arial"/>
                        <a:ea typeface="+mn-ea"/>
                        <a:cs typeface="Arial"/>
                      </a:endParaRPr>
                    </a:p>
                  </a:txBody>
                  <a:tcPr marL="0" marR="0" marT="0" marB="0" anchor="ctr"/>
                </a:tc>
                <a:tc hMerge="1">
                  <a:txBody>
                    <a:bodyPr/>
                    <a:lstStyle/>
                    <a:p>
                      <a:pPr marL="186055">
                        <a:lnSpc>
                          <a:spcPts val="1290"/>
                        </a:lnSpc>
                      </a:pPr>
                      <a:endParaRPr sz="1200" dirty="0">
                        <a:latin typeface="Arial"/>
                        <a:cs typeface="Arial"/>
                      </a:endParaRPr>
                    </a:p>
                  </a:txBody>
                  <a:tcPr marL="0" marR="0" marT="0" marB="0"/>
                </a:tc>
                <a:tc hMerge="1">
                  <a:txBody>
                    <a:bodyPr/>
                    <a:lstStyle/>
                    <a:p>
                      <a:pPr marL="167640">
                        <a:lnSpc>
                          <a:spcPts val="1290"/>
                        </a:lnSpc>
                      </a:pPr>
                      <a:endParaRPr sz="1200" dirty="0">
                        <a:latin typeface="Arial"/>
                        <a:cs typeface="Arial"/>
                      </a:endParaRPr>
                    </a:p>
                  </a:txBody>
                  <a:tcPr marL="0" marR="0" marT="0" marB="0"/>
                </a:tc>
                <a:tc hMerge="1">
                  <a:txBody>
                    <a:bodyPr/>
                    <a:lstStyle/>
                    <a:p>
                      <a:pPr marR="24130" algn="r">
                        <a:lnSpc>
                          <a:spcPts val="1290"/>
                        </a:lnSpc>
                      </a:pPr>
                      <a:endParaRPr sz="1200" dirty="0">
                        <a:latin typeface="Arial"/>
                        <a:cs typeface="Arial"/>
                      </a:endParaRPr>
                    </a:p>
                  </a:txBody>
                  <a:tcPr marL="0" marR="0" marT="0" marB="0"/>
                </a:tc>
              </a:tr>
              <a:tr h="30175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1" u="sng" spc="-5" dirty="0" smtClean="0">
                          <a:solidFill>
                            <a:srgbClr val="CD7F32"/>
                          </a:solidFill>
                          <a:latin typeface="Arial"/>
                          <a:cs typeface="Arial"/>
                        </a:rPr>
                        <a:t>BRONZE</a:t>
                      </a:r>
                      <a:r>
                        <a:rPr lang="en-US" sz="1200" b="1" u="sng" spc="-10" dirty="0" smtClean="0">
                          <a:solidFill>
                            <a:srgbClr val="CD7F32"/>
                          </a:solidFill>
                          <a:latin typeface="Arial"/>
                          <a:cs typeface="Arial"/>
                        </a:rPr>
                        <a:t> IWCA</a:t>
                      </a:r>
                      <a:r>
                        <a:rPr lang="en-US" sz="1200" b="1" u="sng" spc="-5" dirty="0" smtClean="0">
                          <a:solidFill>
                            <a:srgbClr val="CD7F32"/>
                          </a:solidFill>
                          <a:latin typeface="Arial"/>
                          <a:cs typeface="Arial"/>
                        </a:rPr>
                        <a:t> </a:t>
                      </a:r>
                      <a:r>
                        <a:rPr lang="en-US" sz="1200" b="1" u="sng" dirty="0" smtClean="0">
                          <a:solidFill>
                            <a:srgbClr val="CD7F32"/>
                          </a:solidFill>
                          <a:latin typeface="Arial"/>
                          <a:cs typeface="Arial"/>
                        </a:rPr>
                        <a:t>PLAN</a:t>
                      </a:r>
                      <a:endParaRPr lang="en-US" sz="1200" u="sng" dirty="0" smtClean="0">
                        <a:solidFill>
                          <a:srgbClr val="CD7F32"/>
                        </a:solidFill>
                        <a:latin typeface="Arial"/>
                        <a:cs typeface="Arial"/>
                      </a:endParaRPr>
                    </a:p>
                  </a:txBody>
                  <a:tcPr marL="0" marR="0" marT="0" marB="0" anchor="b"/>
                </a:tc>
                <a:tc>
                  <a:txBody>
                    <a:bodyPr/>
                    <a:lstStyle/>
                    <a:p>
                      <a:pPr algn="ctr"/>
                      <a:endParaRPr lang="en-US" sz="1200" b="1" dirty="0">
                        <a:latin typeface="Arial" panose="020B0604020202020204" pitchFamily="34" charset="0"/>
                        <a:cs typeface="Arial" panose="020B0604020202020204" pitchFamily="34" charset="0"/>
                      </a:endParaRPr>
                    </a:p>
                  </a:txBody>
                  <a:tcPr marL="0" marR="0" marT="0" marB="0" anchor="b">
                    <a:noFill/>
                  </a:tcPr>
                </a:tc>
                <a:tc>
                  <a:txBody>
                    <a:bodyPr/>
                    <a:lstStyle/>
                    <a:p>
                      <a:pPr marL="0" algn="ctr">
                        <a:lnSpc>
                          <a:spcPct val="100000"/>
                        </a:lnSpc>
                      </a:pPr>
                      <a:r>
                        <a:rPr sz="1200" b="1" dirty="0">
                          <a:latin typeface="Arial"/>
                          <a:cs typeface="Arial"/>
                        </a:rPr>
                        <a:t>EE</a:t>
                      </a:r>
                      <a:r>
                        <a:rPr sz="1200" b="1" spc="-50" dirty="0">
                          <a:latin typeface="Arial"/>
                          <a:cs typeface="Arial"/>
                        </a:rPr>
                        <a:t> </a:t>
                      </a:r>
                      <a:r>
                        <a:rPr sz="1200" b="1" dirty="0">
                          <a:latin typeface="Arial"/>
                          <a:cs typeface="Arial"/>
                        </a:rPr>
                        <a:t>Only</a:t>
                      </a:r>
                      <a:endParaRPr sz="1200" dirty="0">
                        <a:latin typeface="Arial"/>
                        <a:cs typeface="Arial"/>
                      </a:endParaRPr>
                    </a:p>
                  </a:txBody>
                  <a:tcPr marL="0" marR="0" marT="0" marB="0" anchor="b"/>
                </a:tc>
                <a:tc>
                  <a:txBody>
                    <a:bodyPr/>
                    <a:lstStyle/>
                    <a:p>
                      <a:pPr marL="0" algn="ctr">
                        <a:lnSpc>
                          <a:spcPct val="100000"/>
                        </a:lnSpc>
                      </a:pPr>
                      <a:r>
                        <a:rPr sz="1200" b="1" dirty="0">
                          <a:latin typeface="Arial"/>
                          <a:cs typeface="Arial"/>
                        </a:rPr>
                        <a:t>EE</a:t>
                      </a:r>
                      <a:r>
                        <a:rPr sz="1200" b="1" spc="-35" dirty="0">
                          <a:latin typeface="Arial"/>
                          <a:cs typeface="Arial"/>
                        </a:rPr>
                        <a:t> </a:t>
                      </a:r>
                      <a:r>
                        <a:rPr sz="1200" b="1" dirty="0">
                          <a:latin typeface="Arial"/>
                          <a:cs typeface="Arial"/>
                        </a:rPr>
                        <a:t>+</a:t>
                      </a:r>
                      <a:r>
                        <a:rPr sz="1200" b="1" spc="-30" dirty="0">
                          <a:latin typeface="Arial"/>
                          <a:cs typeface="Arial"/>
                        </a:rPr>
                        <a:t> </a:t>
                      </a:r>
                      <a:r>
                        <a:rPr sz="1200" b="1" dirty="0">
                          <a:latin typeface="Arial"/>
                          <a:cs typeface="Arial"/>
                        </a:rPr>
                        <a:t>SP</a:t>
                      </a:r>
                      <a:endParaRPr sz="1200" dirty="0">
                        <a:latin typeface="Arial"/>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CH</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Family</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a:latin typeface="Arial"/>
                          <a:cs typeface="Arial"/>
                        </a:rPr>
                        <a:t>1-5</a:t>
                      </a:r>
                      <a:endParaRPr sz="1200" dirty="0">
                        <a:latin typeface="Arial"/>
                        <a:cs typeface="Arial"/>
                      </a:endParaRPr>
                    </a:p>
                  </a:txBody>
                  <a:tcPr marL="0" marR="0" marT="0" marB="0" anchor="b">
                    <a:noFill/>
                  </a:tcPr>
                </a:tc>
                <a:tc>
                  <a:txBody>
                    <a:bodyPr/>
                    <a:lstStyle/>
                    <a:p>
                      <a:pPr marL="0">
                        <a:lnSpc>
                          <a:spcPct val="100000"/>
                        </a:lnSpc>
                      </a:pPr>
                      <a:r>
                        <a:rPr sz="1200" b="1" spc="-5" dirty="0">
                          <a:latin typeface="Arial"/>
                          <a:cs typeface="Arial"/>
                        </a:rPr>
                        <a:t>$50</a:t>
                      </a:r>
                      <a:endParaRPr sz="1200" dirty="0">
                        <a:latin typeface="Arial"/>
                        <a:cs typeface="Arial"/>
                      </a:endParaRPr>
                    </a:p>
                  </a:txBody>
                  <a:tcPr marL="0" marR="0" marT="0" marB="0" anchor="b">
                    <a:noFill/>
                  </a:tcPr>
                </a:tc>
                <a:tc>
                  <a:txBody>
                    <a:bodyPr/>
                    <a:lstStyle/>
                    <a:p>
                      <a:pPr marL="0" algn="ctr">
                        <a:lnSpc>
                          <a:spcPct val="100000"/>
                        </a:lnSpc>
                      </a:pPr>
                      <a:r>
                        <a:rPr lang="en-US" sz="1200" dirty="0" smtClean="0">
                          <a:latin typeface="Arial"/>
                          <a:cs typeface="Arial"/>
                        </a:rPr>
                        <a:t>-</a:t>
                      </a:r>
                      <a:endParaRPr sz="1200" dirty="0">
                        <a:latin typeface="Arial"/>
                        <a:cs typeface="Arial"/>
                      </a:endParaRPr>
                    </a:p>
                  </a:txBody>
                  <a:tcPr marL="0" marR="0" marT="0" marB="0" anchor="b">
                    <a:noFill/>
                  </a:tcPr>
                </a:tc>
                <a:tc>
                  <a:txBody>
                    <a:bodyPr/>
                    <a:lstStyle/>
                    <a:p>
                      <a:pPr marL="0" algn="ctr">
                        <a:lnSpc>
                          <a:spcPct val="100000"/>
                        </a:lnSpc>
                      </a:pPr>
                      <a:r>
                        <a:rPr lang="en-US" sz="1200" dirty="0" smtClean="0">
                          <a:latin typeface="Arial"/>
                          <a:cs typeface="Arial"/>
                        </a:rPr>
                        <a:t>-</a:t>
                      </a:r>
                      <a:endParaRPr sz="1200" dirty="0">
                        <a:latin typeface="Arial"/>
                        <a:cs typeface="Arial"/>
                      </a:endParaRPr>
                    </a:p>
                  </a:txBody>
                  <a:tcPr marL="0" marR="0" marT="0" marB="0" anchor="b">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noFill/>
                  </a:tcPr>
                </a:tc>
                <a:extLst>
                  <a:ext uri="{0D108BD9-81ED-4DB2-BD59-A6C34878D82A}">
                    <a16:rowId xmlns="" xmlns:a16="http://schemas.microsoft.com/office/drawing/2014/main" val="10000"/>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smtClean="0">
                          <a:latin typeface="Arial"/>
                          <a:cs typeface="Arial"/>
                        </a:rPr>
                        <a:t>6-3</a:t>
                      </a:r>
                      <a:r>
                        <a:rPr lang="en-US" sz="1200" b="1" spc="-5" dirty="0" smtClean="0">
                          <a:latin typeface="Arial"/>
                          <a:cs typeface="Arial"/>
                        </a:rPr>
                        <a:t>65</a:t>
                      </a:r>
                      <a:endParaRPr sz="1200" dirty="0">
                        <a:latin typeface="Arial"/>
                        <a:cs typeface="Arial"/>
                      </a:endParaRPr>
                    </a:p>
                  </a:txBody>
                  <a:tcPr marL="0" marR="0" marT="0" marB="0" anchor="b">
                    <a:solidFill>
                      <a:schemeClr val="bg1">
                        <a:lumMod val="95000"/>
                      </a:schemeClr>
                    </a:solidFill>
                  </a:tcPr>
                </a:tc>
                <a:tc>
                  <a:txBody>
                    <a:bodyPr/>
                    <a:lstStyle/>
                    <a:p>
                      <a:pPr marL="0">
                        <a:lnSpc>
                          <a:spcPct val="100000"/>
                        </a:lnSpc>
                      </a:pPr>
                      <a:r>
                        <a:rPr sz="1200" b="1" spc="-5" dirty="0">
                          <a:latin typeface="Arial"/>
                          <a:cs typeface="Arial"/>
                        </a:rPr>
                        <a:t>$1,000</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$11.61</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$26.01</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$16.94</a:t>
                      </a:r>
                      <a:endParaRPr sz="1200" dirty="0">
                        <a:latin typeface="Arial"/>
                        <a:cs typeface="Arial"/>
                      </a:endParaRPr>
                    </a:p>
                  </a:txBody>
                  <a:tcPr marL="0" marR="0" marT="0" marB="0" anchor="b">
                    <a:solidFill>
                      <a:schemeClr val="bg1">
                        <a:lumMod val="95000"/>
                      </a:schemeClr>
                    </a:solidFill>
                  </a:tcPr>
                </a:tc>
                <a:tc>
                  <a:txBody>
                    <a:bodyPr/>
                    <a:lstStyle/>
                    <a:p>
                      <a:pPr marR="42545" algn="ctr">
                        <a:lnSpc>
                          <a:spcPct val="100000"/>
                        </a:lnSpc>
                      </a:pPr>
                      <a:r>
                        <a:rPr sz="1200" b="1" spc="-5" dirty="0">
                          <a:latin typeface="Arial"/>
                          <a:cs typeface="Arial"/>
                        </a:rPr>
                        <a:t>$32.33</a:t>
                      </a:r>
                      <a:endParaRPr sz="1200" dirty="0">
                        <a:latin typeface="Arial"/>
                        <a:cs typeface="Arial"/>
                      </a:endParaRPr>
                    </a:p>
                  </a:txBody>
                  <a:tcPr marL="0" marR="0" marT="0" marB="0" anchor="b">
                    <a:solidFill>
                      <a:schemeClr val="bg1">
                        <a:lumMod val="95000"/>
                      </a:schemeClr>
                    </a:solidFill>
                  </a:tcPr>
                </a:tc>
                <a:extLst>
                  <a:ext uri="{0D108BD9-81ED-4DB2-BD59-A6C34878D82A}">
                    <a16:rowId xmlns="" xmlns:a16="http://schemas.microsoft.com/office/drawing/2014/main" val="10001"/>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smtClean="0">
                          <a:latin typeface="Arial"/>
                          <a:cs typeface="Arial"/>
                        </a:rPr>
                        <a:t>6-3</a:t>
                      </a:r>
                      <a:r>
                        <a:rPr lang="en-US" sz="1200" b="1" spc="-5" dirty="0" smtClean="0">
                          <a:latin typeface="Arial"/>
                          <a:cs typeface="Arial"/>
                        </a:rPr>
                        <a:t>65</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nSpc>
                          <a:spcPct val="100000"/>
                        </a:lnSpc>
                      </a:pPr>
                      <a:r>
                        <a:rPr sz="1200" b="1" spc="-5" dirty="0">
                          <a:latin typeface="Arial"/>
                          <a:cs typeface="Arial"/>
                        </a:rPr>
                        <a:t>$1,500</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gn="ctr">
                        <a:lnSpc>
                          <a:spcPct val="100000"/>
                        </a:lnSpc>
                      </a:pPr>
                      <a:r>
                        <a:rPr sz="1200" b="1" spc="-5" dirty="0">
                          <a:latin typeface="Arial"/>
                          <a:cs typeface="Arial"/>
                        </a:rPr>
                        <a:t>$16.67</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gn="ctr">
                        <a:lnSpc>
                          <a:spcPct val="100000"/>
                        </a:lnSpc>
                      </a:pPr>
                      <a:r>
                        <a:rPr sz="1200" b="1" spc="-5" dirty="0">
                          <a:latin typeface="Arial"/>
                          <a:cs typeface="Arial"/>
                        </a:rPr>
                        <a:t>$37.33</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indent="0" algn="ctr">
                        <a:lnSpc>
                          <a:spcPct val="100000"/>
                        </a:lnSpc>
                        <a:buFont typeface="Arial" panose="020B0604020202020204" pitchFamily="34" charset="0"/>
                        <a:buNone/>
                      </a:pPr>
                      <a:r>
                        <a:rPr sz="1200" b="1" spc="-5" dirty="0">
                          <a:latin typeface="Arial"/>
                          <a:cs typeface="Arial"/>
                        </a:rPr>
                        <a:t>$24.31</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R="42545" algn="ctr">
                        <a:lnSpc>
                          <a:spcPct val="100000"/>
                        </a:lnSpc>
                      </a:pPr>
                      <a:r>
                        <a:rPr sz="1200" b="1" spc="-5" dirty="0">
                          <a:latin typeface="Arial"/>
                          <a:cs typeface="Arial"/>
                        </a:rPr>
                        <a:t>$46.40</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79276">
                <a:tc>
                  <a:txBody>
                    <a:bodyPr/>
                    <a:lstStyle/>
                    <a:p>
                      <a:pPr marL="0">
                        <a:lnSpc>
                          <a:spcPct val="100000"/>
                        </a:lnSpc>
                        <a:spcBef>
                          <a:spcPts val="0"/>
                        </a:spcBef>
                      </a:pPr>
                      <a:endParaRPr sz="1200" dirty="0">
                        <a:latin typeface="Times New Roman"/>
                        <a:cs typeface="Times New Roman"/>
                      </a:endParaRPr>
                    </a:p>
                    <a:p>
                      <a:pPr marL="0">
                        <a:lnSpc>
                          <a:spcPct val="100000"/>
                        </a:lnSpc>
                        <a:spcBef>
                          <a:spcPts val="0"/>
                        </a:spcBef>
                      </a:pPr>
                      <a:r>
                        <a:rPr sz="1200" b="1" u="sng" dirty="0">
                          <a:solidFill>
                            <a:srgbClr val="C0C0C0"/>
                          </a:solidFill>
                          <a:latin typeface="Arial"/>
                          <a:cs typeface="Arial"/>
                        </a:rPr>
                        <a:t>SILVER</a:t>
                      </a:r>
                      <a:r>
                        <a:rPr sz="1200" b="1" u="sng" spc="-30" dirty="0">
                          <a:solidFill>
                            <a:srgbClr val="C0C0C0"/>
                          </a:solidFill>
                          <a:latin typeface="Arial"/>
                          <a:cs typeface="Arial"/>
                        </a:rPr>
                        <a:t> </a:t>
                      </a:r>
                      <a:r>
                        <a:rPr lang="en-US" sz="1200" b="1" u="sng" spc="-30" dirty="0" smtClean="0">
                          <a:solidFill>
                            <a:srgbClr val="C0C0C0"/>
                          </a:solidFill>
                          <a:latin typeface="Arial"/>
                          <a:cs typeface="Arial"/>
                        </a:rPr>
                        <a:t>IWCA</a:t>
                      </a:r>
                      <a:r>
                        <a:rPr sz="1200" b="1" u="sng" spc="-35" dirty="0" smtClean="0">
                          <a:solidFill>
                            <a:srgbClr val="C0C0C0"/>
                          </a:solidFill>
                          <a:latin typeface="Arial"/>
                          <a:cs typeface="Arial"/>
                        </a:rPr>
                        <a:t> </a:t>
                      </a:r>
                      <a:r>
                        <a:rPr sz="1200" b="1" u="sng" dirty="0">
                          <a:solidFill>
                            <a:srgbClr val="C0C0C0"/>
                          </a:solidFill>
                          <a:latin typeface="Arial"/>
                          <a:cs typeface="Arial"/>
                        </a:rPr>
                        <a:t>PLAN</a:t>
                      </a:r>
                      <a:endParaRPr sz="1200" u="sng" dirty="0">
                        <a:solidFill>
                          <a:srgbClr val="C0C0C0"/>
                        </a:solidFill>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noFill/>
                  </a:tcPr>
                </a:tc>
                <a:tc>
                  <a:txBody>
                    <a:bodyPr/>
                    <a:lstStyle/>
                    <a:p>
                      <a:pPr marL="0" algn="ctr">
                        <a:lnSpc>
                          <a:spcPct val="100000"/>
                        </a:lnSpc>
                      </a:pPr>
                      <a:r>
                        <a:rPr sz="1200" b="1" dirty="0">
                          <a:latin typeface="Arial"/>
                          <a:cs typeface="Arial"/>
                        </a:rPr>
                        <a:t>EE</a:t>
                      </a:r>
                      <a:r>
                        <a:rPr sz="1200" b="1" spc="-50" dirty="0">
                          <a:latin typeface="Arial"/>
                          <a:cs typeface="Arial"/>
                        </a:rPr>
                        <a:t> </a:t>
                      </a:r>
                      <a:r>
                        <a:rPr sz="1200" b="1" dirty="0">
                          <a:latin typeface="Arial"/>
                          <a:cs typeface="Arial"/>
                        </a:rPr>
                        <a:t>Only</a:t>
                      </a:r>
                      <a:endParaRPr sz="1200" dirty="0">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SP</a:t>
                      </a:r>
                      <a:endParaRPr kumimoji="0" lang="en-US" sz="1200" b="0" i="0" u="none" strike="noStrike" kern="0" cap="none" spc="0" normalizeH="0" baseline="0" noProof="0" dirty="0" smtClean="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CH</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R="24130" algn="ctr">
                        <a:lnSpc>
                          <a:spcPct val="100000"/>
                        </a:lnSpc>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Family</a:t>
                      </a:r>
                      <a:endParaRPr sz="1200" dirty="0">
                        <a:latin typeface="Arial"/>
                        <a:cs typeface="Arial"/>
                      </a:endParaRPr>
                    </a:p>
                  </a:txBody>
                  <a:tcPr marL="0" marR="0" marT="0" marB="0" anchor="b">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3"/>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a:latin typeface="Arial"/>
                          <a:cs typeface="Arial"/>
                        </a:rPr>
                        <a:t>1-7</a:t>
                      </a:r>
                      <a:endParaRPr sz="1200" dirty="0">
                        <a:latin typeface="Arial"/>
                        <a:cs typeface="Arial"/>
                      </a:endParaRPr>
                    </a:p>
                  </a:txBody>
                  <a:tcPr marL="0" marR="0" marT="0" marB="0" anchor="b"/>
                </a:tc>
                <a:tc>
                  <a:txBody>
                    <a:bodyPr/>
                    <a:lstStyle/>
                    <a:p>
                      <a:pPr marL="0">
                        <a:lnSpc>
                          <a:spcPct val="100000"/>
                        </a:lnSpc>
                      </a:pPr>
                      <a:r>
                        <a:rPr sz="1200" b="1" spc="-5" dirty="0">
                          <a:latin typeface="Arial"/>
                          <a:cs typeface="Arial"/>
                        </a:rPr>
                        <a:t>$50</a:t>
                      </a:r>
                      <a:endParaRPr sz="1200" dirty="0">
                        <a:latin typeface="Arial"/>
                        <a:cs typeface="Arial"/>
                      </a:endParaRPr>
                    </a:p>
                  </a:txBody>
                  <a:tcPr marL="0" marR="0" marT="0" marB="0" anchor="b">
                    <a:noFill/>
                  </a:tcPr>
                </a:tc>
                <a:tc>
                  <a:txBody>
                    <a:bodyPr/>
                    <a:lstStyle/>
                    <a:p>
                      <a:pPr marL="0" algn="ctr">
                        <a:lnSpc>
                          <a:spcPct val="100000"/>
                        </a:lnSpc>
                      </a:pPr>
                      <a:r>
                        <a:rPr lang="en-US" sz="1200" dirty="0" smtClean="0">
                          <a:latin typeface="Arial"/>
                          <a:cs typeface="Arial"/>
                        </a:rPr>
                        <a:t>-</a:t>
                      </a:r>
                      <a:endParaRPr sz="1200" dirty="0">
                        <a:latin typeface="Arial"/>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c>
                  <a:txBody>
                    <a:bodyPr/>
                    <a:lstStyle/>
                    <a:p>
                      <a:pPr marR="24130" algn="ctr">
                        <a:lnSpc>
                          <a:spcPct val="100000"/>
                        </a:lnSpc>
                      </a:pPr>
                      <a:r>
                        <a:rPr lang="en-US" sz="1200" dirty="0" smtClean="0">
                          <a:latin typeface="Arial"/>
                          <a:cs typeface="Arial"/>
                        </a:rPr>
                        <a:t>-</a:t>
                      </a:r>
                      <a:endParaRPr sz="1200" dirty="0">
                        <a:latin typeface="Arial"/>
                        <a:cs typeface="Arial"/>
                      </a:endParaRPr>
                    </a:p>
                  </a:txBody>
                  <a:tcPr marL="0" marR="0" marT="0" marB="0" anchor="b"/>
                </a:tc>
                <a:extLst>
                  <a:ext uri="{0D108BD9-81ED-4DB2-BD59-A6C34878D82A}">
                    <a16:rowId xmlns="" xmlns:a16="http://schemas.microsoft.com/office/drawing/2014/main" val="10004"/>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smtClean="0">
                          <a:latin typeface="Arial"/>
                          <a:cs typeface="Arial"/>
                        </a:rPr>
                        <a:t>8-3</a:t>
                      </a:r>
                      <a:r>
                        <a:rPr lang="en-US" sz="1200" b="1" spc="-5" dirty="0" smtClean="0">
                          <a:latin typeface="Arial"/>
                          <a:cs typeface="Arial"/>
                        </a:rPr>
                        <a:t>65</a:t>
                      </a:r>
                      <a:endParaRPr sz="1200" dirty="0">
                        <a:latin typeface="Arial"/>
                        <a:cs typeface="Arial"/>
                      </a:endParaRPr>
                    </a:p>
                  </a:txBody>
                  <a:tcPr marL="0" marR="0" marT="0" marB="0" anchor="b">
                    <a:solidFill>
                      <a:schemeClr val="bg1">
                        <a:lumMod val="95000"/>
                      </a:schemeClr>
                    </a:solidFill>
                  </a:tcPr>
                </a:tc>
                <a:tc>
                  <a:txBody>
                    <a:bodyPr/>
                    <a:lstStyle/>
                    <a:p>
                      <a:pPr marL="0">
                        <a:lnSpc>
                          <a:spcPct val="100000"/>
                        </a:lnSpc>
                      </a:pPr>
                      <a:r>
                        <a:rPr sz="1200" b="1" spc="-5" dirty="0">
                          <a:latin typeface="Arial"/>
                          <a:cs typeface="Arial"/>
                        </a:rPr>
                        <a:t>$1,000</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$9.09</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$20.36</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$13.26</a:t>
                      </a:r>
                      <a:endParaRPr sz="1200" dirty="0">
                        <a:latin typeface="Arial"/>
                        <a:cs typeface="Arial"/>
                      </a:endParaRPr>
                    </a:p>
                  </a:txBody>
                  <a:tcPr marL="0" marR="0" marT="0" marB="0" anchor="b">
                    <a:solidFill>
                      <a:schemeClr val="bg1">
                        <a:lumMod val="95000"/>
                      </a:schemeClr>
                    </a:solidFill>
                  </a:tcPr>
                </a:tc>
                <a:tc>
                  <a:txBody>
                    <a:bodyPr/>
                    <a:lstStyle/>
                    <a:p>
                      <a:pPr marR="42545" algn="ctr">
                        <a:lnSpc>
                          <a:spcPct val="100000"/>
                        </a:lnSpc>
                      </a:pPr>
                      <a:r>
                        <a:rPr sz="1200" b="1" spc="-5" dirty="0">
                          <a:latin typeface="Arial"/>
                          <a:cs typeface="Arial"/>
                        </a:rPr>
                        <a:t>$25.51</a:t>
                      </a:r>
                      <a:endParaRPr sz="1200" dirty="0">
                        <a:latin typeface="Arial"/>
                        <a:cs typeface="Arial"/>
                      </a:endParaRPr>
                    </a:p>
                  </a:txBody>
                  <a:tcPr marL="0" marR="0" marT="0" marB="0" anchor="b">
                    <a:solidFill>
                      <a:schemeClr val="bg1">
                        <a:lumMod val="95000"/>
                      </a:schemeClr>
                    </a:solidFill>
                  </a:tcPr>
                </a:tc>
                <a:extLst>
                  <a:ext uri="{0D108BD9-81ED-4DB2-BD59-A6C34878D82A}">
                    <a16:rowId xmlns="" xmlns:a16="http://schemas.microsoft.com/office/drawing/2014/main" val="10005"/>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smtClean="0">
                          <a:latin typeface="Arial"/>
                          <a:cs typeface="Arial"/>
                        </a:rPr>
                        <a:t>8-3</a:t>
                      </a:r>
                      <a:r>
                        <a:rPr lang="en-US" sz="1200" b="1" spc="-5" dirty="0" smtClean="0">
                          <a:latin typeface="Arial"/>
                          <a:cs typeface="Arial"/>
                        </a:rPr>
                        <a:t>65</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nSpc>
                          <a:spcPct val="100000"/>
                        </a:lnSpc>
                      </a:pPr>
                      <a:r>
                        <a:rPr sz="1200" b="1" spc="-5" dirty="0">
                          <a:latin typeface="Arial"/>
                          <a:cs typeface="Arial"/>
                        </a:rPr>
                        <a:t>$1,500</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gn="ctr">
                        <a:lnSpc>
                          <a:spcPct val="100000"/>
                        </a:lnSpc>
                      </a:pPr>
                      <a:r>
                        <a:rPr sz="1200" b="1" spc="-5" dirty="0">
                          <a:latin typeface="Arial"/>
                          <a:cs typeface="Arial"/>
                        </a:rPr>
                        <a:t>$12.82</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a:latin typeface="Arial"/>
                          <a:cs typeface="Arial"/>
                        </a:rPr>
                        <a:t>$28.71</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a:latin typeface="Arial"/>
                          <a:cs typeface="Arial"/>
                        </a:rPr>
                        <a:t>$18.70</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R="42545" algn="ctr">
                        <a:lnSpc>
                          <a:spcPct val="100000"/>
                        </a:lnSpc>
                      </a:pPr>
                      <a:r>
                        <a:rPr sz="1200" b="1" spc="-5" dirty="0">
                          <a:latin typeface="Arial"/>
                          <a:cs typeface="Arial"/>
                        </a:rPr>
                        <a:t>$35.69</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r h="379276">
                <a:tc>
                  <a:txBody>
                    <a:bodyPr/>
                    <a:lstStyle/>
                    <a:p>
                      <a:pPr marL="0">
                        <a:lnSpc>
                          <a:spcPct val="100000"/>
                        </a:lnSpc>
                        <a:spcBef>
                          <a:spcPts val="0"/>
                        </a:spcBef>
                      </a:pPr>
                      <a:endParaRPr sz="1200" dirty="0">
                        <a:latin typeface="Times New Roman"/>
                        <a:cs typeface="Times New Roman"/>
                      </a:endParaRPr>
                    </a:p>
                    <a:p>
                      <a:pPr marL="0">
                        <a:lnSpc>
                          <a:spcPct val="100000"/>
                        </a:lnSpc>
                        <a:spcBef>
                          <a:spcPts val="0"/>
                        </a:spcBef>
                      </a:pPr>
                      <a:r>
                        <a:rPr sz="1200" b="1" u="sng" dirty="0">
                          <a:solidFill>
                            <a:srgbClr val="D4AF37"/>
                          </a:solidFill>
                          <a:latin typeface="Arial"/>
                          <a:cs typeface="Arial"/>
                        </a:rPr>
                        <a:t>GOLD</a:t>
                      </a:r>
                      <a:r>
                        <a:rPr sz="1200" b="1" u="sng" spc="-30" dirty="0">
                          <a:solidFill>
                            <a:srgbClr val="D4AF37"/>
                          </a:solidFill>
                          <a:latin typeface="Arial"/>
                          <a:cs typeface="Arial"/>
                        </a:rPr>
                        <a:t> </a:t>
                      </a:r>
                      <a:r>
                        <a:rPr lang="en-US" sz="1200" b="1" u="sng" spc="-30" dirty="0" smtClean="0">
                          <a:solidFill>
                            <a:srgbClr val="D4AF37"/>
                          </a:solidFill>
                          <a:latin typeface="Arial"/>
                          <a:cs typeface="Arial"/>
                        </a:rPr>
                        <a:t>IWCA</a:t>
                      </a:r>
                      <a:r>
                        <a:rPr sz="1200" b="1" u="sng" spc="-35" dirty="0" smtClean="0">
                          <a:solidFill>
                            <a:srgbClr val="D4AF37"/>
                          </a:solidFill>
                          <a:latin typeface="Arial"/>
                          <a:cs typeface="Arial"/>
                        </a:rPr>
                        <a:t> </a:t>
                      </a:r>
                      <a:r>
                        <a:rPr sz="1200" b="1" u="sng" dirty="0">
                          <a:solidFill>
                            <a:srgbClr val="D4AF37"/>
                          </a:solidFill>
                          <a:latin typeface="Arial"/>
                          <a:cs typeface="Arial"/>
                        </a:rPr>
                        <a:t>PLAN</a:t>
                      </a:r>
                      <a:endParaRPr sz="1200" u="sng" dirty="0">
                        <a:solidFill>
                          <a:srgbClr val="D4AF37"/>
                        </a:solidFill>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noFill/>
                  </a:tcPr>
                </a:tc>
                <a:tc>
                  <a:txBody>
                    <a:bodyPr/>
                    <a:lstStyle/>
                    <a:p>
                      <a:pPr marL="0" algn="ctr">
                        <a:lnSpc>
                          <a:spcPct val="100000"/>
                        </a:lnSpc>
                      </a:pPr>
                      <a:r>
                        <a:rPr sz="1200" b="1" dirty="0">
                          <a:latin typeface="Arial"/>
                          <a:cs typeface="Arial"/>
                        </a:rPr>
                        <a:t>EE</a:t>
                      </a:r>
                      <a:r>
                        <a:rPr sz="1200" b="1" spc="-50" dirty="0">
                          <a:latin typeface="Arial"/>
                          <a:cs typeface="Arial"/>
                        </a:rPr>
                        <a:t> </a:t>
                      </a:r>
                      <a:r>
                        <a:rPr sz="1200" b="1" dirty="0">
                          <a:latin typeface="Arial"/>
                          <a:cs typeface="Arial"/>
                        </a:rPr>
                        <a:t>Only</a:t>
                      </a:r>
                      <a:endParaRPr sz="1200" dirty="0">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SP</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CH</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R="24130" algn="ctr">
                        <a:lnSpc>
                          <a:spcPct val="100000"/>
                        </a:lnSpc>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Family</a:t>
                      </a:r>
                      <a:endParaRPr sz="1200" dirty="0">
                        <a:latin typeface="Arial"/>
                        <a:cs typeface="Arial"/>
                      </a:endParaRPr>
                    </a:p>
                  </a:txBody>
                  <a:tcPr marL="0" marR="0" marT="0" marB="0" anchor="b">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7"/>
                  </a:ext>
                </a:extLst>
              </a:tr>
              <a:tr h="201168">
                <a:tc>
                  <a:txBody>
                    <a:bodyPr/>
                    <a:lstStyle/>
                    <a:p>
                      <a:pPr marL="0">
                        <a:lnSpc>
                          <a:spcPct val="100000"/>
                        </a:lnSpc>
                      </a:pPr>
                      <a:r>
                        <a:rPr sz="1200" b="1" spc="-5" dirty="0">
                          <a:latin typeface="Arial"/>
                          <a:cs typeface="Arial"/>
                        </a:rPr>
                        <a:t>Days</a:t>
                      </a:r>
                      <a:r>
                        <a:rPr sz="1200" b="1" spc="-50" dirty="0">
                          <a:latin typeface="Arial"/>
                          <a:cs typeface="Arial"/>
                        </a:rPr>
                        <a:t> </a:t>
                      </a:r>
                      <a:r>
                        <a:rPr sz="1200" b="1" spc="-5" dirty="0">
                          <a:latin typeface="Arial"/>
                          <a:cs typeface="Arial"/>
                        </a:rPr>
                        <a:t>1-10</a:t>
                      </a:r>
                      <a:endParaRPr sz="1200" dirty="0">
                        <a:latin typeface="Arial"/>
                        <a:cs typeface="Arial"/>
                      </a:endParaRPr>
                    </a:p>
                  </a:txBody>
                  <a:tcPr marL="0" marR="0" marT="0" marB="0" anchor="b"/>
                </a:tc>
                <a:tc>
                  <a:txBody>
                    <a:bodyPr/>
                    <a:lstStyle/>
                    <a:p>
                      <a:pPr marL="0">
                        <a:lnSpc>
                          <a:spcPct val="100000"/>
                        </a:lnSpc>
                      </a:pPr>
                      <a:r>
                        <a:rPr sz="1200" b="1" spc="-5" dirty="0">
                          <a:latin typeface="Arial"/>
                          <a:cs typeface="Arial"/>
                        </a:rPr>
                        <a:t>$50</a:t>
                      </a:r>
                      <a:endParaRPr sz="1200" dirty="0">
                        <a:latin typeface="Arial"/>
                        <a:cs typeface="Arial"/>
                      </a:endParaRPr>
                    </a:p>
                  </a:txBody>
                  <a:tcPr marL="0" marR="0" marT="0" marB="0" anchor="b">
                    <a:noFill/>
                  </a:tcPr>
                </a:tc>
                <a:tc>
                  <a:txBody>
                    <a:bodyPr/>
                    <a:lstStyle/>
                    <a:p>
                      <a:pPr marL="0" algn="ctr">
                        <a:lnSpc>
                          <a:spcPct val="100000"/>
                        </a:lnSpc>
                      </a:pPr>
                      <a:r>
                        <a:rPr lang="en-US" sz="1200" dirty="0" smtClean="0">
                          <a:latin typeface="Arial"/>
                          <a:cs typeface="Arial"/>
                        </a:rPr>
                        <a:t>-</a:t>
                      </a:r>
                      <a:endParaRPr sz="1200" dirty="0">
                        <a:latin typeface="Arial"/>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c>
                  <a:txBody>
                    <a:bodyPr/>
                    <a:lstStyle/>
                    <a:p>
                      <a:pPr marR="24130" algn="ctr">
                        <a:lnSpc>
                          <a:spcPct val="100000"/>
                        </a:lnSpc>
                      </a:pPr>
                      <a:r>
                        <a:rPr lang="en-US" sz="1200" dirty="0" smtClean="0">
                          <a:latin typeface="Arial"/>
                          <a:cs typeface="Arial"/>
                        </a:rPr>
                        <a:t>-</a:t>
                      </a:r>
                      <a:endParaRPr sz="1200" dirty="0">
                        <a:latin typeface="Arial"/>
                        <a:cs typeface="Arial"/>
                      </a:endParaRPr>
                    </a:p>
                  </a:txBody>
                  <a:tcPr marL="0" marR="0" marT="0" marB="0" anchor="b"/>
                </a:tc>
                <a:extLst>
                  <a:ext uri="{0D108BD9-81ED-4DB2-BD59-A6C34878D82A}">
                    <a16:rowId xmlns="" xmlns:a16="http://schemas.microsoft.com/office/drawing/2014/main" val="10008"/>
                  </a:ext>
                </a:extLst>
              </a:tr>
              <a:tr h="201168">
                <a:tc>
                  <a:txBody>
                    <a:bodyPr/>
                    <a:lstStyle/>
                    <a:p>
                      <a:pPr marL="0">
                        <a:lnSpc>
                          <a:spcPct val="100000"/>
                        </a:lnSpc>
                      </a:pPr>
                      <a:r>
                        <a:rPr sz="1200" b="1" spc="-5" dirty="0">
                          <a:latin typeface="Arial"/>
                          <a:cs typeface="Arial"/>
                        </a:rPr>
                        <a:t>Days</a:t>
                      </a:r>
                      <a:r>
                        <a:rPr sz="1200" b="1" spc="-70" dirty="0">
                          <a:latin typeface="Arial"/>
                          <a:cs typeface="Arial"/>
                        </a:rPr>
                        <a:t> </a:t>
                      </a:r>
                      <a:r>
                        <a:rPr sz="1200" b="1" spc="-5" dirty="0" smtClean="0">
                          <a:latin typeface="Arial"/>
                          <a:cs typeface="Arial"/>
                        </a:rPr>
                        <a:t>11-3</a:t>
                      </a:r>
                      <a:r>
                        <a:rPr lang="en-US" sz="1200" b="1" spc="-5" dirty="0" smtClean="0">
                          <a:latin typeface="Arial"/>
                          <a:cs typeface="Arial"/>
                        </a:rPr>
                        <a:t>6</a:t>
                      </a:r>
                      <a:r>
                        <a:rPr sz="1200" b="1" spc="-5" dirty="0" smtClean="0">
                          <a:latin typeface="Arial"/>
                          <a:cs typeface="Arial"/>
                        </a:rPr>
                        <a:t>5</a:t>
                      </a:r>
                      <a:endParaRPr sz="1200" dirty="0">
                        <a:latin typeface="Arial"/>
                        <a:cs typeface="Arial"/>
                      </a:endParaRPr>
                    </a:p>
                  </a:txBody>
                  <a:tcPr marL="0" marR="0" marT="0" marB="0" anchor="b">
                    <a:solidFill>
                      <a:schemeClr val="bg1">
                        <a:lumMod val="95000"/>
                      </a:schemeClr>
                    </a:solidFill>
                  </a:tcPr>
                </a:tc>
                <a:tc>
                  <a:txBody>
                    <a:bodyPr/>
                    <a:lstStyle/>
                    <a:p>
                      <a:pPr marL="0">
                        <a:lnSpc>
                          <a:spcPct val="100000"/>
                        </a:lnSpc>
                      </a:pPr>
                      <a:r>
                        <a:rPr sz="1200" b="1" spc="-5" dirty="0">
                          <a:latin typeface="Arial"/>
                          <a:cs typeface="Arial"/>
                        </a:rPr>
                        <a:t>$1,000</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$6.98</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$15.63</a:t>
                      </a:r>
                      <a:endParaRPr sz="1200" dirty="0">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a:latin typeface="Arial"/>
                          <a:cs typeface="Arial"/>
                        </a:rPr>
                        <a:t>$10.18</a:t>
                      </a:r>
                      <a:endParaRPr sz="1200" dirty="0">
                        <a:latin typeface="Arial"/>
                        <a:cs typeface="Arial"/>
                      </a:endParaRPr>
                    </a:p>
                  </a:txBody>
                  <a:tcPr marL="0" marR="0" marT="0" marB="0" anchor="b">
                    <a:solidFill>
                      <a:schemeClr val="bg1">
                        <a:lumMod val="95000"/>
                      </a:schemeClr>
                    </a:solidFill>
                  </a:tcPr>
                </a:tc>
                <a:tc>
                  <a:txBody>
                    <a:bodyPr/>
                    <a:lstStyle/>
                    <a:p>
                      <a:pPr marR="42545" algn="ctr">
                        <a:lnSpc>
                          <a:spcPct val="100000"/>
                        </a:lnSpc>
                      </a:pPr>
                      <a:r>
                        <a:rPr sz="1200" b="1" spc="-5" dirty="0">
                          <a:latin typeface="Arial"/>
                          <a:cs typeface="Arial"/>
                        </a:rPr>
                        <a:t>$19.43</a:t>
                      </a:r>
                      <a:endParaRPr sz="1200" dirty="0">
                        <a:latin typeface="Arial"/>
                        <a:cs typeface="Arial"/>
                      </a:endParaRPr>
                    </a:p>
                  </a:txBody>
                  <a:tcPr marL="0" marR="0" marT="0" marB="0" anchor="b">
                    <a:solidFill>
                      <a:schemeClr val="bg1">
                        <a:lumMod val="95000"/>
                      </a:schemeClr>
                    </a:solidFill>
                  </a:tcPr>
                </a:tc>
                <a:extLst>
                  <a:ext uri="{0D108BD9-81ED-4DB2-BD59-A6C34878D82A}">
                    <a16:rowId xmlns="" xmlns:a16="http://schemas.microsoft.com/office/drawing/2014/main" val="10009"/>
                  </a:ext>
                </a:extLst>
              </a:tr>
              <a:tr h="201168">
                <a:tc>
                  <a:txBody>
                    <a:bodyPr/>
                    <a:lstStyle/>
                    <a:p>
                      <a:pPr marL="0">
                        <a:lnSpc>
                          <a:spcPct val="100000"/>
                        </a:lnSpc>
                      </a:pPr>
                      <a:r>
                        <a:rPr sz="1200" b="1" spc="-5" dirty="0">
                          <a:latin typeface="Arial"/>
                          <a:cs typeface="Arial"/>
                        </a:rPr>
                        <a:t>Days</a:t>
                      </a:r>
                      <a:r>
                        <a:rPr sz="1200" b="1" spc="-70" dirty="0">
                          <a:latin typeface="Arial"/>
                          <a:cs typeface="Arial"/>
                        </a:rPr>
                        <a:t> </a:t>
                      </a:r>
                      <a:r>
                        <a:rPr sz="1200" b="1" spc="-5" dirty="0" smtClean="0">
                          <a:latin typeface="Arial"/>
                          <a:cs typeface="Arial"/>
                        </a:rPr>
                        <a:t>11-3</a:t>
                      </a:r>
                      <a:r>
                        <a:rPr lang="en-US" sz="1200" b="1" spc="-5" dirty="0" smtClean="0">
                          <a:latin typeface="Arial"/>
                          <a:cs typeface="Arial"/>
                        </a:rPr>
                        <a:t>6</a:t>
                      </a:r>
                      <a:r>
                        <a:rPr sz="1200" b="1" spc="-5" dirty="0" smtClean="0">
                          <a:latin typeface="Arial"/>
                          <a:cs typeface="Arial"/>
                        </a:rPr>
                        <a:t>5</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nSpc>
                          <a:spcPct val="100000"/>
                        </a:lnSpc>
                      </a:pPr>
                      <a:r>
                        <a:rPr sz="1200" b="1" spc="-5" dirty="0">
                          <a:latin typeface="Arial"/>
                          <a:cs typeface="Arial"/>
                        </a:rPr>
                        <a:t>$1,500</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gn="ctr">
                        <a:lnSpc>
                          <a:spcPct val="100000"/>
                        </a:lnSpc>
                      </a:pPr>
                      <a:r>
                        <a:rPr sz="1200" b="1" spc="-5" dirty="0">
                          <a:latin typeface="Arial"/>
                          <a:cs typeface="Arial"/>
                        </a:rPr>
                        <a:t>$9.59</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a:latin typeface="Arial"/>
                          <a:cs typeface="Arial"/>
                        </a:rPr>
                        <a:t>$21.48</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a:latin typeface="Arial"/>
                          <a:cs typeface="Arial"/>
                        </a:rPr>
                        <a:t>$13.99</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R="42545" algn="ctr">
                        <a:lnSpc>
                          <a:spcPct val="100000"/>
                        </a:lnSpc>
                      </a:pPr>
                      <a:r>
                        <a:rPr sz="1200" b="1" spc="-5" dirty="0">
                          <a:latin typeface="Arial"/>
                          <a:cs typeface="Arial"/>
                        </a:rPr>
                        <a:t>$26.71</a:t>
                      </a:r>
                      <a:endParaRPr sz="1200" dirty="0">
                        <a:latin typeface="Arial"/>
                        <a:cs typeface="Arial"/>
                      </a:endParaRPr>
                    </a:p>
                  </a:txBody>
                  <a:tcPr marL="0" marR="0" marT="0" marB="0" anchor="b">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10"/>
                  </a:ext>
                </a:extLst>
              </a:tr>
              <a:tr h="201168">
                <a:tc>
                  <a:txBody>
                    <a:bodyPr/>
                    <a:lstStyle/>
                    <a:p>
                      <a:pPr marL="0">
                        <a:lnSpc>
                          <a:spcPct val="100000"/>
                        </a:lnSpc>
                        <a:spcBef>
                          <a:spcPts val="0"/>
                        </a:spcBef>
                      </a:pPr>
                      <a:endParaRPr sz="1200" dirty="0">
                        <a:ln>
                          <a:noFill/>
                        </a:ln>
                        <a:latin typeface="Times New Roman"/>
                        <a:cs typeface="Times New Roman"/>
                      </a:endParaRPr>
                    </a:p>
                    <a:p>
                      <a:pPr marL="0">
                        <a:lnSpc>
                          <a:spcPct val="100000"/>
                        </a:lnSpc>
                        <a:spcBef>
                          <a:spcPts val="0"/>
                        </a:spcBef>
                      </a:pPr>
                      <a:r>
                        <a:rPr lang="en-US" sz="1200" b="1" u="sng" spc="0" dirty="0" smtClean="0">
                          <a:ln>
                            <a:noFill/>
                          </a:ln>
                          <a:solidFill>
                            <a:schemeClr val="tx1"/>
                          </a:solidFill>
                          <a:latin typeface="Arial"/>
                          <a:cs typeface="Arial"/>
                        </a:rPr>
                        <a:t>MEC</a:t>
                      </a:r>
                      <a:r>
                        <a:rPr lang="en-US" sz="1200" b="1" u="sng" spc="0" baseline="0" dirty="0" smtClean="0">
                          <a:ln>
                            <a:noFill/>
                          </a:ln>
                          <a:solidFill>
                            <a:schemeClr val="tx1"/>
                          </a:solidFill>
                          <a:latin typeface="Arial"/>
                          <a:cs typeface="Arial"/>
                        </a:rPr>
                        <a:t> 5</a:t>
                      </a:r>
                      <a:endParaRPr sz="1200" u="sng" dirty="0">
                        <a:ln>
                          <a:noFill/>
                        </a:ln>
                        <a:solidFill>
                          <a:schemeClr val="tx1"/>
                        </a:solidFill>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algn="ctr"/>
                      <a:endParaRPr lang="en-US" sz="1200" b="1" dirty="0">
                        <a:ln>
                          <a:noFill/>
                        </a:ln>
                        <a:latin typeface="Arial" panose="020B0604020202020204" pitchFamily="34" charset="0"/>
                        <a:cs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noFill/>
                  </a:tcPr>
                </a:tc>
                <a:tc>
                  <a:txBody>
                    <a:bodyPr/>
                    <a:lstStyle/>
                    <a:p>
                      <a:pPr marL="0" algn="ctr">
                        <a:lnSpc>
                          <a:spcPct val="100000"/>
                        </a:lnSpc>
                      </a:pPr>
                      <a:r>
                        <a:rPr sz="1200" b="1" dirty="0">
                          <a:ln>
                            <a:noFill/>
                          </a:ln>
                          <a:latin typeface="Arial"/>
                          <a:cs typeface="Arial"/>
                        </a:rPr>
                        <a:t>EE</a:t>
                      </a:r>
                      <a:r>
                        <a:rPr sz="1200" b="1" spc="-50" dirty="0">
                          <a:ln>
                            <a:noFill/>
                          </a:ln>
                          <a:latin typeface="Arial"/>
                          <a:cs typeface="Arial"/>
                        </a:rPr>
                        <a:t> </a:t>
                      </a:r>
                      <a:r>
                        <a:rPr sz="1200" b="1" dirty="0">
                          <a:ln>
                            <a:noFill/>
                          </a:ln>
                          <a:latin typeface="Arial"/>
                          <a:cs typeface="Arial"/>
                        </a:rPr>
                        <a:t>Only</a:t>
                      </a:r>
                      <a:endParaRPr sz="1200" dirty="0">
                        <a:ln>
                          <a:noFill/>
                        </a:ln>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SP</a:t>
                      </a:r>
                      <a:endParaRPr kumimoji="0" lang="en-US" sz="1200" b="0" i="0" u="none" strike="noStrike" kern="0" cap="none" spc="0" normalizeH="0" baseline="0" noProof="0" dirty="0" smtClean="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CH</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R="24130" algn="ctr">
                        <a:lnSpc>
                          <a:spcPct val="100000"/>
                        </a:lnSpc>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Family</a:t>
                      </a:r>
                      <a:endParaRPr sz="1200" dirty="0">
                        <a:ln>
                          <a:noFill/>
                        </a:ln>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sz="1200" b="1" spc="-5" dirty="0" smtClean="0">
                          <a:ln>
                            <a:noFill/>
                          </a:ln>
                          <a:latin typeface="Arial"/>
                          <a:cs typeface="Arial"/>
                        </a:rPr>
                        <a:t>1-</a:t>
                      </a:r>
                      <a:r>
                        <a:rPr lang="en-US" sz="1200" b="1" spc="-5" dirty="0" smtClean="0">
                          <a:ln>
                            <a:noFill/>
                          </a:ln>
                          <a:latin typeface="Arial"/>
                          <a:cs typeface="Arial"/>
                        </a:rPr>
                        <a:t>3</a:t>
                      </a:r>
                      <a:endParaRPr sz="1200" dirty="0">
                        <a:ln>
                          <a:noFill/>
                        </a:ln>
                        <a:latin typeface="Arial"/>
                        <a:cs typeface="Arial"/>
                      </a:endParaRPr>
                    </a:p>
                  </a:txBody>
                  <a:tcPr marL="0" marR="0" marT="0" marB="0" anchor="b"/>
                </a:tc>
                <a:tc>
                  <a:txBody>
                    <a:bodyPr/>
                    <a:lstStyle/>
                    <a:p>
                      <a:pPr marL="0">
                        <a:lnSpc>
                          <a:spcPct val="100000"/>
                        </a:lnSpc>
                      </a:pPr>
                      <a:r>
                        <a:rPr sz="1200" b="1" spc="-5" dirty="0">
                          <a:ln>
                            <a:noFill/>
                          </a:ln>
                          <a:latin typeface="Arial"/>
                          <a:cs typeface="Arial"/>
                        </a:rPr>
                        <a:t>$50</a:t>
                      </a:r>
                      <a:endParaRPr sz="1200" dirty="0">
                        <a:ln>
                          <a:noFill/>
                        </a:ln>
                        <a:latin typeface="Arial"/>
                        <a:cs typeface="Arial"/>
                      </a:endParaRPr>
                    </a:p>
                  </a:txBody>
                  <a:tcPr marL="0" marR="0" marT="0" marB="0" anchor="b">
                    <a:noFill/>
                  </a:tcPr>
                </a:tc>
                <a:tc>
                  <a:txBody>
                    <a:bodyPr/>
                    <a:lstStyle/>
                    <a:p>
                      <a:pPr marL="0" algn="ctr">
                        <a:lnSpc>
                          <a:spcPct val="100000"/>
                        </a:lnSpc>
                      </a:pPr>
                      <a:r>
                        <a:rPr lang="en-US" sz="1200" b="1" dirty="0" smtClean="0">
                          <a:ln>
                            <a:noFill/>
                          </a:ln>
                          <a:latin typeface="Arial"/>
                          <a:cs typeface="Arial"/>
                        </a:rPr>
                        <a:t>-</a:t>
                      </a:r>
                      <a:endParaRPr sz="1200" b="1" dirty="0">
                        <a:ln>
                          <a:noFill/>
                        </a:ln>
                        <a:latin typeface="Arial"/>
                        <a:cs typeface="Arial"/>
                      </a:endParaRP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p>
                  </a:txBody>
                  <a:tcPr marL="0" marR="0" marT="0" marB="0" anchor="b"/>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endParaRPr kumimoji="0" lang="en-US" sz="1200" b="1"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tc>
                <a:tc>
                  <a:txBody>
                    <a:bodyPr/>
                    <a:lstStyle/>
                    <a:p>
                      <a:pPr marR="24130" algn="ctr">
                        <a:lnSpc>
                          <a:spcPct val="100000"/>
                        </a:lnSpc>
                      </a:pPr>
                      <a:r>
                        <a:rPr lang="en-US" sz="1200" b="1" dirty="0" smtClean="0">
                          <a:ln>
                            <a:noFill/>
                          </a:ln>
                          <a:latin typeface="Arial"/>
                          <a:cs typeface="Arial"/>
                        </a:rPr>
                        <a:t>-</a:t>
                      </a:r>
                      <a:endParaRPr sz="1200" b="1" dirty="0">
                        <a:ln>
                          <a:noFill/>
                        </a:ln>
                        <a:latin typeface="Arial"/>
                        <a:cs typeface="Arial"/>
                      </a:endParaRPr>
                    </a:p>
                  </a:txBody>
                  <a:tcPr marL="0" marR="0" marT="0" marB="0" anchor="b"/>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lang="en-US" sz="1200" b="1" spc="-50" dirty="0" smtClean="0">
                          <a:ln>
                            <a:noFill/>
                          </a:ln>
                          <a:latin typeface="Arial"/>
                          <a:cs typeface="Arial"/>
                        </a:rPr>
                        <a:t>4</a:t>
                      </a:r>
                      <a:r>
                        <a:rPr sz="1200" b="1" spc="-5" dirty="0" smtClean="0">
                          <a:ln>
                            <a:noFill/>
                          </a:ln>
                          <a:latin typeface="Arial"/>
                          <a:cs typeface="Arial"/>
                        </a:rPr>
                        <a:t>-3</a:t>
                      </a:r>
                      <a:r>
                        <a:rPr lang="en-US" sz="1200" b="1" spc="-5" dirty="0" smtClean="0">
                          <a:ln>
                            <a:noFill/>
                          </a:ln>
                          <a:latin typeface="Arial"/>
                          <a:cs typeface="Arial"/>
                        </a:rPr>
                        <a:t>65</a:t>
                      </a:r>
                      <a:endParaRPr sz="1200" dirty="0">
                        <a:ln>
                          <a:noFill/>
                        </a:ln>
                        <a:latin typeface="Arial"/>
                        <a:cs typeface="Arial"/>
                      </a:endParaRPr>
                    </a:p>
                  </a:txBody>
                  <a:tcPr marL="0" marR="0" marT="0" marB="0" anchor="b">
                    <a:solidFill>
                      <a:schemeClr val="bg1">
                        <a:lumMod val="95000"/>
                      </a:schemeClr>
                    </a:solidFill>
                  </a:tcPr>
                </a:tc>
                <a:tc>
                  <a:txBody>
                    <a:bodyPr/>
                    <a:lstStyle/>
                    <a:p>
                      <a:pPr marL="0">
                        <a:lnSpc>
                          <a:spcPct val="100000"/>
                        </a:lnSpc>
                      </a:pPr>
                      <a:r>
                        <a:rPr sz="1200" b="1" spc="-5" dirty="0">
                          <a:ln>
                            <a:noFill/>
                          </a:ln>
                          <a:latin typeface="Arial"/>
                          <a:cs typeface="Arial"/>
                        </a:rPr>
                        <a:t>$1,000</a:t>
                      </a:r>
                      <a:endParaRPr sz="1200" dirty="0">
                        <a:ln>
                          <a:noFill/>
                        </a:ln>
                        <a:latin typeface="Arial"/>
                        <a:cs typeface="Arial"/>
                      </a:endParaRPr>
                    </a:p>
                  </a:txBody>
                  <a:tcPr marL="0" marR="0" marT="0" marB="0" anchor="b">
                    <a:solidFill>
                      <a:schemeClr val="bg1">
                        <a:lumMod val="95000"/>
                      </a:schemeClr>
                    </a:solidFill>
                  </a:tcPr>
                </a:tc>
                <a:tc>
                  <a:txBody>
                    <a:bodyPr/>
                    <a:lstStyle/>
                    <a:p>
                      <a:pPr marL="0" algn="ctr">
                        <a:lnSpc>
                          <a:spcPct val="100000"/>
                        </a:lnSpc>
                      </a:pPr>
                      <a:r>
                        <a:rPr lang="en-US" sz="1200" b="1" spc="-5" dirty="0" smtClean="0">
                          <a:ln>
                            <a:noFill/>
                          </a:ln>
                          <a:latin typeface="Arial"/>
                          <a:cs typeface="Arial"/>
                        </a:rPr>
                        <a:t>$16.47</a:t>
                      </a:r>
                      <a:endParaRPr sz="1200" dirty="0">
                        <a:ln>
                          <a:noFill/>
                        </a:ln>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36.88</a:t>
                      </a:r>
                      <a:endParaRPr sz="1200" dirty="0">
                        <a:ln>
                          <a:noFill/>
                        </a:ln>
                        <a:latin typeface="Arial"/>
                        <a:cs typeface="Arial"/>
                      </a:endParaRPr>
                    </a:p>
                  </a:txBody>
                  <a:tcPr marL="0" marR="0" marT="0" marB="0" anchor="b">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24.03</a:t>
                      </a:r>
                      <a:endParaRPr sz="1200" dirty="0">
                        <a:ln>
                          <a:noFill/>
                        </a:ln>
                        <a:latin typeface="Arial"/>
                        <a:cs typeface="Arial"/>
                      </a:endParaRPr>
                    </a:p>
                  </a:txBody>
                  <a:tcPr marL="0" marR="0" marT="0" marB="0" anchor="b">
                    <a:solidFill>
                      <a:schemeClr val="bg1">
                        <a:lumMod val="95000"/>
                      </a:schemeClr>
                    </a:solidFill>
                  </a:tcPr>
                </a:tc>
                <a:tc>
                  <a:txBody>
                    <a:bodyPr/>
                    <a:lstStyle/>
                    <a:p>
                      <a:pPr marR="42545" algn="ctr">
                        <a:lnSpc>
                          <a:spcPct val="100000"/>
                        </a:lnSpc>
                      </a:pPr>
                      <a:r>
                        <a:rPr sz="1200" b="1" spc="-5" dirty="0" smtClean="0">
                          <a:ln>
                            <a:noFill/>
                          </a:ln>
                          <a:latin typeface="Arial"/>
                          <a:cs typeface="Arial"/>
                        </a:rPr>
                        <a:t>$</a:t>
                      </a:r>
                      <a:r>
                        <a:rPr lang="en-US" sz="1200" b="1" spc="-5" dirty="0" smtClean="0">
                          <a:ln>
                            <a:noFill/>
                          </a:ln>
                          <a:latin typeface="Arial"/>
                          <a:cs typeface="Arial"/>
                        </a:rPr>
                        <a:t>45.86</a:t>
                      </a:r>
                      <a:endParaRPr sz="1200" dirty="0">
                        <a:ln>
                          <a:noFill/>
                        </a:ln>
                        <a:latin typeface="Arial"/>
                        <a:cs typeface="Arial"/>
                      </a:endParaRPr>
                    </a:p>
                  </a:txBody>
                  <a:tcPr marL="0" marR="0" marT="0" marB="0" anchor="b">
                    <a:solidFill>
                      <a:schemeClr val="bg1">
                        <a:lumMod val="95000"/>
                      </a:schemeClr>
                    </a:solidFill>
                  </a:tcP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lang="en-US" sz="1200" b="1" spc="-50" dirty="0" smtClean="0">
                          <a:ln>
                            <a:noFill/>
                          </a:ln>
                          <a:latin typeface="Arial"/>
                          <a:cs typeface="Arial"/>
                        </a:rPr>
                        <a:t>4</a:t>
                      </a:r>
                      <a:r>
                        <a:rPr sz="1200" b="1" spc="-5" dirty="0" smtClean="0">
                          <a:ln>
                            <a:noFill/>
                          </a:ln>
                          <a:latin typeface="Arial"/>
                          <a:cs typeface="Arial"/>
                        </a:rPr>
                        <a:t>-3</a:t>
                      </a:r>
                      <a:r>
                        <a:rPr lang="en-US" sz="1200" b="1" spc="-5" dirty="0" smtClean="0">
                          <a:ln>
                            <a:noFill/>
                          </a:ln>
                          <a:latin typeface="Arial"/>
                          <a:cs typeface="Arial"/>
                        </a:rPr>
                        <a:t>65</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nSpc>
                          <a:spcPct val="100000"/>
                        </a:lnSpc>
                      </a:pPr>
                      <a:r>
                        <a:rPr sz="1200" b="1" spc="-5" dirty="0">
                          <a:ln>
                            <a:noFill/>
                          </a:ln>
                          <a:latin typeface="Arial"/>
                          <a:cs typeface="Arial"/>
                        </a:rPr>
                        <a:t>$1,500</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no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24.08</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53.93</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35.13</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c>
                  <a:txBody>
                    <a:bodyPr/>
                    <a:lstStyle/>
                    <a:p>
                      <a:pPr marR="42545" algn="ctr">
                        <a:lnSpc>
                          <a:spcPct val="100000"/>
                        </a:lnSpc>
                      </a:pPr>
                      <a:r>
                        <a:rPr sz="1200" b="1" spc="-5" dirty="0" smtClean="0">
                          <a:ln>
                            <a:noFill/>
                          </a:ln>
                          <a:latin typeface="Arial"/>
                          <a:cs typeface="Arial"/>
                        </a:rPr>
                        <a:t>$</a:t>
                      </a:r>
                      <a:r>
                        <a:rPr lang="en-US" sz="1200" b="1" spc="-5" dirty="0" smtClean="0">
                          <a:ln>
                            <a:noFill/>
                          </a:ln>
                          <a:latin typeface="Arial"/>
                          <a:cs typeface="Arial"/>
                        </a:rPr>
                        <a:t>67.05</a:t>
                      </a:r>
                      <a:endParaRPr sz="1200" dirty="0">
                        <a:ln>
                          <a:noFill/>
                        </a:ln>
                        <a:latin typeface="Arial"/>
                        <a:cs typeface="Arial"/>
                      </a:endParaRPr>
                    </a:p>
                  </a:txBody>
                  <a:tcPr marL="0" marR="0" marT="0" marB="0" anchor="b">
                    <a:lnB w="12700" cap="flat" cmpd="sng" algn="ctr">
                      <a:solidFill>
                        <a:schemeClr val="tx1"/>
                      </a:solidFill>
                      <a:prstDash val="solid"/>
                      <a:round/>
                      <a:headEnd type="none" w="med" len="med"/>
                      <a:tailEnd type="none" w="med" len="med"/>
                    </a:lnB>
                  </a:tcPr>
                </a:tc>
              </a:tr>
              <a:tr h="201168">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200" b="1" u="sng" spc="-5" dirty="0" smtClean="0">
                        <a:ln>
                          <a:noFill/>
                        </a:ln>
                        <a:solidFill>
                          <a:schemeClr val="tx1"/>
                        </a:solidFill>
                        <a:latin typeface="Arial"/>
                        <a:cs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lang="en-US" sz="1200" b="1" u="sng" spc="-5" dirty="0" smtClean="0">
                          <a:ln>
                            <a:noFill/>
                          </a:ln>
                          <a:solidFill>
                            <a:schemeClr val="tx1"/>
                          </a:solidFill>
                          <a:latin typeface="Arial"/>
                          <a:cs typeface="Arial"/>
                        </a:rPr>
                        <a:t>MEC</a:t>
                      </a:r>
                      <a:r>
                        <a:rPr lang="en-US" sz="1200" b="1" u="sng" spc="-5" baseline="0" dirty="0" smtClean="0">
                          <a:ln>
                            <a:noFill/>
                          </a:ln>
                          <a:solidFill>
                            <a:schemeClr val="tx1"/>
                          </a:solidFill>
                          <a:latin typeface="Arial"/>
                          <a:cs typeface="Arial"/>
                        </a:rPr>
                        <a:t> 2, 3, 4</a:t>
                      </a:r>
                      <a:endParaRPr lang="en-US" sz="1200" u="sng" dirty="0" smtClean="0">
                        <a:ln>
                          <a:noFill/>
                        </a:ln>
                        <a:solidFill>
                          <a:schemeClr val="tx1"/>
                        </a:solidFill>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algn="ctr"/>
                      <a:endParaRPr lang="en-US" sz="1200" b="1" dirty="0">
                        <a:ln>
                          <a:noFill/>
                        </a:ln>
                        <a:latin typeface="Arial" panose="020B0604020202020204" pitchFamily="34" charset="0"/>
                        <a:cs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noFill/>
                  </a:tcPr>
                </a:tc>
                <a:tc>
                  <a:txBody>
                    <a:bodyPr/>
                    <a:lstStyle/>
                    <a:p>
                      <a:pPr marL="0" algn="ctr">
                        <a:lnSpc>
                          <a:spcPct val="100000"/>
                        </a:lnSpc>
                      </a:pPr>
                      <a:r>
                        <a:rPr sz="1200" b="1" dirty="0">
                          <a:ln>
                            <a:noFill/>
                          </a:ln>
                          <a:latin typeface="Arial"/>
                          <a:cs typeface="Arial"/>
                        </a:rPr>
                        <a:t>EE</a:t>
                      </a:r>
                      <a:r>
                        <a:rPr sz="1200" b="1" spc="-50" dirty="0">
                          <a:ln>
                            <a:noFill/>
                          </a:ln>
                          <a:latin typeface="Arial"/>
                          <a:cs typeface="Arial"/>
                        </a:rPr>
                        <a:t> </a:t>
                      </a:r>
                      <a:r>
                        <a:rPr sz="1200" b="1" dirty="0">
                          <a:ln>
                            <a:noFill/>
                          </a:ln>
                          <a:latin typeface="Arial"/>
                          <a:cs typeface="Arial"/>
                        </a:rPr>
                        <a:t>Only</a:t>
                      </a:r>
                      <a:endParaRPr sz="1200" dirty="0">
                        <a:ln>
                          <a:noFill/>
                        </a:ln>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algn="ctr">
                        <a:lnSpc>
                          <a:spcPct val="100000"/>
                        </a:lnSpc>
                      </a:pPr>
                      <a:r>
                        <a:rPr sz="1200" b="1" dirty="0">
                          <a:ln>
                            <a:noFill/>
                          </a:ln>
                          <a:latin typeface="Arial"/>
                          <a:cs typeface="Arial"/>
                        </a:rPr>
                        <a:t>EE</a:t>
                      </a:r>
                      <a:r>
                        <a:rPr sz="1200" b="1" spc="-35" dirty="0">
                          <a:ln>
                            <a:noFill/>
                          </a:ln>
                          <a:latin typeface="Arial"/>
                          <a:cs typeface="Arial"/>
                        </a:rPr>
                        <a:t> </a:t>
                      </a:r>
                      <a:r>
                        <a:rPr sz="1200" b="1" dirty="0">
                          <a:ln>
                            <a:noFill/>
                          </a:ln>
                          <a:latin typeface="Arial"/>
                          <a:cs typeface="Arial"/>
                        </a:rPr>
                        <a:t>+</a:t>
                      </a:r>
                      <a:r>
                        <a:rPr sz="1200" b="1" spc="-30" dirty="0">
                          <a:ln>
                            <a:noFill/>
                          </a:ln>
                          <a:latin typeface="Arial"/>
                          <a:cs typeface="Arial"/>
                        </a:rPr>
                        <a:t> </a:t>
                      </a:r>
                      <a:r>
                        <a:rPr sz="1200" b="1" dirty="0">
                          <a:ln>
                            <a:noFill/>
                          </a:ln>
                          <a:latin typeface="Arial"/>
                          <a:cs typeface="Arial"/>
                        </a:rPr>
                        <a:t>SP</a:t>
                      </a:r>
                      <a:endParaRPr sz="1200" dirty="0">
                        <a:ln>
                          <a:noFill/>
                        </a:ln>
                        <a:latin typeface="Arial"/>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EE</a:t>
                      </a:r>
                      <a:r>
                        <a:rPr kumimoji="0" lang="en-US" sz="1200" b="1" i="0" u="none" strike="noStrike" kern="0" cap="none" spc="-35" normalizeH="0" baseline="0" noProof="0" dirty="0" smtClean="0">
                          <a:ln>
                            <a:noFill/>
                          </a:ln>
                          <a:solidFill>
                            <a:prstClr val="black"/>
                          </a:solidFill>
                          <a:effectLst/>
                          <a:uLnTx/>
                          <a:uFillTx/>
                          <a:latin typeface="Arial"/>
                          <a:ea typeface="+mn-ea"/>
                          <a:cs typeface="Arial"/>
                        </a:rPr>
                        <a:t> </a:t>
                      </a:r>
                      <a:r>
                        <a:rPr kumimoji="0" lang="en-US" sz="1200" b="1" i="0" u="none" strike="noStrike" kern="0" cap="none" spc="0" normalizeH="0" baseline="0" noProof="0" dirty="0" smtClean="0">
                          <a:ln>
                            <a:noFill/>
                          </a:ln>
                          <a:solidFill>
                            <a:prstClr val="black"/>
                          </a:solidFill>
                          <a:effectLst/>
                          <a:uLnTx/>
                          <a:uFillTx/>
                          <a:latin typeface="Arial"/>
                          <a:ea typeface="+mn-ea"/>
                          <a:cs typeface="Arial"/>
                        </a:rPr>
                        <a:t>+</a:t>
                      </a:r>
                      <a:r>
                        <a:rPr kumimoji="0" lang="en-US" sz="1200" b="1" i="0" u="none" strike="noStrike" kern="0" cap="none" spc="-30" normalizeH="0" baseline="0" noProof="0" dirty="0" smtClean="0">
                          <a:ln>
                            <a:noFill/>
                          </a:ln>
                          <a:solidFill>
                            <a:prstClr val="black"/>
                          </a:solidFill>
                          <a:effectLst/>
                          <a:uLnTx/>
                          <a:uFillTx/>
                          <a:latin typeface="Arial"/>
                          <a:ea typeface="+mn-ea"/>
                          <a:cs typeface="Arial"/>
                        </a:rPr>
                        <a:t> CH</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Family</a:t>
                      </a:r>
                      <a:endParaRPr kumimoji="0" lang="en-US" sz="1200" b="0"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b">
                    <a:lnT w="12700" cap="flat" cmpd="sng" algn="ctr">
                      <a:solidFill>
                        <a:schemeClr val="tx1"/>
                      </a:solidFill>
                      <a:prstDash val="solid"/>
                      <a:round/>
                      <a:headEnd type="none" w="med" len="med"/>
                      <a:tailEnd type="none" w="med" len="med"/>
                    </a:lnT>
                  </a:tcP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sz="1200" b="1" spc="-5" dirty="0" smtClean="0">
                          <a:ln>
                            <a:noFill/>
                          </a:ln>
                          <a:latin typeface="Arial"/>
                          <a:cs typeface="Arial"/>
                        </a:rPr>
                        <a:t>1-</a:t>
                      </a:r>
                      <a:r>
                        <a:rPr lang="en-US" sz="1200" b="1" spc="-5" dirty="0" smtClean="0">
                          <a:ln>
                            <a:noFill/>
                          </a:ln>
                          <a:latin typeface="Arial"/>
                          <a:cs typeface="Arial"/>
                        </a:rPr>
                        <a:t>36</a:t>
                      </a:r>
                      <a:r>
                        <a:rPr sz="1200" b="1" spc="-5" dirty="0" smtClean="0">
                          <a:ln>
                            <a:noFill/>
                          </a:ln>
                          <a:latin typeface="Arial"/>
                          <a:cs typeface="Arial"/>
                        </a:rPr>
                        <a:t>5</a:t>
                      </a:r>
                      <a:endParaRPr sz="1200" dirty="0">
                        <a:ln>
                          <a:noFill/>
                        </a:ln>
                        <a:latin typeface="Arial"/>
                        <a:cs typeface="Arial"/>
                      </a:endParaRPr>
                    </a:p>
                  </a:txBody>
                  <a:tcPr marL="0" marR="0" marT="0" marB="0" anchor="ctr"/>
                </a:tc>
                <a:tc>
                  <a:txBody>
                    <a:bodyPr/>
                    <a:lstStyle/>
                    <a:p>
                      <a:pPr marL="0">
                        <a:lnSpc>
                          <a:spcPct val="100000"/>
                        </a:lnSpc>
                      </a:pPr>
                      <a:r>
                        <a:rPr sz="1200" b="1" spc="-5" dirty="0" smtClean="0">
                          <a:ln>
                            <a:noFill/>
                          </a:ln>
                          <a:latin typeface="Arial"/>
                          <a:cs typeface="Arial"/>
                        </a:rPr>
                        <a:t>$</a:t>
                      </a:r>
                      <a:r>
                        <a:rPr lang="en-US" sz="1200" b="1" spc="-5" dirty="0" smtClean="0">
                          <a:ln>
                            <a:noFill/>
                          </a:ln>
                          <a:latin typeface="Arial"/>
                          <a:cs typeface="Arial"/>
                        </a:rPr>
                        <a:t>2</a:t>
                      </a:r>
                      <a:r>
                        <a:rPr sz="1200" b="1" spc="-5" dirty="0" smtClean="0">
                          <a:ln>
                            <a:noFill/>
                          </a:ln>
                          <a:latin typeface="Arial"/>
                          <a:cs typeface="Arial"/>
                        </a:rPr>
                        <a:t>50</a:t>
                      </a:r>
                      <a:endParaRPr sz="1200" dirty="0">
                        <a:ln>
                          <a:noFill/>
                        </a:ln>
                        <a:latin typeface="Arial"/>
                        <a:cs typeface="Arial"/>
                      </a:endParaRPr>
                    </a:p>
                  </a:txBody>
                  <a:tcPr marL="0" marR="0" marT="0" marB="0" anchor="ctr">
                    <a:noFill/>
                  </a:tcPr>
                </a:tc>
                <a:tc>
                  <a:txBody>
                    <a:bodyPr/>
                    <a:lstStyle/>
                    <a:p>
                      <a:pPr marL="0" algn="ctr">
                        <a:lnSpc>
                          <a:spcPct val="100000"/>
                        </a:lnSpc>
                      </a:pPr>
                      <a:r>
                        <a:rPr lang="en-US" sz="1200" b="1" dirty="0" smtClean="0">
                          <a:ln>
                            <a:noFill/>
                          </a:ln>
                          <a:latin typeface="Arial"/>
                          <a:cs typeface="Arial"/>
                        </a:rPr>
                        <a:t>$10.53</a:t>
                      </a:r>
                      <a:endParaRPr sz="1200" b="1" dirty="0">
                        <a:ln>
                          <a:noFill/>
                        </a:ln>
                        <a:latin typeface="Arial"/>
                        <a:cs typeface="Arial"/>
                      </a:endParaRPr>
                    </a:p>
                  </a:txBody>
                  <a:tcPr marL="0" marR="0" marT="0" marB="0" anchor="ctr"/>
                </a:tc>
                <a:tc>
                  <a:txBody>
                    <a:bodyPr/>
                    <a:lstStyle/>
                    <a:p>
                      <a:pPr marL="0" algn="ctr">
                        <a:lnSpc>
                          <a:spcPct val="100000"/>
                        </a:lnSpc>
                      </a:pPr>
                      <a:r>
                        <a:rPr lang="en-US" sz="1200" b="1" dirty="0" smtClean="0">
                          <a:ln>
                            <a:noFill/>
                          </a:ln>
                          <a:latin typeface="Arial"/>
                          <a:cs typeface="Arial"/>
                        </a:rPr>
                        <a:t>$23.58</a:t>
                      </a:r>
                      <a:endParaRPr sz="1200" b="1" dirty="0">
                        <a:ln>
                          <a:noFill/>
                        </a:ln>
                        <a:latin typeface="Arial"/>
                        <a:cs typeface="Arial"/>
                      </a:endParaRPr>
                    </a:p>
                  </a:txBody>
                  <a:tcPr marL="0" marR="0" marT="0" marB="0"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$15.36</a:t>
                      </a:r>
                      <a:endParaRPr kumimoji="0" lang="en-US" sz="1200" b="1"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a:ea typeface="+mn-ea"/>
                          <a:cs typeface="Arial"/>
                        </a:rPr>
                        <a:t>$29.31</a:t>
                      </a:r>
                      <a:endParaRPr kumimoji="0" lang="en-US" sz="1200" b="1" i="0" u="none" strike="noStrike" kern="0" cap="none" spc="0" normalizeH="0" baseline="0" noProof="0" dirty="0">
                        <a:ln>
                          <a:noFill/>
                        </a:ln>
                        <a:solidFill>
                          <a:prstClr val="black"/>
                        </a:solidFill>
                        <a:effectLst/>
                        <a:uLnTx/>
                        <a:uFillTx/>
                        <a:latin typeface="Arial"/>
                        <a:ea typeface="+mn-ea"/>
                        <a:cs typeface="Arial"/>
                      </a:endParaRPr>
                    </a:p>
                  </a:txBody>
                  <a:tcPr marL="0" marR="0" marT="0" marB="0" anchor="ct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lang="en-US" sz="1200" b="1" spc="-50" dirty="0" smtClean="0">
                          <a:ln>
                            <a:noFill/>
                          </a:ln>
                          <a:latin typeface="Arial"/>
                          <a:cs typeface="Arial"/>
                        </a:rPr>
                        <a:t>1</a:t>
                      </a:r>
                      <a:r>
                        <a:rPr sz="1200" b="1" spc="-5" dirty="0" smtClean="0">
                          <a:ln>
                            <a:noFill/>
                          </a:ln>
                          <a:latin typeface="Arial"/>
                          <a:cs typeface="Arial"/>
                        </a:rPr>
                        <a:t>-3</a:t>
                      </a:r>
                      <a:r>
                        <a:rPr lang="en-US" sz="1200" b="1" spc="-5" dirty="0" smtClean="0">
                          <a:ln>
                            <a:noFill/>
                          </a:ln>
                          <a:latin typeface="Arial"/>
                          <a:cs typeface="Arial"/>
                        </a:rPr>
                        <a:t>65</a:t>
                      </a:r>
                      <a:endParaRPr sz="1200" dirty="0">
                        <a:ln>
                          <a:noFill/>
                        </a:ln>
                        <a:latin typeface="Arial"/>
                        <a:cs typeface="Arial"/>
                      </a:endParaRPr>
                    </a:p>
                  </a:txBody>
                  <a:tcPr marL="0" marR="0" marT="0" marB="0" anchor="ctr">
                    <a:solidFill>
                      <a:schemeClr val="bg1">
                        <a:lumMod val="95000"/>
                      </a:schemeClr>
                    </a:solidFill>
                  </a:tcPr>
                </a:tc>
                <a:tc>
                  <a:txBody>
                    <a:bodyPr/>
                    <a:lstStyle/>
                    <a:p>
                      <a:pPr marL="0">
                        <a:lnSpc>
                          <a:spcPct val="100000"/>
                        </a:lnSpc>
                      </a:pPr>
                      <a:r>
                        <a:rPr sz="1200" b="1" spc="-5" dirty="0" smtClean="0">
                          <a:ln>
                            <a:noFill/>
                          </a:ln>
                          <a:latin typeface="Arial"/>
                          <a:cs typeface="Arial"/>
                        </a:rPr>
                        <a:t>$</a:t>
                      </a:r>
                      <a:r>
                        <a:rPr lang="en-US" sz="1200" b="1" spc="-5" dirty="0" smtClean="0">
                          <a:ln>
                            <a:noFill/>
                          </a:ln>
                          <a:latin typeface="Arial"/>
                          <a:cs typeface="Arial"/>
                        </a:rPr>
                        <a:t>5</a:t>
                      </a:r>
                      <a:r>
                        <a:rPr sz="1200" b="1" spc="-5" dirty="0" smtClean="0">
                          <a:ln>
                            <a:noFill/>
                          </a:ln>
                          <a:latin typeface="Arial"/>
                          <a:cs typeface="Arial"/>
                        </a:rPr>
                        <a:t>00</a:t>
                      </a:r>
                      <a:endParaRPr sz="1200" dirty="0">
                        <a:ln>
                          <a:noFill/>
                        </a:ln>
                        <a:latin typeface="Arial"/>
                        <a:cs typeface="Arial"/>
                      </a:endParaRPr>
                    </a:p>
                  </a:txBody>
                  <a:tcPr marL="0" marR="0" marT="0" marB="0" anchor="ctr">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21.06</a:t>
                      </a:r>
                      <a:endParaRPr sz="1200" dirty="0">
                        <a:ln>
                          <a:noFill/>
                        </a:ln>
                        <a:latin typeface="Arial"/>
                        <a:cs typeface="Arial"/>
                      </a:endParaRPr>
                    </a:p>
                  </a:txBody>
                  <a:tcPr marL="0" marR="0" marT="0" marB="0" anchor="ctr">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47.16</a:t>
                      </a:r>
                      <a:endParaRPr sz="1200" dirty="0">
                        <a:ln>
                          <a:noFill/>
                        </a:ln>
                        <a:latin typeface="Arial"/>
                        <a:cs typeface="Arial"/>
                      </a:endParaRPr>
                    </a:p>
                  </a:txBody>
                  <a:tcPr marL="0" marR="0" marT="0" marB="0" anchor="ctr">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30.72</a:t>
                      </a:r>
                      <a:endParaRPr sz="1200" dirty="0">
                        <a:ln>
                          <a:noFill/>
                        </a:ln>
                        <a:latin typeface="Arial"/>
                        <a:cs typeface="Arial"/>
                      </a:endParaRPr>
                    </a:p>
                  </a:txBody>
                  <a:tcPr marL="0" marR="0" marT="0" marB="0" anchor="ctr">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58.63</a:t>
                      </a:r>
                      <a:endParaRPr sz="1200" dirty="0">
                        <a:ln>
                          <a:noFill/>
                        </a:ln>
                        <a:latin typeface="Arial"/>
                        <a:cs typeface="Arial"/>
                      </a:endParaRPr>
                    </a:p>
                  </a:txBody>
                  <a:tcPr marL="0" marR="0" marT="0" marB="0" anchor="ctr">
                    <a:solidFill>
                      <a:schemeClr val="bg1">
                        <a:lumMod val="95000"/>
                      </a:schemeClr>
                    </a:solidFill>
                  </a:tcP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lang="en-US" sz="1200" b="1" spc="-5" dirty="0" smtClean="0">
                          <a:ln>
                            <a:noFill/>
                          </a:ln>
                          <a:latin typeface="Arial"/>
                          <a:cs typeface="Arial"/>
                        </a:rPr>
                        <a:t>1</a:t>
                      </a:r>
                      <a:r>
                        <a:rPr sz="1200" b="1" spc="-5" dirty="0" smtClean="0">
                          <a:ln>
                            <a:noFill/>
                          </a:ln>
                          <a:latin typeface="Arial"/>
                          <a:cs typeface="Arial"/>
                        </a:rPr>
                        <a:t>-3</a:t>
                      </a:r>
                      <a:r>
                        <a:rPr lang="en-US" sz="1200" b="1" spc="-5" dirty="0" smtClean="0">
                          <a:ln>
                            <a:noFill/>
                          </a:ln>
                          <a:latin typeface="Arial"/>
                          <a:cs typeface="Arial"/>
                        </a:rPr>
                        <a:t>65</a:t>
                      </a:r>
                      <a:endParaRPr sz="1200" dirty="0">
                        <a:ln>
                          <a:noFill/>
                        </a:ln>
                        <a:latin typeface="Arial"/>
                        <a:cs typeface="Arial"/>
                      </a:endParaRPr>
                    </a:p>
                  </a:txBody>
                  <a:tcPr marL="0" marR="0" marT="0" marB="0" anchor="ctr"/>
                </a:tc>
                <a:tc>
                  <a:txBody>
                    <a:bodyPr/>
                    <a:lstStyle/>
                    <a:p>
                      <a:pPr marL="0">
                        <a:lnSpc>
                          <a:spcPct val="100000"/>
                        </a:lnSpc>
                      </a:pPr>
                      <a:r>
                        <a:rPr sz="1200" b="1" spc="-5" dirty="0" smtClean="0">
                          <a:ln>
                            <a:noFill/>
                          </a:ln>
                          <a:latin typeface="Arial"/>
                          <a:cs typeface="Arial"/>
                        </a:rPr>
                        <a:t>$</a:t>
                      </a:r>
                      <a:r>
                        <a:rPr lang="en-US" sz="1200" b="1" spc="-5" dirty="0" smtClean="0">
                          <a:ln>
                            <a:noFill/>
                          </a:ln>
                          <a:latin typeface="Arial"/>
                          <a:cs typeface="Arial"/>
                        </a:rPr>
                        <a:t>75</a:t>
                      </a:r>
                      <a:r>
                        <a:rPr sz="1200" b="1" spc="-5" dirty="0" smtClean="0">
                          <a:ln>
                            <a:noFill/>
                          </a:ln>
                          <a:latin typeface="Arial"/>
                          <a:cs typeface="Arial"/>
                        </a:rPr>
                        <a:t>0</a:t>
                      </a:r>
                      <a:endParaRPr sz="1200" dirty="0">
                        <a:ln>
                          <a:noFill/>
                        </a:ln>
                        <a:latin typeface="Arial"/>
                        <a:cs typeface="Arial"/>
                      </a:endParaRPr>
                    </a:p>
                  </a:txBody>
                  <a:tcPr marL="0" marR="0" marT="0" marB="0" anchor="ctr">
                    <a:no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31.59</a:t>
                      </a:r>
                      <a:endParaRPr sz="1200" dirty="0">
                        <a:ln>
                          <a:noFill/>
                        </a:ln>
                        <a:latin typeface="Arial"/>
                        <a:cs typeface="Arial"/>
                      </a:endParaRPr>
                    </a:p>
                  </a:txBody>
                  <a:tcPr marL="0" marR="0" marT="0" marB="0" anchor="ct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70.74</a:t>
                      </a:r>
                      <a:endParaRPr sz="1200" dirty="0">
                        <a:ln>
                          <a:noFill/>
                        </a:ln>
                        <a:latin typeface="Arial"/>
                        <a:cs typeface="Arial"/>
                      </a:endParaRPr>
                    </a:p>
                  </a:txBody>
                  <a:tcPr marL="0" marR="0" marT="0" marB="0" anchor="ctr"/>
                </a:tc>
                <a:tc>
                  <a:txBody>
                    <a:bodyPr/>
                    <a:lstStyle/>
                    <a:p>
                      <a:pPr marL="0" indent="0" algn="ctr">
                        <a:lnSpc>
                          <a:spcPct val="100000"/>
                        </a:lnSpc>
                        <a:buFont typeface="Arial" panose="020B0604020202020204" pitchFamily="34" charset="0"/>
                        <a:buNone/>
                      </a:pPr>
                      <a:r>
                        <a:rPr sz="1200" b="1" spc="-5" dirty="0" smtClean="0">
                          <a:ln>
                            <a:noFill/>
                          </a:ln>
                          <a:latin typeface="Arial"/>
                          <a:cs typeface="Arial"/>
                        </a:rPr>
                        <a:t>$</a:t>
                      </a:r>
                      <a:r>
                        <a:rPr lang="en-US" sz="1200" b="1" spc="-5" dirty="0" smtClean="0">
                          <a:ln>
                            <a:noFill/>
                          </a:ln>
                          <a:latin typeface="Arial"/>
                          <a:cs typeface="Arial"/>
                        </a:rPr>
                        <a:t>46.08</a:t>
                      </a:r>
                      <a:endParaRPr sz="1200" dirty="0">
                        <a:ln>
                          <a:noFill/>
                        </a:ln>
                        <a:latin typeface="Arial"/>
                        <a:cs typeface="Arial"/>
                      </a:endParaRPr>
                    </a:p>
                  </a:txBody>
                  <a:tcPr marL="0" marR="0" marT="0" marB="0" anchor="ctr"/>
                </a:tc>
                <a:tc>
                  <a:txBody>
                    <a:bodyPr/>
                    <a:lstStyle/>
                    <a:p>
                      <a:pPr marL="0" indent="0" algn="ctr">
                        <a:lnSpc>
                          <a:spcPct val="100000"/>
                        </a:lnSpc>
                        <a:buFont typeface="Arial" panose="020B0604020202020204" pitchFamily="34" charset="0"/>
                        <a:buNone/>
                      </a:pPr>
                      <a:r>
                        <a:rPr sz="1200" b="1" spc="-5" dirty="0" smtClean="0">
                          <a:ln>
                            <a:noFill/>
                          </a:ln>
                          <a:latin typeface="Arial"/>
                          <a:cs typeface="Arial"/>
                        </a:rPr>
                        <a:t>$</a:t>
                      </a:r>
                      <a:r>
                        <a:rPr lang="en-US" sz="1200" b="1" spc="-5" dirty="0" smtClean="0">
                          <a:ln>
                            <a:noFill/>
                          </a:ln>
                          <a:latin typeface="Arial"/>
                          <a:cs typeface="Arial"/>
                        </a:rPr>
                        <a:t>87.94</a:t>
                      </a:r>
                      <a:endParaRPr sz="1200" dirty="0">
                        <a:ln>
                          <a:noFill/>
                        </a:ln>
                        <a:latin typeface="Arial"/>
                        <a:cs typeface="Arial"/>
                      </a:endParaRPr>
                    </a:p>
                  </a:txBody>
                  <a:tcPr marL="0" marR="0" marT="0" marB="0" anchor="ctr"/>
                </a:tc>
              </a:tr>
              <a:tr h="201168">
                <a:tc>
                  <a:txBody>
                    <a:bodyPr/>
                    <a:lstStyle/>
                    <a:p>
                      <a:pPr marL="0">
                        <a:lnSpc>
                          <a:spcPct val="100000"/>
                        </a:lnSpc>
                      </a:pPr>
                      <a:r>
                        <a:rPr sz="1200" b="1" spc="-5" dirty="0">
                          <a:ln>
                            <a:noFill/>
                          </a:ln>
                          <a:latin typeface="Arial"/>
                          <a:cs typeface="Arial"/>
                        </a:rPr>
                        <a:t>Days</a:t>
                      </a:r>
                      <a:r>
                        <a:rPr sz="1200" b="1" spc="-50" dirty="0">
                          <a:ln>
                            <a:noFill/>
                          </a:ln>
                          <a:latin typeface="Arial"/>
                          <a:cs typeface="Arial"/>
                        </a:rPr>
                        <a:t> </a:t>
                      </a:r>
                      <a:r>
                        <a:rPr lang="en-US" sz="1200" b="1" spc="-5" dirty="0" smtClean="0">
                          <a:ln>
                            <a:noFill/>
                          </a:ln>
                          <a:latin typeface="Arial"/>
                          <a:cs typeface="Arial"/>
                        </a:rPr>
                        <a:t>1</a:t>
                      </a:r>
                      <a:r>
                        <a:rPr sz="1200" b="1" spc="-5" dirty="0" smtClean="0">
                          <a:ln>
                            <a:noFill/>
                          </a:ln>
                          <a:latin typeface="Arial"/>
                          <a:cs typeface="Arial"/>
                        </a:rPr>
                        <a:t>-3</a:t>
                      </a:r>
                      <a:r>
                        <a:rPr lang="en-US" sz="1200" b="1" spc="-5" dirty="0" smtClean="0">
                          <a:ln>
                            <a:noFill/>
                          </a:ln>
                          <a:latin typeface="Arial"/>
                          <a:cs typeface="Arial"/>
                        </a:rPr>
                        <a:t>65</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nSpc>
                          <a:spcPct val="100000"/>
                        </a:lnSpc>
                      </a:pPr>
                      <a:r>
                        <a:rPr sz="1200" b="1" spc="-5" dirty="0">
                          <a:ln>
                            <a:noFill/>
                          </a:ln>
                          <a:latin typeface="Arial"/>
                          <a:cs typeface="Arial"/>
                        </a:rPr>
                        <a:t>$</a:t>
                      </a:r>
                      <a:r>
                        <a:rPr sz="1200" b="1" spc="-5" dirty="0" smtClean="0">
                          <a:ln>
                            <a:noFill/>
                          </a:ln>
                          <a:latin typeface="Arial"/>
                          <a:cs typeface="Arial"/>
                        </a:rPr>
                        <a:t>1,</a:t>
                      </a:r>
                      <a:r>
                        <a:rPr lang="en-US" sz="1200" b="1" spc="-5" dirty="0" smtClean="0">
                          <a:ln>
                            <a:noFill/>
                          </a:ln>
                          <a:latin typeface="Arial"/>
                          <a:cs typeface="Arial"/>
                        </a:rPr>
                        <a:t>0</a:t>
                      </a:r>
                      <a:r>
                        <a:rPr sz="1200" b="1" spc="-5" dirty="0" smtClean="0">
                          <a:ln>
                            <a:noFill/>
                          </a:ln>
                          <a:latin typeface="Arial"/>
                          <a:cs typeface="Arial"/>
                        </a:rPr>
                        <a:t>00</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42.12</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a:lnSpc>
                          <a:spcPct val="100000"/>
                        </a:lnSpc>
                      </a:pPr>
                      <a:r>
                        <a:rPr sz="1200" b="1" spc="-5" dirty="0" smtClean="0">
                          <a:ln>
                            <a:noFill/>
                          </a:ln>
                          <a:latin typeface="Arial"/>
                          <a:cs typeface="Arial"/>
                        </a:rPr>
                        <a:t>$</a:t>
                      </a:r>
                      <a:r>
                        <a:rPr lang="en-US" sz="1200" b="1" spc="-5" dirty="0" smtClean="0">
                          <a:ln>
                            <a:noFill/>
                          </a:ln>
                          <a:latin typeface="Arial"/>
                          <a:cs typeface="Arial"/>
                        </a:rPr>
                        <a:t>94.31</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lgn="ctr">
                        <a:lnSpc>
                          <a:spcPct val="100000"/>
                        </a:lnSpc>
                        <a:buFont typeface="Arial" panose="020B0604020202020204" pitchFamily="34" charset="0"/>
                        <a:buNone/>
                      </a:pPr>
                      <a:r>
                        <a:rPr sz="1200" b="1" spc="-5" dirty="0" smtClean="0">
                          <a:ln>
                            <a:noFill/>
                          </a:ln>
                          <a:latin typeface="Arial"/>
                          <a:cs typeface="Arial"/>
                        </a:rPr>
                        <a:t>$</a:t>
                      </a:r>
                      <a:r>
                        <a:rPr lang="en-US" sz="1200" b="1" spc="-5" dirty="0" smtClean="0">
                          <a:ln>
                            <a:noFill/>
                          </a:ln>
                          <a:latin typeface="Arial"/>
                          <a:cs typeface="Arial"/>
                        </a:rPr>
                        <a:t>61.44</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lgn="ctr">
                        <a:lnSpc>
                          <a:spcPct val="100000"/>
                        </a:lnSpc>
                        <a:buFont typeface="Arial" panose="020B0604020202020204" pitchFamily="34" charset="0"/>
                        <a:buNone/>
                      </a:pPr>
                      <a:r>
                        <a:rPr sz="1200" b="1" spc="-5" dirty="0" smtClean="0">
                          <a:ln>
                            <a:noFill/>
                          </a:ln>
                          <a:latin typeface="Arial"/>
                          <a:cs typeface="Arial"/>
                        </a:rPr>
                        <a:t>$</a:t>
                      </a:r>
                      <a:r>
                        <a:rPr lang="en-US" sz="1200" b="1" spc="-5" dirty="0" smtClean="0">
                          <a:ln>
                            <a:noFill/>
                          </a:ln>
                          <a:latin typeface="Arial"/>
                          <a:cs typeface="Arial"/>
                        </a:rPr>
                        <a:t>117.25</a:t>
                      </a:r>
                      <a:endParaRPr sz="1200" dirty="0">
                        <a:ln>
                          <a:noFill/>
                        </a:ln>
                        <a:latin typeface="Arial"/>
                        <a:cs typeface="Arial"/>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pic>
        <p:nvPicPr>
          <p:cNvPr id="5" name="Picture 4"/>
          <p:cNvPicPr>
            <a:picLocks noChangeAspect="1"/>
          </p:cNvPicPr>
          <p:nvPr/>
        </p:nvPicPr>
        <p:blipFill rotWithShape="1">
          <a:blip r:embed="rId2"/>
          <a:srcRect l="6029" t="38301" r="4235" b="36017"/>
          <a:stretch/>
        </p:blipFill>
        <p:spPr>
          <a:xfrm>
            <a:off x="7293862" y="802810"/>
            <a:ext cx="2133601" cy="457200"/>
          </a:xfrm>
          <a:prstGeom prst="rect">
            <a:avLst/>
          </a:prstGeom>
        </p:spPr>
      </p:pic>
    </p:spTree>
    <p:extLst>
      <p:ext uri="{BB962C8B-B14F-4D97-AF65-F5344CB8AC3E}">
        <p14:creationId xmlns:p14="http://schemas.microsoft.com/office/powerpoint/2010/main" val="4281126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16754686"/>
              </p:ext>
            </p:extLst>
          </p:nvPr>
        </p:nvGraphicFramePr>
        <p:xfrm>
          <a:off x="1189709" y="4953000"/>
          <a:ext cx="4876800" cy="1706880"/>
        </p:xfrm>
        <a:graphic>
          <a:graphicData uri="http://schemas.openxmlformats.org/drawingml/2006/table">
            <a:tbl>
              <a:tblPr firstRow="1" bandRow="1">
                <a:tableStyleId>{5C22544A-7EE6-4342-B048-85BDC9FD1C3A}</a:tableStyleId>
              </a:tblPr>
              <a:tblGrid>
                <a:gridCol w="3627646"/>
                <a:gridCol w="1249154"/>
              </a:tblGrid>
              <a:tr h="319499">
                <a:tc gridSpan="2">
                  <a:txBody>
                    <a:bodyPr/>
                    <a:lstStyle/>
                    <a:p>
                      <a:pPr algn="ctr"/>
                      <a:r>
                        <a:rPr lang="en-US" dirty="0" smtClean="0">
                          <a:latin typeface="Arial" panose="020B0604020202020204" pitchFamily="34" charset="0"/>
                          <a:cs typeface="Arial" panose="020B0604020202020204" pitchFamily="34" charset="0"/>
                        </a:rPr>
                        <a:t>Pricing (Per Month)</a:t>
                      </a:r>
                      <a:endParaRPr lang="en-US" dirty="0">
                        <a:latin typeface="Arial" panose="020B0604020202020204" pitchFamily="34" charset="0"/>
                        <a:cs typeface="Arial" panose="020B0604020202020204" pitchFamily="34" charset="0"/>
                      </a:endParaRPr>
                    </a:p>
                  </a:txBody>
                  <a:tcPr anchor="ctr">
                    <a:solidFill>
                      <a:schemeClr val="tx1"/>
                    </a:solidFill>
                  </a:tcPr>
                </a:tc>
                <a:tc hMerge="1">
                  <a:txBody>
                    <a:bodyPr/>
                    <a:lstStyle/>
                    <a:p>
                      <a:endParaRPr lang="en-US" dirty="0"/>
                    </a:p>
                  </a:txBody>
                  <a:tcPr/>
                </a:tc>
              </a:tr>
              <a:tr h="292874">
                <a:tc>
                  <a:txBody>
                    <a:bodyPr/>
                    <a:lstStyle/>
                    <a:p>
                      <a:pPr algn="l"/>
                      <a:r>
                        <a:rPr lang="en-US" sz="1600" dirty="0" smtClean="0">
                          <a:latin typeface="Arial" panose="020B0604020202020204" pitchFamily="34" charset="0"/>
                          <a:cs typeface="Arial" panose="020B0604020202020204" pitchFamily="34" charset="0"/>
                        </a:rPr>
                        <a:t>Employee Only</a:t>
                      </a:r>
                    </a:p>
                  </a:txBody>
                  <a:tcPr anchor="ctr">
                    <a:solidFill>
                      <a:schemeClr val="bg1">
                        <a:lumMod val="95000"/>
                      </a:schemeClr>
                    </a:solidFill>
                  </a:tcPr>
                </a:tc>
                <a:tc>
                  <a:txBody>
                    <a:bodyPr/>
                    <a:lstStyle/>
                    <a:p>
                      <a:pPr algn="ctr"/>
                      <a:r>
                        <a:rPr lang="en-US" sz="1600" dirty="0" smtClean="0">
                          <a:latin typeface="Arial" panose="020B0604020202020204" pitchFamily="34" charset="0"/>
                          <a:cs typeface="Arial" panose="020B0604020202020204" pitchFamily="34" charset="0"/>
                        </a:rPr>
                        <a:t>$20.00</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Employee/Spouse</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c>
                  <a:txBody>
                    <a:bodyPr/>
                    <a:lstStyle/>
                    <a:p>
                      <a:pPr algn="ctr"/>
                      <a:r>
                        <a:rPr lang="en-US" sz="1600" dirty="0" smtClean="0">
                          <a:latin typeface="Arial" panose="020B0604020202020204" pitchFamily="34" charset="0"/>
                          <a:cs typeface="Arial" panose="020B0604020202020204" pitchFamily="34" charset="0"/>
                        </a:rPr>
                        <a:t>$25.00</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Employee/Child(ren)</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pPr algn="ctr"/>
                      <a:r>
                        <a:rPr lang="en-US" sz="1600" dirty="0" smtClean="0">
                          <a:latin typeface="Arial" panose="020B0604020202020204" pitchFamily="34" charset="0"/>
                          <a:cs typeface="Arial" panose="020B0604020202020204" pitchFamily="34" charset="0"/>
                        </a:rPr>
                        <a:t>$23.00</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Family</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c>
                  <a:txBody>
                    <a:bodyPr/>
                    <a:lstStyle/>
                    <a:p>
                      <a:pPr algn="ctr"/>
                      <a:r>
                        <a:rPr lang="en-US" sz="1600" dirty="0" smtClean="0">
                          <a:latin typeface="Arial" panose="020B0604020202020204" pitchFamily="34" charset="0"/>
                          <a:cs typeface="Arial" panose="020B0604020202020204" pitchFamily="34" charset="0"/>
                        </a:rPr>
                        <a:t>$30.00</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r>
            </a:tbl>
          </a:graphicData>
        </a:graphic>
      </p:graphicFrame>
      <p:sp>
        <p:nvSpPr>
          <p:cNvPr id="16" name="TextBox 15">
            <a:extLst>
              <a:ext uri="{FF2B5EF4-FFF2-40B4-BE49-F238E27FC236}">
                <a16:creationId xmlns="" xmlns:a16="http://schemas.microsoft.com/office/drawing/2014/main" id="{9147E2ED-5689-4543-A165-20FA7802776C}"/>
              </a:ext>
            </a:extLst>
          </p:cNvPr>
          <p:cNvSpPr txBox="1"/>
          <p:nvPr/>
        </p:nvSpPr>
        <p:spPr>
          <a:xfrm>
            <a:off x="10422506" y="316079"/>
            <a:ext cx="223138" cy="261610"/>
          </a:xfrm>
          <a:prstGeom prst="rect">
            <a:avLst/>
          </a:prstGeom>
          <a:noFill/>
        </p:spPr>
        <p:txBody>
          <a:bodyPr wrap="none" rtlCol="0">
            <a:spAutoFit/>
          </a:bodyPr>
          <a:lstStyle/>
          <a:p>
            <a:r>
              <a:rPr lang="en-US" sz="1100" i="1" dirty="0">
                <a:latin typeface="Iskoola Pota" panose="020B0502040204020203" pitchFamily="34" charset="0"/>
                <a:cs typeface="Iskoola Pota" panose="020B0502040204020203" pitchFamily="34" charset="0"/>
              </a:rPr>
              <a:t>:</a:t>
            </a:r>
          </a:p>
        </p:txBody>
      </p:sp>
      <p:sp>
        <p:nvSpPr>
          <p:cNvPr id="18" name="TextBox 17">
            <a:extLst>
              <a:ext uri="{FF2B5EF4-FFF2-40B4-BE49-F238E27FC236}">
                <a16:creationId xmlns="" xmlns:a16="http://schemas.microsoft.com/office/drawing/2014/main" id="{28AB4374-9845-49AB-BF2D-AAF0D015D80E}"/>
              </a:ext>
            </a:extLst>
          </p:cNvPr>
          <p:cNvSpPr txBox="1"/>
          <p:nvPr/>
        </p:nvSpPr>
        <p:spPr>
          <a:xfrm>
            <a:off x="0" y="248643"/>
            <a:ext cx="12192000" cy="646331"/>
          </a:xfrm>
          <a:prstGeom prst="rect">
            <a:avLst/>
          </a:prstGeom>
          <a:noFill/>
        </p:spPr>
        <p:txBody>
          <a:bodyPr wrap="square">
            <a:spAutoFit/>
          </a:bodyPr>
          <a:lstStyle/>
          <a:p>
            <a:pPr lvl="0" algn="ctr"/>
            <a:r>
              <a:rPr lang="en-US" sz="3600" cap="all" dirty="0">
                <a:solidFill>
                  <a:prstClr val="black"/>
                </a:solidFill>
                <a:latin typeface="Franklin Gothic Demi"/>
              </a:rPr>
              <a:t>America’s Pharmacy Source (</a:t>
            </a:r>
            <a:r>
              <a:rPr lang="en-US" sz="3600" cap="all" dirty="0" smtClean="0">
                <a:solidFill>
                  <a:prstClr val="black"/>
                </a:solidFill>
                <a:latin typeface="Franklin Gothic Demi"/>
              </a:rPr>
              <a:t>APS) </a:t>
            </a:r>
            <a:r>
              <a:rPr lang="en-US" sz="3600" cap="all" dirty="0" err="1" smtClean="0">
                <a:solidFill>
                  <a:prstClr val="black"/>
                </a:solidFill>
                <a:latin typeface="Franklin Gothic Demi"/>
              </a:rPr>
              <a:t>Supp</a:t>
            </a:r>
            <a:r>
              <a:rPr lang="en-US" sz="3600" cap="all" dirty="0" smtClean="0">
                <a:solidFill>
                  <a:prstClr val="black"/>
                </a:solidFill>
                <a:latin typeface="Franklin Gothic Demi"/>
              </a:rPr>
              <a:t>-RX</a:t>
            </a:r>
            <a:endParaRPr lang="en-US" sz="3600" cap="all" dirty="0">
              <a:solidFill>
                <a:prstClr val="black"/>
              </a:solidFill>
              <a:latin typeface="Franklin Gothic Demi"/>
            </a:endParaRPr>
          </a:p>
        </p:txBody>
      </p:sp>
      <p:sp>
        <p:nvSpPr>
          <p:cNvPr id="2" name="TextBox 1"/>
          <p:cNvSpPr txBox="1"/>
          <p:nvPr/>
        </p:nvSpPr>
        <p:spPr>
          <a:xfrm>
            <a:off x="4419600" y="262218"/>
            <a:ext cx="184731" cy="369332"/>
          </a:xfrm>
          <a:prstGeom prst="rect">
            <a:avLst/>
          </a:prstGeom>
          <a:noFill/>
        </p:spPr>
        <p:txBody>
          <a:bodyPr wrap="none" rtlCol="0">
            <a:spAutoFit/>
          </a:bodyPr>
          <a:lstStyle/>
          <a:p>
            <a:endParaRPr lang="en-US" dirty="0"/>
          </a:p>
        </p:txBody>
      </p:sp>
      <p:pic>
        <p:nvPicPr>
          <p:cNvPr id="5" name="Picture 4" descr="Logo, company name&#10;&#10;Description automatically generated">
            <a:extLst>
              <a:ext uri="{FF2B5EF4-FFF2-40B4-BE49-F238E27FC236}">
                <a16:creationId xmlns="" xmlns:a16="http://schemas.microsoft.com/office/drawing/2014/main" id="{F6FCD5C0-D53F-436C-8BB6-199DB65C51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1460" y="5372992"/>
            <a:ext cx="3477110" cy="866896"/>
          </a:xfrm>
          <a:prstGeom prst="rect">
            <a:avLst/>
          </a:prstGeom>
        </p:spPr>
      </p:pic>
      <p:sp>
        <p:nvSpPr>
          <p:cNvPr id="3" name="Rectangle 2"/>
          <p:cNvSpPr/>
          <p:nvPr/>
        </p:nvSpPr>
        <p:spPr>
          <a:xfrm>
            <a:off x="228600" y="914400"/>
            <a:ext cx="11734800" cy="3693319"/>
          </a:xfrm>
          <a:prstGeom prst="rect">
            <a:avLst/>
          </a:prstGeom>
        </p:spPr>
        <p:txBody>
          <a:bodyPr wrap="square">
            <a:spAutoFit/>
          </a:bodyPr>
          <a:lstStyle/>
          <a:p>
            <a:pPr marL="629920" lvl="1" indent="-172720">
              <a:lnSpc>
                <a:spcPct val="120000"/>
              </a:lnSpc>
              <a:buFont typeface="Wingdings"/>
              <a:buChar char="§"/>
            </a:pPr>
            <a:r>
              <a:rPr lang="en-US" sz="1500" dirty="0" err="1">
                <a:solidFill>
                  <a:prstClr val="black"/>
                </a:solidFill>
                <a:latin typeface="Franklin Gothic Book" panose="020B0503020102020204" pitchFamily="34" charset="0"/>
                <a:cs typeface="Arial"/>
              </a:rPr>
              <a:t>Supp</a:t>
            </a:r>
            <a:r>
              <a:rPr lang="en-US" sz="1500" dirty="0">
                <a:solidFill>
                  <a:prstClr val="black"/>
                </a:solidFill>
                <a:latin typeface="Franklin Gothic Book" panose="020B0503020102020204" pitchFamily="34" charset="0"/>
                <a:cs typeface="Arial"/>
              </a:rPr>
              <a:t>-Rx can be offered as a voluntary program for employees, whether or not they are enrolled in </a:t>
            </a:r>
            <a:r>
              <a:rPr lang="en-US" sz="1500" dirty="0" smtClean="0">
                <a:solidFill>
                  <a:prstClr val="black"/>
                </a:solidFill>
                <a:latin typeface="Franklin Gothic Book" panose="020B0503020102020204" pitchFamily="34" charset="0"/>
                <a:cs typeface="Arial"/>
              </a:rPr>
              <a:t>IWCA</a:t>
            </a:r>
            <a:endParaRPr lang="en-US" sz="1500" dirty="0">
              <a:solidFill>
                <a:prstClr val="black"/>
              </a:solidFill>
              <a:latin typeface="Franklin Gothic Book" panose="020B0503020102020204" pitchFamily="34" charset="0"/>
              <a:cs typeface="Arial"/>
            </a:endParaRPr>
          </a:p>
          <a:p>
            <a:pPr marL="1031240" lvl="2" indent="-172720">
              <a:lnSpc>
                <a:spcPct val="120000"/>
              </a:lnSpc>
              <a:buFont typeface="Wingdings"/>
              <a:buChar char="§"/>
            </a:pPr>
            <a:r>
              <a:rPr lang="en-US" sz="1500" dirty="0" smtClean="0">
                <a:solidFill>
                  <a:prstClr val="black"/>
                </a:solidFill>
                <a:latin typeface="Franklin Gothic Book" panose="020B0503020102020204" pitchFamily="34" charset="0"/>
                <a:cs typeface="Arial"/>
              </a:rPr>
              <a:t>IWCA Medical Members use </a:t>
            </a:r>
            <a:r>
              <a:rPr lang="en-US" sz="1500" dirty="0">
                <a:solidFill>
                  <a:prstClr val="black"/>
                </a:solidFill>
                <a:latin typeface="Franklin Gothic Book" panose="020B0503020102020204" pitchFamily="34" charset="0"/>
                <a:cs typeface="Arial"/>
              </a:rPr>
              <a:t>their </a:t>
            </a:r>
            <a:r>
              <a:rPr lang="en-US" sz="1500" dirty="0" smtClean="0">
                <a:solidFill>
                  <a:prstClr val="black"/>
                </a:solidFill>
                <a:latin typeface="Franklin Gothic Book" panose="020B0503020102020204" pitchFamily="34" charset="0"/>
                <a:cs typeface="Arial"/>
              </a:rPr>
              <a:t>prescription </a:t>
            </a:r>
            <a:r>
              <a:rPr lang="en-US" sz="1500" dirty="0">
                <a:solidFill>
                  <a:prstClr val="black"/>
                </a:solidFill>
                <a:latin typeface="Franklin Gothic Book" panose="020B0503020102020204" pitchFamily="34" charset="0"/>
                <a:cs typeface="Arial"/>
              </a:rPr>
              <a:t>plan or </a:t>
            </a:r>
            <a:r>
              <a:rPr lang="en-US" sz="1500" dirty="0" err="1">
                <a:solidFill>
                  <a:prstClr val="black"/>
                </a:solidFill>
                <a:latin typeface="Franklin Gothic Book" panose="020B0503020102020204" pitchFamily="34" charset="0"/>
                <a:cs typeface="Arial"/>
              </a:rPr>
              <a:t>Supp</a:t>
            </a:r>
            <a:r>
              <a:rPr lang="en-US" sz="1500" dirty="0">
                <a:solidFill>
                  <a:prstClr val="black"/>
                </a:solidFill>
                <a:latin typeface="Franklin Gothic Book" panose="020B0503020102020204" pitchFamily="34" charset="0"/>
                <a:cs typeface="Arial"/>
              </a:rPr>
              <a:t>-Rx, whichever gives them the lowest cost</a:t>
            </a:r>
          </a:p>
          <a:p>
            <a:pPr marL="1031240" lvl="2" indent="-172720">
              <a:lnSpc>
                <a:spcPct val="120000"/>
              </a:lnSpc>
              <a:buFont typeface="Wingdings"/>
              <a:buChar char="§"/>
            </a:pPr>
            <a:r>
              <a:rPr lang="en-US" sz="1500" dirty="0">
                <a:solidFill>
                  <a:prstClr val="black"/>
                </a:solidFill>
                <a:latin typeface="Franklin Gothic Book" panose="020B0503020102020204" pitchFamily="34" charset="0"/>
                <a:cs typeface="Arial"/>
              </a:rPr>
              <a:t>Employees not on the </a:t>
            </a:r>
            <a:r>
              <a:rPr lang="en-US" sz="1500" dirty="0" smtClean="0">
                <a:solidFill>
                  <a:prstClr val="black"/>
                </a:solidFill>
                <a:latin typeface="Franklin Gothic Book" panose="020B0503020102020204" pitchFamily="34" charset="0"/>
                <a:cs typeface="Arial"/>
              </a:rPr>
              <a:t>IWCA </a:t>
            </a:r>
            <a:r>
              <a:rPr lang="en-US" sz="1500" dirty="0">
                <a:solidFill>
                  <a:prstClr val="black"/>
                </a:solidFill>
                <a:latin typeface="Franklin Gothic Book" panose="020B0503020102020204" pitchFamily="34" charset="0"/>
                <a:cs typeface="Arial"/>
              </a:rPr>
              <a:t>plan are welcome to join </a:t>
            </a:r>
            <a:r>
              <a:rPr lang="en-US" sz="1500" dirty="0" err="1">
                <a:solidFill>
                  <a:prstClr val="black"/>
                </a:solidFill>
                <a:latin typeface="Franklin Gothic Book" panose="020B0503020102020204" pitchFamily="34" charset="0"/>
                <a:cs typeface="Arial"/>
              </a:rPr>
              <a:t>Supp</a:t>
            </a:r>
            <a:r>
              <a:rPr lang="en-US" sz="1500" dirty="0">
                <a:solidFill>
                  <a:prstClr val="black"/>
                </a:solidFill>
                <a:latin typeface="Franklin Gothic Book" panose="020B0503020102020204" pitchFamily="34" charset="0"/>
                <a:cs typeface="Arial"/>
              </a:rPr>
              <a:t>-Rx to save money on prescriptions</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21-Day Supply of the Top 125 Acute Care (immediate need) prescriptions available at 64,000+ pharmacies for $5.00</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90-Day Supply of the Top 480 Maintenance Drugs for $15</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Diabetic Care Program: Free glucometer, lancing devices, solutions, lancets, and 12 of the most common oral diabetic medications and Insulin at $19.88 per vial</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“Save on Psych” medications program: $18/30 day supply &amp; $28/90 day supply </a:t>
            </a:r>
            <a:r>
              <a:rPr lang="en-US" sz="1300" dirty="0">
                <a:solidFill>
                  <a:prstClr val="black"/>
                </a:solidFill>
                <a:latin typeface="Franklin Gothic Book" panose="020B0503020102020204" pitchFamily="34" charset="0"/>
                <a:cs typeface="Arial" panose="020B0604020202020204" pitchFamily="34" charset="0"/>
              </a:rPr>
              <a:t>—</a:t>
            </a:r>
            <a:r>
              <a:rPr lang="en-US" sz="1500" dirty="0">
                <a:solidFill>
                  <a:prstClr val="black"/>
                </a:solidFill>
                <a:latin typeface="Franklin Gothic Book" panose="020B0503020102020204" pitchFamily="34" charset="0"/>
                <a:cs typeface="Arial"/>
              </a:rPr>
              <a:t> 95% of the most commonly Anti-Depressant/Anti-Psychotic drugs supplied</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Experienced team of customer service and pharmaceutical professionals</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User-friendly website: </a:t>
            </a:r>
            <a:r>
              <a:rPr lang="en-US" sz="1500" dirty="0">
                <a:solidFill>
                  <a:prstClr val="black"/>
                </a:solidFill>
                <a:latin typeface="Franklin Gothic Book" panose="020B0503020102020204" pitchFamily="34" charset="0"/>
                <a:cs typeface="Arial"/>
                <a:hlinkClick r:id="rId3"/>
              </a:rPr>
              <a:t>www.supp-rx.com</a:t>
            </a:r>
            <a:endParaRPr lang="en-US" sz="1500" dirty="0">
              <a:solidFill>
                <a:prstClr val="black"/>
              </a:solidFill>
              <a:latin typeface="Franklin Gothic Book" panose="020B0503020102020204" pitchFamily="34" charset="0"/>
              <a:cs typeface="Arial"/>
            </a:endParaRP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Provide highest level of care &amp; coaching when patients need it most </a:t>
            </a:r>
            <a:r>
              <a:rPr lang="en-US" sz="1300" dirty="0">
                <a:solidFill>
                  <a:prstClr val="black"/>
                </a:solidFill>
                <a:latin typeface="Franklin Gothic Book" panose="020B0503020102020204" pitchFamily="34" charset="0"/>
                <a:cs typeface="Arial" panose="020B0604020202020204" pitchFamily="34" charset="0"/>
              </a:rPr>
              <a:t>—</a:t>
            </a:r>
            <a:r>
              <a:rPr lang="en-US" sz="1500" dirty="0">
                <a:solidFill>
                  <a:prstClr val="black"/>
                </a:solidFill>
                <a:latin typeface="Franklin Gothic Book" panose="020B0503020102020204" pitchFamily="34" charset="0"/>
                <a:cs typeface="Arial"/>
              </a:rPr>
              <a:t> at point of purchase</a:t>
            </a:r>
          </a:p>
          <a:p>
            <a:pPr marL="629920" lvl="1" indent="-172720">
              <a:lnSpc>
                <a:spcPct val="120000"/>
              </a:lnSpc>
              <a:buFont typeface="Wingdings"/>
              <a:buChar char="§"/>
            </a:pPr>
            <a:r>
              <a:rPr lang="en-US" sz="1500" dirty="0">
                <a:solidFill>
                  <a:prstClr val="black"/>
                </a:solidFill>
                <a:latin typeface="Franklin Gothic Book" panose="020B0503020102020204" pitchFamily="34" charset="0"/>
                <a:cs typeface="Arial"/>
              </a:rPr>
              <a:t>All products and prescriptions are approved by the FDA and sourced in the United States</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3131150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 xmlns:a16="http://schemas.microsoft.com/office/drawing/2014/main" id="{9147E2ED-5689-4543-A165-20FA7802776C}"/>
              </a:ext>
            </a:extLst>
          </p:cNvPr>
          <p:cNvSpPr txBox="1"/>
          <p:nvPr/>
        </p:nvSpPr>
        <p:spPr>
          <a:xfrm>
            <a:off x="10422506" y="316079"/>
            <a:ext cx="223138" cy="261610"/>
          </a:xfrm>
          <a:prstGeom prst="rect">
            <a:avLst/>
          </a:prstGeom>
          <a:noFill/>
        </p:spPr>
        <p:txBody>
          <a:bodyPr wrap="none" rtlCol="0">
            <a:spAutoFit/>
          </a:bodyPr>
          <a:lstStyle/>
          <a:p>
            <a:r>
              <a:rPr lang="en-US" sz="1100" i="1" dirty="0">
                <a:latin typeface="Iskoola Pota" panose="020B0502040204020203" pitchFamily="34" charset="0"/>
                <a:cs typeface="Iskoola Pota" panose="020B0502040204020203" pitchFamily="34" charset="0"/>
              </a:rPr>
              <a:t>:</a:t>
            </a:r>
          </a:p>
        </p:txBody>
      </p:sp>
      <p:sp>
        <p:nvSpPr>
          <p:cNvPr id="2" name="TextBox 1"/>
          <p:cNvSpPr txBox="1"/>
          <p:nvPr/>
        </p:nvSpPr>
        <p:spPr>
          <a:xfrm>
            <a:off x="4419600" y="262218"/>
            <a:ext cx="184731" cy="369332"/>
          </a:xfrm>
          <a:prstGeom prst="rect">
            <a:avLst/>
          </a:prstGeom>
          <a:noFill/>
        </p:spPr>
        <p:txBody>
          <a:bodyPr wrap="none" rtlCol="0">
            <a:spAutoFit/>
          </a:bodyPr>
          <a:lstStyle/>
          <a:p>
            <a:endParaRPr lang="en-US" dirty="0"/>
          </a:p>
        </p:txBody>
      </p:sp>
      <p:pic>
        <p:nvPicPr>
          <p:cNvPr id="5" name="Picture 4" descr="Logo, company name&#10;&#10;Description automatically generated">
            <a:extLst>
              <a:ext uri="{FF2B5EF4-FFF2-40B4-BE49-F238E27FC236}">
                <a16:creationId xmlns="" xmlns:a16="http://schemas.microsoft.com/office/drawing/2014/main" id="{F6FCD5C0-D53F-436C-8BB6-199DB65C51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8534" y="5423693"/>
            <a:ext cx="3477110" cy="866896"/>
          </a:xfrm>
          <a:prstGeom prst="rect">
            <a:avLst/>
          </a:prstGeom>
        </p:spPr>
      </p:pic>
      <p:sp>
        <p:nvSpPr>
          <p:cNvPr id="9" name="Rectangle 8"/>
          <p:cNvSpPr/>
          <p:nvPr/>
        </p:nvSpPr>
        <p:spPr>
          <a:xfrm>
            <a:off x="228600" y="446884"/>
            <a:ext cx="11887200" cy="3662541"/>
          </a:xfrm>
          <a:prstGeom prst="rect">
            <a:avLst/>
          </a:prstGeom>
        </p:spPr>
        <p:txBody>
          <a:bodyPr wrap="square">
            <a:spAutoFit/>
          </a:bodyPr>
          <a:lstStyle/>
          <a:p>
            <a:pPr algn="ctr"/>
            <a:r>
              <a:rPr lang="en-US" sz="3600" dirty="0">
                <a:latin typeface="Franklin Gothic Demi" panose="020B0703020102020204" pitchFamily="34" charset="0"/>
                <a:cs typeface="Arial" panose="020B0604020202020204" pitchFamily="34" charset="0"/>
              </a:rPr>
              <a:t>TELEHEALTH AND </a:t>
            </a:r>
            <a:r>
              <a:rPr lang="en-US" sz="3600" dirty="0" smtClean="0">
                <a:latin typeface="Franklin Gothic Demi" panose="020B0703020102020204" pitchFamily="34" charset="0"/>
                <a:cs typeface="Arial" panose="020B0604020202020204" pitchFamily="34" charset="0"/>
              </a:rPr>
              <a:t>Rx </a:t>
            </a:r>
            <a:r>
              <a:rPr lang="en-US" sz="3600" dirty="0">
                <a:latin typeface="Franklin Gothic Demi" panose="020B0703020102020204" pitchFamily="34" charset="0"/>
                <a:cs typeface="Arial" panose="020B0604020202020204" pitchFamily="34" charset="0"/>
              </a:rPr>
              <a:t>BUNDLED IN ONE LOW COST </a:t>
            </a:r>
            <a:endParaRPr lang="en-US" sz="3600" dirty="0" smtClean="0">
              <a:latin typeface="Franklin Gothic Demi" panose="020B0703020102020204" pitchFamily="34" charset="0"/>
              <a:cs typeface="Arial" panose="020B0604020202020204" pitchFamily="34" charset="0"/>
            </a:endParaRPr>
          </a:p>
          <a:p>
            <a:endParaRPr lang="en-US" sz="2000" dirty="0"/>
          </a:p>
          <a:p>
            <a:r>
              <a:rPr lang="en-US" sz="2000" b="1" u="sng" dirty="0" smtClean="0">
                <a:latin typeface="Franklin Gothic Book" panose="020B0503020102020204" pitchFamily="34" charset="0"/>
                <a:cs typeface="Arial" panose="020B0604020202020204" pitchFamily="34" charset="0"/>
              </a:rPr>
              <a:t>Doctegrity </a:t>
            </a:r>
            <a:r>
              <a:rPr lang="en-US" sz="2000" b="1" u="sng" dirty="0">
                <a:latin typeface="Franklin Gothic Book" panose="020B0503020102020204" pitchFamily="34" charset="0"/>
                <a:cs typeface="Arial" panose="020B0604020202020204" pitchFamily="34" charset="0"/>
              </a:rPr>
              <a:t>Telehealth:</a:t>
            </a:r>
            <a:r>
              <a:rPr lang="en-US" sz="2000" u="sng" dirty="0">
                <a:latin typeface="Franklin Gothic Book" panose="020B0503020102020204" pitchFamily="34" charset="0"/>
                <a:cs typeface="Arial" panose="020B0604020202020204" pitchFamily="34" charset="0"/>
              </a:rPr>
              <a:t> </a:t>
            </a:r>
            <a:endParaRPr lang="en-US" sz="2000" u="sng" dirty="0" smtClean="0">
              <a:latin typeface="Franklin Gothic Book" panose="020B0503020102020204" pitchFamily="34" charset="0"/>
              <a:cs typeface="Arial" panose="020B0604020202020204" pitchFamily="34" charset="0"/>
            </a:endParaRPr>
          </a:p>
          <a:p>
            <a:r>
              <a:rPr lang="en-US" sz="2000" dirty="0" smtClean="0">
                <a:latin typeface="Franklin Gothic Book" panose="020B0503020102020204" pitchFamily="34" charset="0"/>
                <a:cs typeface="Arial" panose="020B0604020202020204" pitchFamily="34" charset="0"/>
              </a:rPr>
              <a:t>Even </a:t>
            </a:r>
            <a:r>
              <a:rPr lang="en-US" sz="2000" dirty="0">
                <a:latin typeface="Franklin Gothic Book" panose="020B0503020102020204" pitchFamily="34" charset="0"/>
                <a:cs typeface="Arial" panose="020B0604020202020204" pitchFamily="34" charset="0"/>
              </a:rPr>
              <a:t>if not enrolling in </a:t>
            </a:r>
            <a:r>
              <a:rPr lang="en-US" sz="2000" dirty="0" smtClean="0">
                <a:latin typeface="Franklin Gothic Book" panose="020B0503020102020204" pitchFamily="34" charset="0"/>
                <a:cs typeface="Arial" panose="020B0604020202020204" pitchFamily="34" charset="0"/>
              </a:rPr>
              <a:t>the IWCA Medical plan</a:t>
            </a:r>
            <a:r>
              <a:rPr lang="en-US" sz="2000" dirty="0">
                <a:latin typeface="Franklin Gothic Book" panose="020B0503020102020204" pitchFamily="34" charset="0"/>
                <a:cs typeface="Arial" panose="020B0604020202020204" pitchFamily="34" charset="0"/>
              </a:rPr>
              <a:t>, employees and their families can have access to board certified primary care physicians and licensed mental health therapists</a:t>
            </a:r>
            <a:r>
              <a:rPr lang="en-US" sz="2000" dirty="0" smtClean="0">
                <a:latin typeface="Franklin Gothic Book" panose="020B0503020102020204" pitchFamily="34" charset="0"/>
                <a:cs typeface="Arial" panose="020B0604020202020204" pitchFamily="34" charset="0"/>
              </a:rPr>
              <a:t>… </a:t>
            </a:r>
            <a:r>
              <a:rPr lang="en-US" sz="2000" b="1" dirty="0" smtClean="0">
                <a:latin typeface="Franklin Gothic Book" panose="020B0503020102020204" pitchFamily="34" charset="0"/>
                <a:cs typeface="Arial" panose="020B0604020202020204" pitchFamily="34" charset="0"/>
              </a:rPr>
              <a:t>no copays </a:t>
            </a:r>
            <a:r>
              <a:rPr lang="en-US" sz="2000" b="1" dirty="0">
                <a:latin typeface="Franklin Gothic Book" panose="020B0503020102020204" pitchFamily="34" charset="0"/>
                <a:cs typeface="Arial" panose="020B0604020202020204" pitchFamily="34" charset="0"/>
              </a:rPr>
              <a:t>or surprise bills and unlimited use </a:t>
            </a:r>
            <a:r>
              <a:rPr lang="en-US" sz="2000" b="1" dirty="0" smtClean="0">
                <a:latin typeface="Franklin Gothic Book" panose="020B0503020102020204" pitchFamily="34" charset="0"/>
                <a:cs typeface="Arial" panose="020B0604020202020204" pitchFamily="34" charset="0"/>
              </a:rPr>
              <a:t>24/7/365</a:t>
            </a:r>
          </a:p>
          <a:p>
            <a:endParaRPr lang="en-US" sz="800" dirty="0">
              <a:latin typeface="Franklin Gothic Book" panose="020B0503020102020204" pitchFamily="34" charset="0"/>
              <a:cs typeface="Arial" panose="020B0604020202020204" pitchFamily="34" charset="0"/>
            </a:endParaRPr>
          </a:p>
          <a:p>
            <a:r>
              <a:rPr lang="en-US" sz="2000" b="1" u="sng" dirty="0" smtClean="0">
                <a:latin typeface="Franklin Gothic Book" panose="020B0503020102020204" pitchFamily="34" charset="0"/>
                <a:cs typeface="Arial" panose="020B0604020202020204" pitchFamily="34" charset="0"/>
              </a:rPr>
              <a:t>SUPP-Rx</a:t>
            </a:r>
            <a:r>
              <a:rPr lang="en-US" sz="2000" b="1" u="sng" dirty="0">
                <a:latin typeface="Franklin Gothic Book" panose="020B0503020102020204" pitchFamily="34" charset="0"/>
                <a:cs typeface="Arial" panose="020B0604020202020204" pitchFamily="34" charset="0"/>
              </a:rPr>
              <a:t>:</a:t>
            </a:r>
            <a:r>
              <a:rPr lang="en-US" sz="2000" dirty="0">
                <a:latin typeface="Franklin Gothic Book" panose="020B0503020102020204" pitchFamily="34" charset="0"/>
                <a:cs typeface="Arial" panose="020B0604020202020204" pitchFamily="34" charset="0"/>
              </a:rPr>
              <a:t> </a:t>
            </a:r>
            <a:endParaRPr lang="en-US" sz="2000" dirty="0" smtClean="0">
              <a:latin typeface="Franklin Gothic Book" panose="020B0503020102020204" pitchFamily="34" charset="0"/>
              <a:cs typeface="Arial" panose="020B0604020202020204" pitchFamily="34" charset="0"/>
            </a:endParaRPr>
          </a:p>
          <a:p>
            <a:r>
              <a:rPr lang="en-US" sz="2000" dirty="0" smtClean="0">
                <a:latin typeface="Franklin Gothic Book" panose="020B0503020102020204" pitchFamily="34" charset="0"/>
                <a:cs typeface="Arial" panose="020B0604020202020204" pitchFamily="34" charset="0"/>
              </a:rPr>
              <a:t>Combine </a:t>
            </a:r>
            <a:r>
              <a:rPr lang="en-US" sz="2000" dirty="0">
                <a:latin typeface="Franklin Gothic Book" panose="020B0503020102020204" pitchFamily="34" charset="0"/>
                <a:cs typeface="Arial" panose="020B0604020202020204" pitchFamily="34" charset="0"/>
              </a:rPr>
              <a:t>Doctegrity with all of the benefits of </a:t>
            </a:r>
            <a:r>
              <a:rPr lang="en-US" sz="2000" b="1" dirty="0">
                <a:latin typeface="Franklin Gothic Book" panose="020B0503020102020204" pitchFamily="34" charset="0"/>
                <a:cs typeface="Arial" panose="020B0604020202020204" pitchFamily="34" charset="0"/>
              </a:rPr>
              <a:t>SUPP-Rx</a:t>
            </a:r>
            <a:r>
              <a:rPr lang="en-US" sz="2000" dirty="0">
                <a:latin typeface="Franklin Gothic Book" panose="020B0503020102020204" pitchFamily="34" charset="0"/>
                <a:cs typeface="Arial" panose="020B0604020202020204" pitchFamily="34" charset="0"/>
              </a:rPr>
              <a:t> as described on the prior slide…over 92% of all prescriptions dispensed in America for as low as $</a:t>
            </a:r>
            <a:r>
              <a:rPr lang="en-US" sz="2000" dirty="0" smtClean="0">
                <a:latin typeface="Franklin Gothic Book" panose="020B0503020102020204" pitchFamily="34" charset="0"/>
                <a:cs typeface="Arial" panose="020B0604020202020204" pitchFamily="34" charset="0"/>
              </a:rPr>
              <a:t>5.00</a:t>
            </a:r>
          </a:p>
          <a:p>
            <a:endParaRPr lang="en-US" sz="800" dirty="0">
              <a:latin typeface="Franklin Gothic Book" panose="020B0503020102020204" pitchFamily="34" charset="0"/>
              <a:cs typeface="Arial" panose="020B0604020202020204" pitchFamily="34" charset="0"/>
            </a:endParaRPr>
          </a:p>
          <a:p>
            <a:r>
              <a:rPr lang="en-US" sz="2000" dirty="0" smtClean="0">
                <a:latin typeface="Franklin Gothic Book" panose="020B0503020102020204" pitchFamily="34" charset="0"/>
                <a:cs typeface="Arial" panose="020B0604020202020204" pitchFamily="34" charset="0"/>
              </a:rPr>
              <a:t>No </a:t>
            </a:r>
            <a:r>
              <a:rPr lang="en-US" sz="2000" dirty="0">
                <a:latin typeface="Franklin Gothic Book" panose="020B0503020102020204" pitchFamily="34" charset="0"/>
                <a:cs typeface="Arial" panose="020B0604020202020204" pitchFamily="34" charset="0"/>
              </a:rPr>
              <a:t>Minimum employee participation requirement and can be 100% employee </a:t>
            </a:r>
            <a:r>
              <a:rPr lang="en-US" sz="2000" dirty="0" smtClean="0">
                <a:latin typeface="Franklin Gothic Book" panose="020B0503020102020204" pitchFamily="34" charset="0"/>
                <a:cs typeface="Arial" panose="020B0604020202020204" pitchFamily="34" charset="0"/>
              </a:rPr>
              <a:t>paid</a:t>
            </a:r>
            <a:endParaRPr lang="en-US" sz="2000" dirty="0">
              <a:latin typeface="Franklin Gothic Book" panose="020B0503020102020204" pitchFamily="34" charset="0"/>
              <a:cs typeface="Arial" panose="020B060402020202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7880" y="4365626"/>
            <a:ext cx="3918417" cy="961396"/>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945686410"/>
              </p:ext>
            </p:extLst>
          </p:nvPr>
        </p:nvGraphicFramePr>
        <p:xfrm>
          <a:off x="1143000" y="4419600"/>
          <a:ext cx="4876800" cy="1706880"/>
        </p:xfrm>
        <a:graphic>
          <a:graphicData uri="http://schemas.openxmlformats.org/drawingml/2006/table">
            <a:tbl>
              <a:tblPr firstRow="1" bandRow="1">
                <a:tableStyleId>{5C22544A-7EE6-4342-B048-85BDC9FD1C3A}</a:tableStyleId>
              </a:tblPr>
              <a:tblGrid>
                <a:gridCol w="3627646"/>
                <a:gridCol w="1249154"/>
              </a:tblGrid>
              <a:tr h="319499">
                <a:tc gridSpan="2">
                  <a:txBody>
                    <a:bodyPr/>
                    <a:lstStyle/>
                    <a:p>
                      <a:pPr algn="ctr"/>
                      <a:r>
                        <a:rPr lang="en-US" dirty="0" smtClean="0">
                          <a:latin typeface="Arial" panose="020B0604020202020204" pitchFamily="34" charset="0"/>
                          <a:cs typeface="Arial" panose="020B0604020202020204" pitchFamily="34" charset="0"/>
                        </a:rPr>
                        <a:t>Pricing (Per Month)</a:t>
                      </a:r>
                      <a:endParaRPr lang="en-US" dirty="0">
                        <a:latin typeface="Arial" panose="020B0604020202020204" pitchFamily="34" charset="0"/>
                        <a:cs typeface="Arial" panose="020B0604020202020204" pitchFamily="34" charset="0"/>
                      </a:endParaRPr>
                    </a:p>
                  </a:txBody>
                  <a:tcPr anchor="ctr">
                    <a:solidFill>
                      <a:schemeClr val="tx1"/>
                    </a:solidFill>
                  </a:tcPr>
                </a:tc>
                <a:tc hMerge="1">
                  <a:txBody>
                    <a:bodyPr/>
                    <a:lstStyle/>
                    <a:p>
                      <a:endParaRPr lang="en-US" dirty="0"/>
                    </a:p>
                  </a:txBody>
                  <a:tcPr/>
                </a:tc>
              </a:tr>
              <a:tr h="292874">
                <a:tc>
                  <a:txBody>
                    <a:bodyPr/>
                    <a:lstStyle/>
                    <a:p>
                      <a:pPr algn="l"/>
                      <a:r>
                        <a:rPr lang="en-US" sz="1600" dirty="0" smtClean="0">
                          <a:latin typeface="Arial" panose="020B0604020202020204" pitchFamily="34" charset="0"/>
                          <a:cs typeface="Arial" panose="020B0604020202020204" pitchFamily="34" charset="0"/>
                        </a:rPr>
                        <a:t>Employee Only</a:t>
                      </a:r>
                    </a:p>
                  </a:txBody>
                  <a:tcPr anchor="ctr">
                    <a:solidFill>
                      <a:schemeClr val="bg1">
                        <a:lumMod val="95000"/>
                      </a:schemeClr>
                    </a:solidFill>
                  </a:tcPr>
                </a:tc>
                <a:tc>
                  <a:txBody>
                    <a:bodyPr/>
                    <a:lstStyle/>
                    <a:p>
                      <a:pPr algn="ctr"/>
                      <a:r>
                        <a:rPr lang="en-US" sz="1600" dirty="0" smtClean="0">
                          <a:latin typeface="Arial" panose="020B0604020202020204" pitchFamily="34" charset="0"/>
                          <a:cs typeface="Arial" panose="020B0604020202020204" pitchFamily="34" charset="0"/>
                        </a:rPr>
                        <a:t>$31.00</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Employee/Spouse</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c>
                  <a:txBody>
                    <a:bodyPr/>
                    <a:lstStyle/>
                    <a:p>
                      <a:pPr algn="ctr"/>
                      <a:r>
                        <a:rPr lang="en-US" sz="1600" dirty="0" smtClean="0">
                          <a:latin typeface="Arial" panose="020B0604020202020204" pitchFamily="34" charset="0"/>
                          <a:cs typeface="Arial" panose="020B0604020202020204" pitchFamily="34" charset="0"/>
                        </a:rPr>
                        <a:t>$36.00</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Employee/Child(ren)</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pPr algn="ctr"/>
                      <a:r>
                        <a:rPr lang="en-US" sz="1600" dirty="0" smtClean="0">
                          <a:latin typeface="Arial" panose="020B0604020202020204" pitchFamily="34" charset="0"/>
                          <a:cs typeface="Arial" panose="020B0604020202020204" pitchFamily="34" charset="0"/>
                        </a:rPr>
                        <a:t>$34.00</a:t>
                      </a:r>
                      <a:endParaRPr lang="en-US" sz="1600" dirty="0">
                        <a:latin typeface="Arial" panose="020B0604020202020204" pitchFamily="34" charset="0"/>
                        <a:cs typeface="Arial" panose="020B0604020202020204" pitchFamily="34" charset="0"/>
                      </a:endParaRPr>
                    </a:p>
                  </a:txBody>
                  <a:tcPr anchor="ctr">
                    <a:solidFill>
                      <a:schemeClr val="bg1">
                        <a:lumMod val="95000"/>
                      </a:schemeClr>
                    </a:solidFill>
                  </a:tcPr>
                </a:tc>
              </a:tr>
              <a:tr h="292874">
                <a:tc>
                  <a:txBody>
                    <a:bodyPr/>
                    <a:lstStyle/>
                    <a:p>
                      <a:pPr algn="l"/>
                      <a:r>
                        <a:rPr lang="en-US" sz="1600" dirty="0" smtClean="0">
                          <a:latin typeface="Arial" panose="020B0604020202020204" pitchFamily="34" charset="0"/>
                          <a:cs typeface="Arial" panose="020B0604020202020204" pitchFamily="34" charset="0"/>
                        </a:rPr>
                        <a:t>Family</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c>
                  <a:txBody>
                    <a:bodyPr/>
                    <a:lstStyle/>
                    <a:p>
                      <a:pPr algn="ctr"/>
                      <a:r>
                        <a:rPr lang="en-US" sz="1600" dirty="0" smtClean="0">
                          <a:latin typeface="Arial" panose="020B0604020202020204" pitchFamily="34" charset="0"/>
                          <a:cs typeface="Arial" panose="020B0604020202020204" pitchFamily="34" charset="0"/>
                        </a:rPr>
                        <a:t>$41.00</a:t>
                      </a:r>
                      <a:endParaRPr lang="en-US" sz="1600" dirty="0">
                        <a:latin typeface="Arial" panose="020B0604020202020204" pitchFamily="34" charset="0"/>
                        <a:cs typeface="Arial" panose="020B0604020202020204" pitchFamily="34" charset="0"/>
                      </a:endParaRPr>
                    </a:p>
                  </a:txBody>
                  <a:tcPr anchor="ctr">
                    <a:solidFill>
                      <a:schemeClr val="accent1">
                        <a:lumMod val="20000"/>
                        <a:lumOff val="80000"/>
                      </a:schemeClr>
                    </a:solidFill>
                  </a:tcPr>
                </a:tc>
              </a:tr>
            </a:tbl>
          </a:graphicData>
        </a:graphic>
      </p:graphicFrame>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4244640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28625" y="828020"/>
            <a:ext cx="11334750" cy="4536498"/>
          </a:xfrm>
          <a:prstGeom prst="rect">
            <a:avLst/>
          </a:prstGeom>
        </p:spPr>
        <p:txBody>
          <a:bodyPr vert="horz" wrap="square" lIns="0" tIns="88265" rIns="0" bIns="0" rtlCol="0">
            <a:spAutoFit/>
          </a:bodyPr>
          <a:lstStyle/>
          <a:p>
            <a:pPr>
              <a:lnSpc>
                <a:spcPct val="100000"/>
              </a:lnSpc>
              <a:tabLst>
                <a:tab pos="241300" algn="l"/>
                <a:tab pos="241935" algn="l"/>
              </a:tabLst>
            </a:pPr>
            <a:r>
              <a:rPr lang="en-US" sz="1600" kern="0" dirty="0">
                <a:solidFill>
                  <a:srgbClr val="000000"/>
                </a:solidFill>
                <a:latin typeface="Franklin Gothic Book" panose="020B0503020102020204" pitchFamily="34" charset="0"/>
                <a:ea typeface="+mj-ea"/>
                <a:cs typeface="Arial"/>
              </a:rPr>
              <a:t>MVP</a:t>
            </a:r>
            <a:r>
              <a:rPr lang="en-US" sz="1600" kern="0" spc="-85"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Limited</a:t>
            </a:r>
            <a:r>
              <a:rPr lang="en-US" sz="1600" kern="0" spc="-25"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Day</a:t>
            </a:r>
            <a:r>
              <a:rPr lang="en-US" sz="1600" kern="0"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Medical</a:t>
            </a:r>
            <a:r>
              <a:rPr lang="en-US" sz="1600" kern="0"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Plans</a:t>
            </a:r>
            <a:r>
              <a:rPr lang="en-US" sz="1600" kern="0" spc="25"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provide</a:t>
            </a:r>
            <a:r>
              <a:rPr lang="en-US" sz="1600" kern="0" spc="80"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comprehensive</a:t>
            </a:r>
            <a:r>
              <a:rPr lang="en-US" sz="1600" kern="0" spc="105" dirty="0">
                <a:solidFill>
                  <a:srgbClr val="000000"/>
                </a:solidFill>
                <a:latin typeface="Franklin Gothic Book" panose="020B0503020102020204" pitchFamily="34" charset="0"/>
                <a:ea typeface="+mj-ea"/>
                <a:cs typeface="Arial"/>
              </a:rPr>
              <a:t> </a:t>
            </a:r>
            <a:r>
              <a:rPr lang="en-US" sz="1600" kern="0" spc="-15" dirty="0">
                <a:solidFill>
                  <a:srgbClr val="000000"/>
                </a:solidFill>
                <a:latin typeface="Franklin Gothic Book" panose="020B0503020102020204" pitchFamily="34" charset="0"/>
                <a:ea typeface="+mj-ea"/>
                <a:cs typeface="Arial"/>
              </a:rPr>
              <a:t>and</a:t>
            </a:r>
            <a:r>
              <a:rPr lang="en-US" sz="1600" kern="0" spc="20"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very</a:t>
            </a:r>
            <a:r>
              <a:rPr lang="en-US" sz="1600" kern="0" dirty="0">
                <a:solidFill>
                  <a:srgbClr val="000000"/>
                </a:solidFill>
                <a:latin typeface="Franklin Gothic Book" panose="020B0503020102020204" pitchFamily="34" charset="0"/>
                <a:ea typeface="+mj-ea"/>
                <a:cs typeface="Arial"/>
              </a:rPr>
              <a:t> </a:t>
            </a:r>
            <a:r>
              <a:rPr lang="en-US" sz="1600" kern="0" spc="-30" dirty="0">
                <a:solidFill>
                  <a:srgbClr val="000000"/>
                </a:solidFill>
                <a:latin typeface="Franklin Gothic Book" panose="020B0503020102020204" pitchFamily="34" charset="0"/>
                <a:ea typeface="+mj-ea"/>
                <a:cs typeface="Arial"/>
              </a:rPr>
              <a:t>affordable</a:t>
            </a:r>
            <a:r>
              <a:rPr lang="en-US" sz="1600" kern="0" spc="70"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health</a:t>
            </a:r>
            <a:r>
              <a:rPr lang="en-US" sz="1600" kern="0" spc="55"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plans,</a:t>
            </a:r>
            <a:r>
              <a:rPr lang="en-US" sz="1600" kern="0" spc="65" dirty="0">
                <a:solidFill>
                  <a:srgbClr val="000000"/>
                </a:solidFill>
                <a:latin typeface="Franklin Gothic Book" panose="020B0503020102020204" pitchFamily="34" charset="0"/>
                <a:ea typeface="+mj-ea"/>
                <a:cs typeface="Arial"/>
              </a:rPr>
              <a:t> </a:t>
            </a:r>
            <a:r>
              <a:rPr lang="en-US" sz="1600" kern="0" spc="-15" dirty="0">
                <a:solidFill>
                  <a:srgbClr val="000000"/>
                </a:solidFill>
                <a:latin typeface="Franklin Gothic Book" panose="020B0503020102020204" pitchFamily="34" charset="0"/>
                <a:ea typeface="+mj-ea"/>
                <a:cs typeface="Arial"/>
              </a:rPr>
              <a:t>but</a:t>
            </a:r>
            <a:r>
              <a:rPr lang="en-US" sz="1600" kern="0" spc="15"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it</a:t>
            </a:r>
            <a:r>
              <a:rPr lang="en-US" sz="1600" kern="0" spc="5"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is</a:t>
            </a:r>
            <a:r>
              <a:rPr lang="en-US" sz="1600" kern="0" spc="-10"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important</a:t>
            </a:r>
            <a:r>
              <a:rPr lang="en-US" sz="1600" kern="0" spc="90" dirty="0">
                <a:solidFill>
                  <a:srgbClr val="000000"/>
                </a:solidFill>
                <a:latin typeface="Franklin Gothic Book" panose="020B0503020102020204" pitchFamily="34" charset="0"/>
                <a:ea typeface="+mj-ea"/>
                <a:cs typeface="Arial"/>
              </a:rPr>
              <a:t> </a:t>
            </a:r>
            <a:r>
              <a:rPr lang="en-US" sz="1600" kern="0" dirty="0">
                <a:solidFill>
                  <a:srgbClr val="000000"/>
                </a:solidFill>
                <a:latin typeface="Franklin Gothic Book" panose="020B0503020102020204" pitchFamily="34" charset="0"/>
                <a:ea typeface="+mj-ea"/>
                <a:cs typeface="Arial"/>
              </a:rPr>
              <a:t>to </a:t>
            </a:r>
            <a:r>
              <a:rPr lang="en-US" sz="1600" kern="0" spc="-490" dirty="0">
                <a:solidFill>
                  <a:srgbClr val="000000"/>
                </a:solidFill>
                <a:latin typeface="Franklin Gothic Book" panose="020B0503020102020204" pitchFamily="34" charset="0"/>
                <a:ea typeface="+mj-ea"/>
                <a:cs typeface="Arial"/>
              </a:rPr>
              <a:t> </a:t>
            </a:r>
            <a:r>
              <a:rPr lang="en-US" sz="1600" kern="0" spc="-20" dirty="0">
                <a:solidFill>
                  <a:srgbClr val="000000"/>
                </a:solidFill>
                <a:latin typeface="Franklin Gothic Book" panose="020B0503020102020204" pitchFamily="34" charset="0"/>
                <a:ea typeface="+mj-ea"/>
                <a:cs typeface="Arial"/>
              </a:rPr>
              <a:t>understand </a:t>
            </a:r>
            <a:r>
              <a:rPr lang="en-US" sz="1600" kern="0" spc="-5" dirty="0">
                <a:solidFill>
                  <a:srgbClr val="000000"/>
                </a:solidFill>
                <a:latin typeface="Franklin Gothic Book" panose="020B0503020102020204" pitchFamily="34" charset="0"/>
                <a:ea typeface="+mj-ea"/>
                <a:cs typeface="Arial"/>
              </a:rPr>
              <a:t>there are limits that </a:t>
            </a:r>
            <a:r>
              <a:rPr lang="en-US" sz="1600" kern="0" spc="-35" dirty="0">
                <a:solidFill>
                  <a:srgbClr val="000000"/>
                </a:solidFill>
                <a:latin typeface="Franklin Gothic Book" panose="020B0503020102020204" pitchFamily="34" charset="0"/>
                <a:ea typeface="+mj-ea"/>
                <a:cs typeface="Arial"/>
              </a:rPr>
              <a:t>will</a:t>
            </a:r>
            <a:r>
              <a:rPr lang="en-US" sz="1600" kern="0" spc="-30" dirty="0">
                <a:solidFill>
                  <a:srgbClr val="000000"/>
                </a:solidFill>
                <a:latin typeface="Franklin Gothic Book" panose="020B0503020102020204" pitchFamily="34" charset="0"/>
                <a:ea typeface="+mj-ea"/>
                <a:cs typeface="Arial"/>
              </a:rPr>
              <a:t> </a:t>
            </a:r>
            <a:r>
              <a:rPr lang="en-US" sz="1600" kern="0" spc="-5" dirty="0">
                <a:solidFill>
                  <a:srgbClr val="000000"/>
                </a:solidFill>
                <a:latin typeface="Franklin Gothic Book" panose="020B0503020102020204" pitchFamily="34" charset="0"/>
                <a:ea typeface="+mj-ea"/>
                <a:cs typeface="Arial"/>
              </a:rPr>
              <a:t>be </a:t>
            </a:r>
            <a:r>
              <a:rPr lang="en-US" sz="1600" kern="0" spc="-30" dirty="0">
                <a:solidFill>
                  <a:srgbClr val="000000"/>
                </a:solidFill>
                <a:latin typeface="Franklin Gothic Book" panose="020B0503020102020204" pitchFamily="34" charset="0"/>
                <a:ea typeface="+mj-ea"/>
                <a:cs typeface="Arial"/>
              </a:rPr>
              <a:t>different </a:t>
            </a:r>
            <a:r>
              <a:rPr lang="en-US" sz="1600" kern="0" spc="-5" dirty="0">
                <a:solidFill>
                  <a:srgbClr val="000000"/>
                </a:solidFill>
                <a:latin typeface="Franklin Gothic Book" panose="020B0503020102020204" pitchFamily="34" charset="0"/>
                <a:ea typeface="+mj-ea"/>
                <a:cs typeface="Arial"/>
              </a:rPr>
              <a:t>than </a:t>
            </a:r>
            <a:r>
              <a:rPr lang="en-US" sz="1600" kern="0" spc="-15" dirty="0">
                <a:solidFill>
                  <a:srgbClr val="000000"/>
                </a:solidFill>
                <a:latin typeface="Franklin Gothic Book" panose="020B0503020102020204" pitchFamily="34" charset="0"/>
                <a:ea typeface="+mj-ea"/>
                <a:cs typeface="Arial"/>
              </a:rPr>
              <a:t>health </a:t>
            </a:r>
            <a:r>
              <a:rPr lang="en-US" sz="1600" kern="0" spc="-25" dirty="0">
                <a:solidFill>
                  <a:srgbClr val="000000"/>
                </a:solidFill>
                <a:latin typeface="Franklin Gothic Book" panose="020B0503020102020204" pitchFamily="34" charset="0"/>
                <a:ea typeface="+mj-ea"/>
                <a:cs typeface="Arial"/>
              </a:rPr>
              <a:t>insurance plans </a:t>
            </a:r>
            <a:r>
              <a:rPr lang="en-US" sz="1600" kern="0" spc="-5" dirty="0">
                <a:solidFill>
                  <a:srgbClr val="000000"/>
                </a:solidFill>
                <a:latin typeface="Franklin Gothic Book" panose="020B0503020102020204" pitchFamily="34" charset="0"/>
                <a:ea typeface="+mj-ea"/>
                <a:cs typeface="Arial"/>
              </a:rPr>
              <a:t>from the “traditional”</a:t>
            </a:r>
            <a:r>
              <a:rPr lang="en-US" sz="1600" kern="0" dirty="0">
                <a:solidFill>
                  <a:srgbClr val="000000"/>
                </a:solidFill>
                <a:latin typeface="Franklin Gothic Book" panose="020B0503020102020204" pitchFamily="34" charset="0"/>
                <a:ea typeface="+mj-ea"/>
                <a:cs typeface="Arial"/>
              </a:rPr>
              <a:t> </a:t>
            </a:r>
            <a:r>
              <a:rPr lang="en-US" sz="1600" kern="0" spc="-25" dirty="0">
                <a:solidFill>
                  <a:srgbClr val="000000"/>
                </a:solidFill>
                <a:latin typeface="Franklin Gothic Book" panose="020B0503020102020204" pitchFamily="34" charset="0"/>
                <a:ea typeface="+mj-ea"/>
                <a:cs typeface="Arial"/>
              </a:rPr>
              <a:t>insurance </a:t>
            </a:r>
            <a:r>
              <a:rPr lang="en-US" sz="1600" kern="0" spc="-5" dirty="0">
                <a:solidFill>
                  <a:srgbClr val="000000"/>
                </a:solidFill>
                <a:latin typeface="Franklin Gothic Book" panose="020B0503020102020204" pitchFamily="34" charset="0"/>
                <a:ea typeface="+mj-ea"/>
                <a:cs typeface="Arial"/>
              </a:rPr>
              <a:t>carriers</a:t>
            </a:r>
            <a:r>
              <a:rPr lang="en-US" sz="1600" kern="0" spc="-5" dirty="0" smtClean="0">
                <a:solidFill>
                  <a:srgbClr val="000000"/>
                </a:solidFill>
                <a:latin typeface="Franklin Gothic Book" panose="020B0503020102020204" pitchFamily="34" charset="0"/>
                <a:ea typeface="+mj-ea"/>
                <a:cs typeface="Arial"/>
              </a:rPr>
              <a:t>.</a:t>
            </a:r>
          </a:p>
          <a:p>
            <a:pPr>
              <a:lnSpc>
                <a:spcPct val="100000"/>
              </a:lnSpc>
              <a:spcAft>
                <a:spcPts val="600"/>
              </a:spcAft>
              <a:tabLst>
                <a:tab pos="241300" algn="l"/>
                <a:tab pos="241935" algn="l"/>
              </a:tabLst>
            </a:pPr>
            <a:r>
              <a:rPr lang="en-US" sz="800" kern="0" spc="420" dirty="0">
                <a:solidFill>
                  <a:srgbClr val="000000"/>
                </a:solidFill>
                <a:latin typeface="Franklin Gothic Book" panose="020B0503020102020204" pitchFamily="34" charset="0"/>
                <a:ea typeface="+mj-ea"/>
                <a:cs typeface="Arial"/>
              </a:rPr>
              <a:t/>
            </a:r>
            <a:br>
              <a:rPr lang="en-US" sz="800" kern="0" spc="420" dirty="0">
                <a:solidFill>
                  <a:srgbClr val="000000"/>
                </a:solidFill>
                <a:latin typeface="Franklin Gothic Book" panose="020B0503020102020204" pitchFamily="34" charset="0"/>
                <a:ea typeface="+mj-ea"/>
                <a:cs typeface="Arial"/>
              </a:rPr>
            </a:br>
            <a:r>
              <a:rPr lang="en-US" sz="1600" b="1" kern="0" spc="-15" dirty="0">
                <a:solidFill>
                  <a:srgbClr val="000000"/>
                </a:solidFill>
                <a:latin typeface="Franklin Gothic Book" panose="020B0503020102020204" pitchFamily="34" charset="0"/>
                <a:ea typeface="+mj-ea"/>
                <a:cs typeface="Arial"/>
              </a:rPr>
              <a:t>Examples</a:t>
            </a:r>
            <a:r>
              <a:rPr lang="en-US" sz="1600" b="1" kern="0" spc="-5" dirty="0">
                <a:solidFill>
                  <a:srgbClr val="000000"/>
                </a:solidFill>
                <a:latin typeface="Franklin Gothic Book" panose="020B0503020102020204" pitchFamily="34" charset="0"/>
                <a:ea typeface="+mj-ea"/>
                <a:cs typeface="Arial"/>
              </a:rPr>
              <a:t> </a:t>
            </a:r>
            <a:r>
              <a:rPr lang="en-US" sz="1600" b="1" kern="0" spc="-15" dirty="0">
                <a:solidFill>
                  <a:srgbClr val="000000"/>
                </a:solidFill>
                <a:latin typeface="Franklin Gothic Book" panose="020B0503020102020204" pitchFamily="34" charset="0"/>
                <a:ea typeface="+mj-ea"/>
                <a:cs typeface="Arial"/>
              </a:rPr>
              <a:t>include</a:t>
            </a:r>
            <a:r>
              <a:rPr lang="en-US" sz="1600" b="1" kern="0" spc="-15" dirty="0" smtClean="0">
                <a:solidFill>
                  <a:srgbClr val="000000"/>
                </a:solidFill>
                <a:latin typeface="Franklin Gothic Book" panose="020B0503020102020204" pitchFamily="34" charset="0"/>
                <a:ea typeface="+mj-ea"/>
                <a:cs typeface="Arial"/>
              </a:rPr>
              <a:t>:</a:t>
            </a:r>
          </a:p>
          <a:p>
            <a:pPr marL="241300" indent="-229235">
              <a:lnSpc>
                <a:spcPct val="100000"/>
              </a:lnSpc>
              <a:buChar char="•"/>
              <a:tabLst>
                <a:tab pos="241300" algn="l"/>
                <a:tab pos="241935" algn="l"/>
              </a:tabLst>
            </a:pPr>
            <a:r>
              <a:rPr sz="1600" spc="-5" dirty="0" smtClean="0">
                <a:latin typeface="Franklin Gothic Book" panose="020B0503020102020204" pitchFamily="34" charset="0"/>
                <a:cs typeface="Arial"/>
              </a:rPr>
              <a:t>Day</a:t>
            </a:r>
            <a:r>
              <a:rPr sz="1600" spc="-50" dirty="0" smtClean="0">
                <a:latin typeface="Franklin Gothic Book" panose="020B0503020102020204" pitchFamily="34" charset="0"/>
                <a:cs typeface="Arial"/>
              </a:rPr>
              <a:t> </a:t>
            </a:r>
            <a:r>
              <a:rPr sz="1600" spc="-10" dirty="0">
                <a:latin typeface="Franklin Gothic Book" panose="020B0503020102020204" pitchFamily="34" charset="0"/>
                <a:cs typeface="Arial"/>
              </a:rPr>
              <a:t>limits</a:t>
            </a:r>
            <a:r>
              <a:rPr sz="1600" spc="-70" dirty="0">
                <a:latin typeface="Franklin Gothic Book" panose="020B0503020102020204" pitchFamily="34" charset="0"/>
                <a:cs typeface="Arial"/>
              </a:rPr>
              <a:t> </a:t>
            </a:r>
            <a:r>
              <a:rPr sz="1600" spc="-5" dirty="0">
                <a:latin typeface="Franklin Gothic Book" panose="020B0503020102020204" pitchFamily="34" charset="0"/>
                <a:cs typeface="Arial"/>
              </a:rPr>
              <a:t>for</a:t>
            </a:r>
            <a:r>
              <a:rPr sz="1600" spc="-50" dirty="0">
                <a:latin typeface="Franklin Gothic Book" panose="020B0503020102020204" pitchFamily="34" charset="0"/>
                <a:cs typeface="Arial"/>
              </a:rPr>
              <a:t> </a:t>
            </a:r>
            <a:r>
              <a:rPr sz="1600" spc="-15" dirty="0">
                <a:latin typeface="Franklin Gothic Book" panose="020B0503020102020204" pitchFamily="34" charset="0"/>
                <a:cs typeface="Arial"/>
              </a:rPr>
              <a:t>coverages</a:t>
            </a:r>
            <a:endParaRPr sz="1600" dirty="0">
              <a:latin typeface="Franklin Gothic Book" panose="020B0503020102020204" pitchFamily="34" charset="0"/>
              <a:cs typeface="Arial"/>
            </a:endParaRPr>
          </a:p>
          <a:p>
            <a:pPr marL="241300" indent="-229235">
              <a:lnSpc>
                <a:spcPct val="100000"/>
              </a:lnSpc>
              <a:spcBef>
                <a:spcPts val="600"/>
              </a:spcBef>
              <a:buChar char="•"/>
              <a:tabLst>
                <a:tab pos="241300" algn="l"/>
                <a:tab pos="241935" algn="l"/>
              </a:tabLst>
            </a:pPr>
            <a:r>
              <a:rPr sz="1600" dirty="0">
                <a:latin typeface="Franklin Gothic Book" panose="020B0503020102020204" pitchFamily="34" charset="0"/>
                <a:cs typeface="Arial"/>
              </a:rPr>
              <a:t>Maternity</a:t>
            </a:r>
            <a:r>
              <a:rPr sz="1600" spc="-40" dirty="0">
                <a:latin typeface="Franklin Gothic Book" panose="020B0503020102020204" pitchFamily="34" charset="0"/>
                <a:cs typeface="Arial"/>
              </a:rPr>
              <a:t> </a:t>
            </a:r>
            <a:r>
              <a:rPr sz="1600" spc="-5" dirty="0">
                <a:latin typeface="Franklin Gothic Book" panose="020B0503020102020204" pitchFamily="34" charset="0"/>
                <a:cs typeface="Arial"/>
              </a:rPr>
              <a:t>excluded</a:t>
            </a:r>
            <a:r>
              <a:rPr sz="1600" spc="-40" dirty="0">
                <a:latin typeface="Franklin Gothic Book" panose="020B0503020102020204" pitchFamily="34" charset="0"/>
                <a:cs typeface="Arial"/>
              </a:rPr>
              <a:t> </a:t>
            </a:r>
            <a:r>
              <a:rPr sz="1600" dirty="0">
                <a:latin typeface="Franklin Gothic Book" panose="020B0503020102020204" pitchFamily="34" charset="0"/>
                <a:cs typeface="Arial"/>
              </a:rPr>
              <a:t>from</a:t>
            </a:r>
            <a:r>
              <a:rPr sz="1600" spc="-15" dirty="0">
                <a:latin typeface="Franklin Gothic Book" panose="020B0503020102020204" pitchFamily="34" charset="0"/>
                <a:cs typeface="Arial"/>
              </a:rPr>
              <a:t> </a:t>
            </a:r>
            <a:r>
              <a:rPr sz="1600" dirty="0">
                <a:latin typeface="Franklin Gothic Book" panose="020B0503020102020204" pitchFamily="34" charset="0"/>
                <a:cs typeface="Arial"/>
              </a:rPr>
              <a:t>Bronze</a:t>
            </a:r>
            <a:r>
              <a:rPr sz="1600" spc="-25" dirty="0">
                <a:latin typeface="Franklin Gothic Book" panose="020B0503020102020204" pitchFamily="34" charset="0"/>
                <a:cs typeface="Arial"/>
              </a:rPr>
              <a:t> </a:t>
            </a:r>
            <a:r>
              <a:rPr sz="1600" dirty="0">
                <a:latin typeface="Franklin Gothic Book" panose="020B0503020102020204" pitchFamily="34" charset="0"/>
                <a:cs typeface="Arial"/>
              </a:rPr>
              <a:t>Plan</a:t>
            </a:r>
            <a:r>
              <a:rPr sz="1600" spc="-25" dirty="0">
                <a:latin typeface="Franklin Gothic Book" panose="020B0503020102020204" pitchFamily="34" charset="0"/>
                <a:cs typeface="Arial"/>
              </a:rPr>
              <a:t> </a:t>
            </a:r>
            <a:endParaRPr lang="en-US" sz="1600" spc="-25" dirty="0" smtClean="0">
              <a:latin typeface="Franklin Gothic Book" panose="020B0503020102020204" pitchFamily="34" charset="0"/>
              <a:cs typeface="Arial"/>
            </a:endParaRPr>
          </a:p>
          <a:p>
            <a:pPr marL="12065">
              <a:lnSpc>
                <a:spcPct val="100000"/>
              </a:lnSpc>
              <a:spcBef>
                <a:spcPts val="600"/>
              </a:spcBef>
              <a:tabLst>
                <a:tab pos="241300" algn="l"/>
                <a:tab pos="241935" algn="l"/>
              </a:tabLst>
            </a:pPr>
            <a:r>
              <a:rPr lang="en-US" sz="1600" dirty="0" smtClean="0">
                <a:latin typeface="Franklin Gothic Book" panose="020B0503020102020204" pitchFamily="34" charset="0"/>
                <a:cs typeface="Arial"/>
              </a:rPr>
              <a:t>	</a:t>
            </a:r>
            <a:r>
              <a:rPr sz="1600" dirty="0" smtClean="0">
                <a:latin typeface="Franklin Gothic Book" panose="020B0503020102020204" pitchFamily="34" charset="0"/>
                <a:cs typeface="Arial"/>
              </a:rPr>
              <a:t>(</a:t>
            </a:r>
            <a:r>
              <a:rPr sz="1600" dirty="0">
                <a:latin typeface="Franklin Gothic Book" panose="020B0503020102020204" pitchFamily="34" charset="0"/>
                <a:cs typeface="Arial"/>
              </a:rPr>
              <a:t>a</a:t>
            </a:r>
            <a:r>
              <a:rPr sz="1600" spc="-15" dirty="0">
                <a:latin typeface="Franklin Gothic Book" panose="020B0503020102020204" pitchFamily="34" charset="0"/>
                <a:cs typeface="Arial"/>
              </a:rPr>
              <a:t> </a:t>
            </a:r>
            <a:r>
              <a:rPr sz="1600" dirty="0">
                <a:latin typeface="Franklin Gothic Book" panose="020B0503020102020204" pitchFamily="34" charset="0"/>
                <a:cs typeface="Arial"/>
              </a:rPr>
              <a:t>rider</a:t>
            </a:r>
            <a:r>
              <a:rPr sz="1600" spc="-35" dirty="0">
                <a:latin typeface="Franklin Gothic Book" panose="020B0503020102020204" pitchFamily="34" charset="0"/>
                <a:cs typeface="Arial"/>
              </a:rPr>
              <a:t> </a:t>
            </a:r>
            <a:r>
              <a:rPr sz="1600" spc="-5" dirty="0">
                <a:latin typeface="Franklin Gothic Book" panose="020B0503020102020204" pitchFamily="34" charset="0"/>
                <a:cs typeface="Arial"/>
              </a:rPr>
              <a:t>is</a:t>
            </a:r>
            <a:r>
              <a:rPr sz="1600" spc="-25" dirty="0">
                <a:latin typeface="Franklin Gothic Book" panose="020B0503020102020204" pitchFamily="34" charset="0"/>
                <a:cs typeface="Arial"/>
              </a:rPr>
              <a:t> </a:t>
            </a:r>
            <a:r>
              <a:rPr sz="1600" spc="-5" dirty="0">
                <a:latin typeface="Franklin Gothic Book" panose="020B0503020102020204" pitchFamily="34" charset="0"/>
                <a:cs typeface="Arial"/>
              </a:rPr>
              <a:t>available</a:t>
            </a:r>
            <a:r>
              <a:rPr sz="1600" spc="-35" dirty="0">
                <a:latin typeface="Franklin Gothic Book" panose="020B0503020102020204" pitchFamily="34" charset="0"/>
                <a:cs typeface="Arial"/>
              </a:rPr>
              <a:t> </a:t>
            </a:r>
            <a:r>
              <a:rPr sz="1600" dirty="0">
                <a:latin typeface="Franklin Gothic Book" panose="020B0503020102020204" pitchFamily="34" charset="0"/>
                <a:cs typeface="Arial"/>
              </a:rPr>
              <a:t>to </a:t>
            </a:r>
            <a:r>
              <a:rPr sz="1600" spc="-5" dirty="0">
                <a:latin typeface="Franklin Gothic Book" panose="020B0503020102020204" pitchFamily="34" charset="0"/>
                <a:cs typeface="Arial"/>
              </a:rPr>
              <a:t>add</a:t>
            </a:r>
            <a:r>
              <a:rPr sz="1600" spc="-15" dirty="0">
                <a:latin typeface="Franklin Gothic Book" panose="020B0503020102020204" pitchFamily="34" charset="0"/>
                <a:cs typeface="Arial"/>
              </a:rPr>
              <a:t> </a:t>
            </a:r>
            <a:r>
              <a:rPr lang="en-US" sz="1600" dirty="0" smtClean="0">
                <a:latin typeface="Franklin Gothic Book" panose="020B0503020102020204" pitchFamily="34" charset="0"/>
                <a:cs typeface="Arial"/>
              </a:rPr>
              <a:t>maternity coverage. Monthly:</a:t>
            </a:r>
            <a:r>
              <a:rPr sz="1600" spc="-40" dirty="0" smtClean="0">
                <a:latin typeface="Franklin Gothic Book" panose="020B0503020102020204" pitchFamily="34" charset="0"/>
                <a:cs typeface="Arial"/>
              </a:rPr>
              <a:t> </a:t>
            </a:r>
            <a:r>
              <a:rPr lang="en-US" sz="1600" spc="-40" dirty="0" smtClean="0">
                <a:latin typeface="Franklin Gothic Book" panose="020B0503020102020204" pitchFamily="34" charset="0"/>
                <a:cs typeface="Arial"/>
              </a:rPr>
              <a:t>Single + $32.92, Spouse + $50.87, Child + $44.03, Family + $67.44)</a:t>
            </a:r>
            <a:endParaRPr sz="1600" dirty="0">
              <a:latin typeface="Franklin Gothic Book" panose="020B0503020102020204" pitchFamily="34" charset="0"/>
              <a:cs typeface="Arial"/>
            </a:endParaRPr>
          </a:p>
          <a:p>
            <a:pPr marL="241300" indent="-229235">
              <a:lnSpc>
                <a:spcPct val="100000"/>
              </a:lnSpc>
              <a:spcBef>
                <a:spcPts val="600"/>
              </a:spcBef>
              <a:buChar char="•"/>
              <a:tabLst>
                <a:tab pos="241300" algn="l"/>
                <a:tab pos="241935" algn="l"/>
              </a:tabLst>
            </a:pPr>
            <a:r>
              <a:rPr lang="en-US" sz="1600" spc="-10" dirty="0" smtClean="0">
                <a:latin typeface="Franklin Gothic Book" panose="020B0503020102020204" pitchFamily="34" charset="0"/>
                <a:cs typeface="Arial"/>
              </a:rPr>
              <a:t>Specialty </a:t>
            </a:r>
            <a:r>
              <a:rPr lang="en-US" sz="1600" spc="-10" dirty="0">
                <a:latin typeface="Franklin Gothic Book" panose="020B0503020102020204" pitchFamily="34" charset="0"/>
                <a:cs typeface="Arial"/>
              </a:rPr>
              <a:t>Rx excluded in Bronze and Silver Plans</a:t>
            </a:r>
          </a:p>
          <a:p>
            <a:pPr marL="241300" indent="-229235">
              <a:lnSpc>
                <a:spcPct val="100000"/>
              </a:lnSpc>
              <a:spcBef>
                <a:spcPts val="600"/>
              </a:spcBef>
              <a:buChar char="•"/>
              <a:tabLst>
                <a:tab pos="241300" algn="l"/>
                <a:tab pos="241935" algn="l"/>
              </a:tabLst>
            </a:pPr>
            <a:r>
              <a:rPr sz="1600" spc="-15" dirty="0" smtClean="0">
                <a:latin typeface="Franklin Gothic Book" panose="020B0503020102020204" pitchFamily="34" charset="0"/>
                <a:cs typeface="Arial"/>
              </a:rPr>
              <a:t>Chemotherapy</a:t>
            </a:r>
            <a:r>
              <a:rPr lang="en-US" sz="1600" spc="-15" dirty="0" smtClean="0">
                <a:latin typeface="Franklin Gothic Book" panose="020B0503020102020204" pitchFamily="34" charset="0"/>
                <a:cs typeface="Arial"/>
              </a:rPr>
              <a:t> and radiation</a:t>
            </a:r>
            <a:r>
              <a:rPr sz="1600" spc="5" dirty="0" smtClean="0">
                <a:latin typeface="Franklin Gothic Book" panose="020B0503020102020204" pitchFamily="34" charset="0"/>
                <a:cs typeface="Arial"/>
              </a:rPr>
              <a:t> </a:t>
            </a:r>
            <a:r>
              <a:rPr sz="1600" spc="-15" dirty="0">
                <a:latin typeface="Franklin Gothic Book" panose="020B0503020102020204" pitchFamily="34" charset="0"/>
                <a:cs typeface="Arial"/>
              </a:rPr>
              <a:t>excluded</a:t>
            </a:r>
            <a:r>
              <a:rPr sz="1600" spc="25" dirty="0">
                <a:latin typeface="Franklin Gothic Book" panose="020B0503020102020204" pitchFamily="34" charset="0"/>
                <a:cs typeface="Arial"/>
              </a:rPr>
              <a:t> </a:t>
            </a:r>
            <a:r>
              <a:rPr sz="1600" dirty="0">
                <a:latin typeface="Franklin Gothic Book" panose="020B0503020102020204" pitchFamily="34" charset="0"/>
                <a:cs typeface="Arial"/>
              </a:rPr>
              <a:t>in</a:t>
            </a:r>
            <a:r>
              <a:rPr sz="1600" spc="-30" dirty="0">
                <a:latin typeface="Franklin Gothic Book" panose="020B0503020102020204" pitchFamily="34" charset="0"/>
                <a:cs typeface="Arial"/>
              </a:rPr>
              <a:t> </a:t>
            </a:r>
            <a:r>
              <a:rPr sz="1600" spc="-15" dirty="0">
                <a:latin typeface="Franklin Gothic Book" panose="020B0503020102020204" pitchFamily="34" charset="0"/>
                <a:cs typeface="Arial"/>
              </a:rPr>
              <a:t>Bronze,</a:t>
            </a:r>
            <a:r>
              <a:rPr sz="1600" spc="-20" dirty="0">
                <a:latin typeface="Franklin Gothic Book" panose="020B0503020102020204" pitchFamily="34" charset="0"/>
                <a:cs typeface="Arial"/>
              </a:rPr>
              <a:t> </a:t>
            </a:r>
            <a:r>
              <a:rPr sz="1600" dirty="0">
                <a:latin typeface="Franklin Gothic Book" panose="020B0503020102020204" pitchFamily="34" charset="0"/>
                <a:cs typeface="Arial"/>
              </a:rPr>
              <a:t>Silver</a:t>
            </a:r>
            <a:r>
              <a:rPr sz="1600" spc="-10" dirty="0">
                <a:latin typeface="Franklin Gothic Book" panose="020B0503020102020204" pitchFamily="34" charset="0"/>
                <a:cs typeface="Arial"/>
              </a:rPr>
              <a:t> </a:t>
            </a:r>
            <a:r>
              <a:rPr sz="1600" spc="-5" dirty="0">
                <a:latin typeface="Franklin Gothic Book" panose="020B0503020102020204" pitchFamily="34" charset="0"/>
                <a:cs typeface="Arial"/>
              </a:rPr>
              <a:t>and</a:t>
            </a:r>
            <a:r>
              <a:rPr sz="1600" spc="-10" dirty="0">
                <a:latin typeface="Franklin Gothic Book" panose="020B0503020102020204" pitchFamily="34" charset="0"/>
                <a:cs typeface="Arial"/>
              </a:rPr>
              <a:t> </a:t>
            </a:r>
            <a:r>
              <a:rPr sz="1600" spc="-5" dirty="0">
                <a:latin typeface="Franklin Gothic Book" panose="020B0503020102020204" pitchFamily="34" charset="0"/>
                <a:cs typeface="Arial"/>
              </a:rPr>
              <a:t>Gold</a:t>
            </a:r>
            <a:r>
              <a:rPr sz="1600" spc="-20" dirty="0">
                <a:latin typeface="Franklin Gothic Book" panose="020B0503020102020204" pitchFamily="34" charset="0"/>
                <a:cs typeface="Arial"/>
              </a:rPr>
              <a:t> </a:t>
            </a:r>
            <a:r>
              <a:rPr sz="1600" spc="-15" dirty="0">
                <a:latin typeface="Franklin Gothic Book" panose="020B0503020102020204" pitchFamily="34" charset="0"/>
                <a:cs typeface="Arial"/>
              </a:rPr>
              <a:t>Plans</a:t>
            </a:r>
            <a:endParaRPr sz="1600" dirty="0">
              <a:latin typeface="Franklin Gothic Book" panose="020B0503020102020204" pitchFamily="34" charset="0"/>
              <a:cs typeface="Arial"/>
            </a:endParaRPr>
          </a:p>
          <a:p>
            <a:pPr marL="241300" indent="-229235">
              <a:lnSpc>
                <a:spcPct val="100000"/>
              </a:lnSpc>
              <a:spcBef>
                <a:spcPts val="600"/>
              </a:spcBef>
              <a:buChar char="•"/>
              <a:tabLst>
                <a:tab pos="241300" algn="l"/>
                <a:tab pos="241935" algn="l"/>
              </a:tabLst>
            </a:pPr>
            <a:r>
              <a:rPr sz="1600" spc="-15" dirty="0">
                <a:latin typeface="Franklin Gothic Book" panose="020B0503020102020204" pitchFamily="34" charset="0"/>
                <a:cs typeface="Arial"/>
              </a:rPr>
              <a:t>Kidney</a:t>
            </a:r>
            <a:r>
              <a:rPr sz="1600" spc="-10" dirty="0">
                <a:latin typeface="Franklin Gothic Book" panose="020B0503020102020204" pitchFamily="34" charset="0"/>
                <a:cs typeface="Arial"/>
              </a:rPr>
              <a:t> Dialysis</a:t>
            </a:r>
            <a:r>
              <a:rPr sz="1600" spc="-15" dirty="0">
                <a:latin typeface="Franklin Gothic Book" panose="020B0503020102020204" pitchFamily="34" charset="0"/>
                <a:cs typeface="Arial"/>
              </a:rPr>
              <a:t> excluded</a:t>
            </a:r>
            <a:r>
              <a:rPr sz="1600" spc="15" dirty="0">
                <a:latin typeface="Franklin Gothic Book" panose="020B0503020102020204" pitchFamily="34" charset="0"/>
                <a:cs typeface="Arial"/>
              </a:rPr>
              <a:t> </a:t>
            </a:r>
            <a:r>
              <a:rPr sz="1600" dirty="0">
                <a:latin typeface="Franklin Gothic Book" panose="020B0503020102020204" pitchFamily="34" charset="0"/>
                <a:cs typeface="Arial"/>
              </a:rPr>
              <a:t>in</a:t>
            </a:r>
            <a:r>
              <a:rPr sz="1600" spc="-10" dirty="0">
                <a:latin typeface="Franklin Gothic Book" panose="020B0503020102020204" pitchFamily="34" charset="0"/>
                <a:cs typeface="Arial"/>
              </a:rPr>
              <a:t> </a:t>
            </a:r>
            <a:r>
              <a:rPr sz="1600" spc="-15" dirty="0">
                <a:latin typeface="Franklin Gothic Book" panose="020B0503020102020204" pitchFamily="34" charset="0"/>
                <a:cs typeface="Arial"/>
              </a:rPr>
              <a:t>Bronze,</a:t>
            </a:r>
            <a:r>
              <a:rPr sz="1600" spc="-5" dirty="0">
                <a:latin typeface="Franklin Gothic Book" panose="020B0503020102020204" pitchFamily="34" charset="0"/>
                <a:cs typeface="Arial"/>
              </a:rPr>
              <a:t> </a:t>
            </a:r>
            <a:r>
              <a:rPr sz="1600" spc="5" dirty="0">
                <a:latin typeface="Franklin Gothic Book" panose="020B0503020102020204" pitchFamily="34" charset="0"/>
                <a:cs typeface="Arial"/>
              </a:rPr>
              <a:t>Silver</a:t>
            </a:r>
            <a:r>
              <a:rPr sz="1600" spc="-30" dirty="0">
                <a:latin typeface="Franklin Gothic Book" panose="020B0503020102020204" pitchFamily="34" charset="0"/>
                <a:cs typeface="Arial"/>
              </a:rPr>
              <a:t> </a:t>
            </a:r>
            <a:r>
              <a:rPr sz="1600" spc="-5" dirty="0">
                <a:latin typeface="Franklin Gothic Book" panose="020B0503020102020204" pitchFamily="34" charset="0"/>
                <a:cs typeface="Arial"/>
              </a:rPr>
              <a:t>and</a:t>
            </a:r>
            <a:r>
              <a:rPr sz="1600" spc="-25" dirty="0">
                <a:latin typeface="Franklin Gothic Book" panose="020B0503020102020204" pitchFamily="34" charset="0"/>
                <a:cs typeface="Arial"/>
              </a:rPr>
              <a:t> </a:t>
            </a:r>
            <a:r>
              <a:rPr sz="1600" spc="-5" dirty="0">
                <a:latin typeface="Franklin Gothic Book" panose="020B0503020102020204" pitchFamily="34" charset="0"/>
                <a:cs typeface="Arial"/>
              </a:rPr>
              <a:t>Gold</a:t>
            </a:r>
            <a:r>
              <a:rPr sz="1600" spc="-20" dirty="0">
                <a:latin typeface="Franklin Gothic Book" panose="020B0503020102020204" pitchFamily="34" charset="0"/>
                <a:cs typeface="Arial"/>
              </a:rPr>
              <a:t> </a:t>
            </a:r>
            <a:r>
              <a:rPr sz="1600" spc="-15" dirty="0">
                <a:latin typeface="Franklin Gothic Book" panose="020B0503020102020204" pitchFamily="34" charset="0"/>
                <a:cs typeface="Arial"/>
              </a:rPr>
              <a:t>Plans</a:t>
            </a:r>
            <a:endParaRPr sz="1600" dirty="0">
              <a:latin typeface="Franklin Gothic Book" panose="020B0503020102020204" pitchFamily="34" charset="0"/>
              <a:cs typeface="Arial"/>
            </a:endParaRPr>
          </a:p>
          <a:p>
            <a:pPr marL="241300" indent="-229235">
              <a:lnSpc>
                <a:spcPct val="100000"/>
              </a:lnSpc>
              <a:spcBef>
                <a:spcPts val="600"/>
              </a:spcBef>
              <a:buFont typeface="Arial"/>
              <a:buChar char="•"/>
              <a:tabLst>
                <a:tab pos="241300" algn="l"/>
                <a:tab pos="241935" algn="l"/>
              </a:tabLst>
            </a:pPr>
            <a:r>
              <a:rPr sz="1600" b="1" spc="-15" dirty="0" smtClean="0">
                <a:solidFill>
                  <a:srgbClr val="004B8E"/>
                </a:solidFill>
                <a:latin typeface="Franklin Gothic Book" panose="020B0503020102020204" pitchFamily="34" charset="0"/>
                <a:cs typeface="Arial"/>
              </a:rPr>
              <a:t>Note</a:t>
            </a:r>
            <a:r>
              <a:rPr sz="1600" b="1" spc="-70" dirty="0" smtClean="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that</a:t>
            </a:r>
            <a:r>
              <a:rPr sz="1600" b="1" spc="-45"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all</a:t>
            </a:r>
            <a:r>
              <a:rPr sz="1600" b="1" spc="-30" dirty="0">
                <a:solidFill>
                  <a:srgbClr val="004B8E"/>
                </a:solidFill>
                <a:latin typeface="Franklin Gothic Book" panose="020B0503020102020204" pitchFamily="34" charset="0"/>
                <a:cs typeface="Arial"/>
              </a:rPr>
              <a:t> </a:t>
            </a:r>
            <a:r>
              <a:rPr sz="1600" b="1" dirty="0">
                <a:solidFill>
                  <a:srgbClr val="004B8E"/>
                </a:solidFill>
                <a:latin typeface="Franklin Gothic Book" panose="020B0503020102020204" pitchFamily="34" charset="0"/>
                <a:cs typeface="Arial"/>
              </a:rPr>
              <a:t>of</a:t>
            </a:r>
            <a:r>
              <a:rPr sz="1600" b="1" spc="-40"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the</a:t>
            </a:r>
            <a:r>
              <a:rPr sz="1600" b="1" spc="-45" dirty="0">
                <a:solidFill>
                  <a:srgbClr val="004B8E"/>
                </a:solidFill>
                <a:latin typeface="Franklin Gothic Book" panose="020B0503020102020204" pitchFamily="34" charset="0"/>
                <a:cs typeface="Arial"/>
              </a:rPr>
              <a:t> </a:t>
            </a:r>
            <a:r>
              <a:rPr sz="1600" b="1" spc="-20" dirty="0">
                <a:solidFill>
                  <a:srgbClr val="004B8E"/>
                </a:solidFill>
                <a:latin typeface="Franklin Gothic Book" panose="020B0503020102020204" pitchFamily="34" charset="0"/>
                <a:cs typeface="Arial"/>
              </a:rPr>
              <a:t>above</a:t>
            </a:r>
            <a:r>
              <a:rPr sz="1600" b="1" spc="25"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are</a:t>
            </a:r>
            <a:r>
              <a:rPr sz="1600" b="1" spc="-30" dirty="0">
                <a:solidFill>
                  <a:srgbClr val="004B8E"/>
                </a:solidFill>
                <a:latin typeface="Franklin Gothic Book" panose="020B0503020102020204" pitchFamily="34" charset="0"/>
                <a:cs typeface="Arial"/>
              </a:rPr>
              <a:t> </a:t>
            </a:r>
            <a:r>
              <a:rPr sz="1600" b="1" spc="-20" dirty="0">
                <a:solidFill>
                  <a:srgbClr val="004B8E"/>
                </a:solidFill>
                <a:latin typeface="Franklin Gothic Book" panose="020B0503020102020204" pitchFamily="34" charset="0"/>
                <a:cs typeface="Arial"/>
              </a:rPr>
              <a:t>covered</a:t>
            </a:r>
            <a:r>
              <a:rPr sz="1600" b="1" spc="40" dirty="0">
                <a:solidFill>
                  <a:srgbClr val="004B8E"/>
                </a:solidFill>
                <a:latin typeface="Franklin Gothic Book" panose="020B0503020102020204" pitchFamily="34" charset="0"/>
                <a:cs typeface="Arial"/>
              </a:rPr>
              <a:t> </a:t>
            </a:r>
            <a:r>
              <a:rPr sz="1600" b="1" spc="-10" dirty="0">
                <a:solidFill>
                  <a:srgbClr val="004B8E"/>
                </a:solidFill>
                <a:latin typeface="Franklin Gothic Book" panose="020B0503020102020204" pitchFamily="34" charset="0"/>
                <a:cs typeface="Arial"/>
              </a:rPr>
              <a:t>in</a:t>
            </a:r>
            <a:r>
              <a:rPr sz="1600" b="1" spc="-30"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the</a:t>
            </a:r>
            <a:r>
              <a:rPr sz="1600" b="1" spc="-45"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Ultra</a:t>
            </a:r>
            <a:r>
              <a:rPr sz="1600" b="1" spc="-50" dirty="0">
                <a:solidFill>
                  <a:srgbClr val="004B8E"/>
                </a:solidFill>
                <a:latin typeface="Franklin Gothic Book" panose="020B0503020102020204" pitchFamily="34" charset="0"/>
                <a:cs typeface="Arial"/>
              </a:rPr>
              <a:t> </a:t>
            </a:r>
            <a:r>
              <a:rPr sz="1600" b="1" spc="-10" dirty="0">
                <a:solidFill>
                  <a:srgbClr val="004B8E"/>
                </a:solidFill>
                <a:latin typeface="Franklin Gothic Book" panose="020B0503020102020204" pitchFamily="34" charset="0"/>
                <a:cs typeface="Arial"/>
              </a:rPr>
              <a:t>Copay</a:t>
            </a:r>
            <a:r>
              <a:rPr sz="1600" b="1" spc="-55" dirty="0">
                <a:solidFill>
                  <a:srgbClr val="004B8E"/>
                </a:solidFill>
                <a:latin typeface="Franklin Gothic Book" panose="020B0503020102020204" pitchFamily="34" charset="0"/>
                <a:cs typeface="Arial"/>
              </a:rPr>
              <a:t> </a:t>
            </a:r>
            <a:r>
              <a:rPr sz="1600" b="1" spc="-5" dirty="0">
                <a:solidFill>
                  <a:srgbClr val="004B8E"/>
                </a:solidFill>
                <a:latin typeface="Franklin Gothic Book" panose="020B0503020102020204" pitchFamily="34" charset="0"/>
                <a:cs typeface="Arial"/>
              </a:rPr>
              <a:t>and</a:t>
            </a:r>
            <a:r>
              <a:rPr sz="1600" b="1" spc="-45" dirty="0">
                <a:solidFill>
                  <a:srgbClr val="004B8E"/>
                </a:solidFill>
                <a:latin typeface="Franklin Gothic Book" panose="020B0503020102020204" pitchFamily="34" charset="0"/>
                <a:cs typeface="Arial"/>
              </a:rPr>
              <a:t> </a:t>
            </a:r>
            <a:r>
              <a:rPr sz="1600" b="1" spc="-10" dirty="0">
                <a:solidFill>
                  <a:srgbClr val="004B8E"/>
                </a:solidFill>
                <a:latin typeface="Franklin Gothic Book" panose="020B0503020102020204" pitchFamily="34" charset="0"/>
                <a:cs typeface="Arial"/>
              </a:rPr>
              <a:t>Ultra</a:t>
            </a:r>
            <a:r>
              <a:rPr sz="1600" b="1" spc="-45" dirty="0">
                <a:solidFill>
                  <a:srgbClr val="004B8E"/>
                </a:solidFill>
                <a:latin typeface="Franklin Gothic Book" panose="020B0503020102020204" pitchFamily="34" charset="0"/>
                <a:cs typeface="Arial"/>
              </a:rPr>
              <a:t> </a:t>
            </a:r>
            <a:r>
              <a:rPr sz="1600" b="1" spc="-5" dirty="0">
                <a:solidFill>
                  <a:srgbClr val="004B8E"/>
                </a:solidFill>
                <a:latin typeface="Franklin Gothic Book" panose="020B0503020102020204" pitchFamily="34" charset="0"/>
                <a:cs typeface="Arial"/>
              </a:rPr>
              <a:t>HSA</a:t>
            </a:r>
            <a:r>
              <a:rPr sz="1600" b="1" spc="-114" dirty="0">
                <a:solidFill>
                  <a:srgbClr val="004B8E"/>
                </a:solidFill>
                <a:latin typeface="Franklin Gothic Book" panose="020B0503020102020204" pitchFamily="34" charset="0"/>
                <a:cs typeface="Arial"/>
              </a:rPr>
              <a:t> </a:t>
            </a:r>
            <a:r>
              <a:rPr sz="1600" b="1" spc="-5" dirty="0">
                <a:solidFill>
                  <a:srgbClr val="004B8E"/>
                </a:solidFill>
                <a:latin typeface="Franklin Gothic Book" panose="020B0503020102020204" pitchFamily="34" charset="0"/>
                <a:cs typeface="Arial"/>
              </a:rPr>
              <a:t>HDHP</a:t>
            </a:r>
            <a:r>
              <a:rPr sz="1600" b="1" spc="-100" dirty="0">
                <a:solidFill>
                  <a:srgbClr val="004B8E"/>
                </a:solidFill>
                <a:latin typeface="Franklin Gothic Book" panose="020B0503020102020204" pitchFamily="34" charset="0"/>
                <a:cs typeface="Arial"/>
              </a:rPr>
              <a:t> </a:t>
            </a:r>
            <a:r>
              <a:rPr sz="1600" b="1" spc="-15" dirty="0">
                <a:solidFill>
                  <a:srgbClr val="004B8E"/>
                </a:solidFill>
                <a:latin typeface="Franklin Gothic Book" panose="020B0503020102020204" pitchFamily="34" charset="0"/>
                <a:cs typeface="Arial"/>
              </a:rPr>
              <a:t>Plans.</a:t>
            </a:r>
            <a:endParaRPr sz="1600" dirty="0">
              <a:solidFill>
                <a:srgbClr val="004B8E"/>
              </a:solidFill>
              <a:latin typeface="Franklin Gothic Book" panose="020B0503020102020204" pitchFamily="34" charset="0"/>
              <a:cs typeface="Arial"/>
            </a:endParaRPr>
          </a:p>
          <a:p>
            <a:pPr>
              <a:lnSpc>
                <a:spcPct val="100000"/>
              </a:lnSpc>
              <a:spcBef>
                <a:spcPts val="30"/>
              </a:spcBef>
            </a:pPr>
            <a:endParaRPr sz="1600" dirty="0">
              <a:latin typeface="Franklin Gothic Book" panose="020B0503020102020204" pitchFamily="34" charset="0"/>
              <a:cs typeface="Arial"/>
            </a:endParaRPr>
          </a:p>
          <a:p>
            <a:pPr marL="12700" marR="87630">
              <a:lnSpc>
                <a:spcPct val="100000"/>
              </a:lnSpc>
            </a:pPr>
            <a:r>
              <a:rPr lang="en-US" sz="1400" spc="-5" dirty="0">
                <a:latin typeface="Franklin Gothic Book" panose="020B0503020102020204" pitchFamily="34" charset="0"/>
                <a:cs typeface="Arial"/>
              </a:rPr>
              <a:t>Please also be aware that </a:t>
            </a:r>
            <a:r>
              <a:rPr lang="en-US" sz="1400" spc="-5" dirty="0" smtClean="0">
                <a:latin typeface="Franklin Gothic Book" panose="020B0503020102020204" pitchFamily="34" charset="0"/>
                <a:cs typeface="Arial"/>
              </a:rPr>
              <a:t>the program </a:t>
            </a:r>
            <a:r>
              <a:rPr lang="en-US" sz="1400" spc="-5" dirty="0">
                <a:latin typeface="Franklin Gothic Book" panose="020B0503020102020204" pitchFamily="34" charset="0"/>
                <a:cs typeface="Arial"/>
              </a:rPr>
              <a:t>is diligent about managing appropriate utilization of healthcare services through pre-authorization on certain healthcare services and prescriptions, formulary management, and other cost-containment protocols as outlined in the Schedules of Benefits. An important example is “place of service” for certain elective diagnostic tests such as X-Rays, CT Scans, MRIs and PET Scans — these are not covered when done at a hospital and are covered after a copay when done in lower cost, freestanding non-hospital locations (exceptions granted when an employee does not have reasonable geographic access to a freestanding facility in certain rural areas).</a:t>
            </a:r>
          </a:p>
        </p:txBody>
      </p:sp>
      <p:sp>
        <p:nvSpPr>
          <p:cNvPr id="5" name="TextBox 4"/>
          <p:cNvSpPr txBox="1"/>
          <p:nvPr/>
        </p:nvSpPr>
        <p:spPr>
          <a:xfrm>
            <a:off x="428625" y="5421549"/>
            <a:ext cx="10359945" cy="1446550"/>
          </a:xfrm>
          <a:prstGeom prst="rect">
            <a:avLst/>
          </a:prstGeom>
          <a:noFill/>
        </p:spPr>
        <p:txBody>
          <a:bodyPr wrap="square" rtlCol="0">
            <a:spAutoFit/>
          </a:bodyPr>
          <a:lstStyle/>
          <a:p>
            <a:pPr lvl="0" defTabSz="457200"/>
            <a:r>
              <a:rPr lang="en-US" sz="1100" dirty="0">
                <a:solidFill>
                  <a:prstClr val="black"/>
                </a:solidFill>
                <a:latin typeface="Franklin Gothic Book" panose="020B0503020102020204" pitchFamily="34" charset="0"/>
              </a:rPr>
              <a:t>This document provides a summary of the health insurance plans provided by The </a:t>
            </a:r>
            <a:r>
              <a:rPr lang="en-US" sz="1100" dirty="0" smtClean="0">
                <a:solidFill>
                  <a:prstClr val="black"/>
                </a:solidFill>
                <a:latin typeface="Franklin Gothic Book" panose="020B0503020102020204" pitchFamily="34" charset="0"/>
              </a:rPr>
              <a:t>IWCA National Medical Plan in conjunction with The Health </a:t>
            </a:r>
            <a:r>
              <a:rPr lang="en-US" sz="1100" dirty="0">
                <a:solidFill>
                  <a:prstClr val="black"/>
                </a:solidFill>
                <a:latin typeface="Franklin Gothic Book" panose="020B0503020102020204" pitchFamily="34" charset="0"/>
              </a:rPr>
              <a:t>Benefit </a:t>
            </a:r>
            <a:r>
              <a:rPr lang="en-US" sz="1100" dirty="0" smtClean="0">
                <a:solidFill>
                  <a:prstClr val="black"/>
                </a:solidFill>
                <a:latin typeface="Franklin Gothic Book" panose="020B0503020102020204" pitchFamily="34" charset="0"/>
              </a:rPr>
              <a:t>Alliance. </a:t>
            </a:r>
            <a:r>
              <a:rPr lang="en-US" sz="1100" dirty="0">
                <a:solidFill>
                  <a:prstClr val="black"/>
                </a:solidFill>
                <a:latin typeface="Franklin Gothic Book" panose="020B0503020102020204" pitchFamily="34" charset="0"/>
              </a:rPr>
              <a:t>All coverages and plan details will be governed by the Schedules of Benefits (SOB) and the Summary Benefits &amp; Coverage (SBC) to be provided by The Health Benefit Alliance. If any differences presented in error by this document and the SOB and/or SBC provided by The Health Benefit Alliance exist, the coverage details in the SOB/SBC will prevail. As with all insurance purchases, it is recommended each interested employer fully review all program documents with their benefits advisor and legal counsel. CBIZ and the HBA teams are available to speak with your advisors to answer any questions they may have</a:t>
            </a:r>
            <a:r>
              <a:rPr lang="en-US" sz="1100" dirty="0" smtClean="0">
                <a:solidFill>
                  <a:prstClr val="black"/>
                </a:solidFill>
                <a:latin typeface="Franklin Gothic Book" panose="020B0503020102020204" pitchFamily="34" charset="0"/>
              </a:rPr>
              <a:t>.</a:t>
            </a:r>
          </a:p>
          <a:p>
            <a:pPr lvl="0" defTabSz="457200"/>
            <a:endParaRPr lang="en-US" sz="1100" dirty="0">
              <a:solidFill>
                <a:prstClr val="black"/>
              </a:solidFill>
              <a:latin typeface="Franklin Gothic Book" panose="020B0503020102020204" pitchFamily="34" charset="0"/>
            </a:endParaRPr>
          </a:p>
          <a:p>
            <a:pPr lvl="0" defTabSz="457200"/>
            <a:r>
              <a:rPr lang="en-US" sz="1100" dirty="0" smtClean="0">
                <a:solidFill>
                  <a:prstClr val="black"/>
                </a:solidFill>
                <a:latin typeface="Franklin Gothic Book" panose="020B0503020102020204" pitchFamily="34" charset="0"/>
              </a:rPr>
              <a:t>The IWCA Medical </a:t>
            </a:r>
            <a:r>
              <a:rPr lang="en-US" sz="1100" dirty="0">
                <a:solidFill>
                  <a:prstClr val="black"/>
                </a:solidFill>
                <a:latin typeface="Franklin Gothic Book" panose="020B0503020102020204" pitchFamily="34" charset="0"/>
              </a:rPr>
              <a:t>Program is a plan design solution constructed in a specific manner. Employers who acquire the Program agree that they serve as the Plan Sponsor of their own plans and make all determinations on behalf of said plans regarding designs, costs of coverage, and costs to the plan participants. </a:t>
            </a:r>
          </a:p>
        </p:txBody>
      </p:sp>
      <p:sp>
        <p:nvSpPr>
          <p:cNvPr id="6" name="Rectangle 5"/>
          <p:cNvSpPr/>
          <p:nvPr/>
        </p:nvSpPr>
        <p:spPr>
          <a:xfrm>
            <a:off x="0" y="140761"/>
            <a:ext cx="12192000" cy="646331"/>
          </a:xfrm>
          <a:prstGeom prst="rect">
            <a:avLst/>
          </a:prstGeom>
        </p:spPr>
        <p:txBody>
          <a:bodyPr wrap="square">
            <a:spAutoFit/>
          </a:bodyPr>
          <a:lstStyle/>
          <a:p>
            <a:pPr algn="ctr"/>
            <a:r>
              <a:rPr lang="en-US" sz="3600" kern="0" spc="-20" dirty="0">
                <a:latin typeface="Franklin Gothic Demi" panose="020B0703020102020204" pitchFamily="34" charset="0"/>
                <a:ea typeface="+mj-ea"/>
                <a:cs typeface="Arial"/>
              </a:rPr>
              <a:t>The</a:t>
            </a:r>
            <a:r>
              <a:rPr lang="en-US" sz="3600" kern="0" spc="55" dirty="0">
                <a:latin typeface="Franklin Gothic Demi" panose="020B0703020102020204" pitchFamily="34" charset="0"/>
                <a:ea typeface="+mj-ea"/>
                <a:cs typeface="Arial"/>
              </a:rPr>
              <a:t> </a:t>
            </a:r>
            <a:r>
              <a:rPr lang="en-US" sz="3600" kern="0" spc="-5" dirty="0" smtClean="0">
                <a:latin typeface="Franklin Gothic Demi" panose="020B0703020102020204" pitchFamily="34" charset="0"/>
                <a:ea typeface="+mj-ea"/>
                <a:cs typeface="Arial"/>
              </a:rPr>
              <a:t>IWCA Medical</a:t>
            </a:r>
            <a:r>
              <a:rPr lang="en-US" sz="3600" kern="0" spc="40" dirty="0" smtClean="0">
                <a:latin typeface="Franklin Gothic Demi" panose="020B0703020102020204" pitchFamily="34" charset="0"/>
                <a:ea typeface="+mj-ea"/>
                <a:cs typeface="Arial"/>
              </a:rPr>
              <a:t> </a:t>
            </a:r>
            <a:r>
              <a:rPr lang="en-US" sz="3600" kern="0" spc="-5" dirty="0">
                <a:latin typeface="Franklin Gothic Demi" panose="020B0703020102020204" pitchFamily="34" charset="0"/>
                <a:ea typeface="+mj-ea"/>
                <a:cs typeface="Arial"/>
              </a:rPr>
              <a:t>Partnership Program</a:t>
            </a:r>
            <a:endParaRPr lang="en-US" sz="3600" dirty="0">
              <a:latin typeface="Franklin Gothic Demi" panose="020B070302010202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19819"/>
            <a:ext cx="12192000" cy="1116331"/>
          </a:xfrm>
          <a:prstGeom prst="rect">
            <a:avLst/>
          </a:prstGeom>
        </p:spPr>
        <p:txBody>
          <a:bodyPr vert="horz" wrap="square" lIns="0" tIns="8255" rIns="0" bIns="0" rtlCol="0">
            <a:spAutoFit/>
          </a:bodyPr>
          <a:lstStyle/>
          <a:p>
            <a:pPr marR="5080" algn="ctr"/>
            <a:r>
              <a:rPr sz="3600" b="0" i="0" spc="-20" dirty="0">
                <a:solidFill>
                  <a:schemeClr val="tx1"/>
                </a:solidFill>
                <a:latin typeface="Franklin Gothic Demi" panose="020B0703020102020204" pitchFamily="34" charset="0"/>
              </a:rPr>
              <a:t>Value-Added</a:t>
            </a:r>
            <a:r>
              <a:rPr sz="3600" b="0" i="0" spc="-2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Benefits</a:t>
            </a:r>
            <a:r>
              <a:rPr sz="3600" b="0" i="0" spc="-3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included</a:t>
            </a:r>
            <a:r>
              <a:rPr sz="3600" b="0" i="0" spc="-3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in</a:t>
            </a:r>
            <a:r>
              <a:rPr sz="3600" b="0" i="0" spc="-3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the</a:t>
            </a:r>
            <a:r>
              <a:rPr sz="3600" b="0" i="0" spc="-15" dirty="0">
                <a:solidFill>
                  <a:schemeClr val="tx1"/>
                </a:solidFill>
                <a:latin typeface="Franklin Gothic Demi" panose="020B0703020102020204" pitchFamily="34" charset="0"/>
              </a:rPr>
              <a:t> </a:t>
            </a:r>
            <a:r>
              <a:rPr lang="en-US" sz="3600" b="0" i="0" spc="-15" dirty="0" smtClean="0">
                <a:solidFill>
                  <a:schemeClr val="tx1"/>
                </a:solidFill>
                <a:latin typeface="Franklin Gothic Demi" panose="020B0703020102020204" pitchFamily="34" charset="0"/>
              </a:rPr>
              <a:t>IWCA</a:t>
            </a:r>
            <a:r>
              <a:rPr sz="3600" b="0" i="0" spc="15" dirty="0" smtClean="0">
                <a:solidFill>
                  <a:schemeClr val="tx1"/>
                </a:solidFill>
                <a:latin typeface="Franklin Gothic Demi" panose="020B0703020102020204" pitchFamily="34" charset="0"/>
              </a:rPr>
              <a:t> </a:t>
            </a:r>
            <a:r>
              <a:rPr sz="3600" b="0" i="0" spc="-25" dirty="0" smtClean="0">
                <a:solidFill>
                  <a:schemeClr val="tx1"/>
                </a:solidFill>
                <a:latin typeface="Franklin Gothic Demi" panose="020B0703020102020204" pitchFamily="34" charset="0"/>
              </a:rPr>
              <a:t>MVP</a:t>
            </a:r>
            <a:r>
              <a:rPr lang="en-US" sz="3600" b="0" i="0" spc="-25" dirty="0" smtClean="0">
                <a:solidFill>
                  <a:schemeClr val="tx1"/>
                </a:solidFill>
                <a:latin typeface="Franklin Gothic Demi" panose="020B0703020102020204" pitchFamily="34" charset="0"/>
              </a:rPr>
              <a:t/>
            </a:r>
            <a:br>
              <a:rPr lang="en-US" sz="3600" b="0" i="0" spc="-25" dirty="0" smtClean="0">
                <a:solidFill>
                  <a:schemeClr val="tx1"/>
                </a:solidFill>
                <a:latin typeface="Franklin Gothic Demi" panose="020B0703020102020204" pitchFamily="34" charset="0"/>
              </a:rPr>
            </a:br>
            <a:r>
              <a:rPr sz="3600" b="0" i="0" spc="-5" dirty="0" smtClean="0">
                <a:solidFill>
                  <a:schemeClr val="tx1"/>
                </a:solidFill>
                <a:latin typeface="Franklin Gothic Demi" panose="020B0703020102020204" pitchFamily="34" charset="0"/>
              </a:rPr>
              <a:t>Bronze</a:t>
            </a:r>
            <a:r>
              <a:rPr sz="3600" b="0" i="0" spc="-5" dirty="0">
                <a:solidFill>
                  <a:schemeClr val="tx1"/>
                </a:solidFill>
                <a:latin typeface="Franklin Gothic Demi" panose="020B0703020102020204" pitchFamily="34" charset="0"/>
              </a:rPr>
              <a:t>,</a:t>
            </a:r>
            <a:r>
              <a:rPr sz="3600" b="0" i="0" spc="-85" dirty="0">
                <a:solidFill>
                  <a:schemeClr val="tx1"/>
                </a:solidFill>
                <a:latin typeface="Franklin Gothic Demi" panose="020B0703020102020204" pitchFamily="34" charset="0"/>
              </a:rPr>
              <a:t> </a:t>
            </a:r>
            <a:r>
              <a:rPr sz="3600" b="0" i="0" spc="-25" dirty="0">
                <a:solidFill>
                  <a:schemeClr val="tx1"/>
                </a:solidFill>
                <a:latin typeface="Franklin Gothic Demi" panose="020B0703020102020204" pitchFamily="34" charset="0"/>
              </a:rPr>
              <a:t>Silver,</a:t>
            </a:r>
            <a:r>
              <a:rPr sz="3600" b="0" i="0" spc="-140"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Gold</a:t>
            </a:r>
            <a:r>
              <a:rPr sz="3600" b="0" i="0" spc="-3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&amp;</a:t>
            </a:r>
            <a:r>
              <a:rPr sz="3600" b="0" i="0" spc="-1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Ultra</a:t>
            </a:r>
            <a:r>
              <a:rPr sz="3600" b="0" i="0" spc="-75" dirty="0">
                <a:solidFill>
                  <a:schemeClr val="tx1"/>
                </a:solidFill>
                <a:latin typeface="Franklin Gothic Demi" panose="020B0703020102020204" pitchFamily="34" charset="0"/>
              </a:rPr>
              <a:t> </a:t>
            </a:r>
            <a:r>
              <a:rPr sz="3600" b="0" i="0" spc="-10" dirty="0">
                <a:solidFill>
                  <a:schemeClr val="tx1"/>
                </a:solidFill>
                <a:latin typeface="Franklin Gothic Demi" panose="020B0703020102020204" pitchFamily="34" charset="0"/>
              </a:rPr>
              <a:t>Plans</a:t>
            </a:r>
          </a:p>
        </p:txBody>
      </p:sp>
      <p:sp>
        <p:nvSpPr>
          <p:cNvPr id="3" name="object 3"/>
          <p:cNvSpPr/>
          <p:nvPr/>
        </p:nvSpPr>
        <p:spPr>
          <a:xfrm>
            <a:off x="1524000" y="1447800"/>
            <a:ext cx="9144000" cy="0"/>
          </a:xfrm>
          <a:custGeom>
            <a:avLst/>
            <a:gdLst/>
            <a:ahLst/>
            <a:cxnLst/>
            <a:rect l="l" t="t" r="r" b="b"/>
            <a:pathLst>
              <a:path w="9144000">
                <a:moveTo>
                  <a:pt x="0" y="0"/>
                </a:moveTo>
                <a:lnTo>
                  <a:pt x="9144000" y="0"/>
                </a:lnTo>
              </a:path>
            </a:pathLst>
          </a:custGeom>
          <a:ln w="35052">
            <a:solidFill>
              <a:srgbClr val="004B8E"/>
            </a:solidFill>
          </a:ln>
        </p:spPr>
        <p:txBody>
          <a:bodyPr wrap="square" lIns="0" tIns="0" rIns="0" bIns="0" rtlCol="0"/>
          <a:lstStyle/>
          <a:p>
            <a:endParaRPr dirty="0">
              <a:solidFill>
                <a:prstClr val="black"/>
              </a:solidFill>
            </a:endParaRPr>
          </a:p>
        </p:txBody>
      </p:sp>
      <p:sp>
        <p:nvSpPr>
          <p:cNvPr id="4" name="object 4"/>
          <p:cNvSpPr txBox="1"/>
          <p:nvPr/>
        </p:nvSpPr>
        <p:spPr>
          <a:xfrm>
            <a:off x="304800" y="2056015"/>
            <a:ext cx="11617355" cy="3275897"/>
          </a:xfrm>
          <a:prstGeom prst="rect">
            <a:avLst/>
          </a:prstGeom>
        </p:spPr>
        <p:txBody>
          <a:bodyPr vert="horz" wrap="square" lIns="0" tIns="13335" rIns="0" bIns="0" rtlCol="0">
            <a:spAutoFit/>
          </a:bodyPr>
          <a:lstStyle/>
          <a:p>
            <a:pPr marL="12700" marR="50800">
              <a:spcBef>
                <a:spcPts val="105"/>
              </a:spcBef>
            </a:pPr>
            <a:r>
              <a:rPr sz="2000" b="1" spc="-15" dirty="0">
                <a:solidFill>
                  <a:srgbClr val="004B8E"/>
                </a:solidFill>
                <a:latin typeface="Franklin Gothic Book" panose="020B0503020102020204" pitchFamily="34" charset="0"/>
                <a:cs typeface="Arial"/>
              </a:rPr>
              <a:t>PerkPlans: </a:t>
            </a:r>
            <a:r>
              <a:rPr sz="2000" b="1" dirty="0">
                <a:solidFill>
                  <a:srgbClr val="054639"/>
                </a:solidFill>
                <a:latin typeface="Franklin Gothic Book" panose="020B0503020102020204" pitchFamily="34" charset="0"/>
                <a:cs typeface="Arial"/>
              </a:rPr>
              <a:t>Saving Money! </a:t>
            </a:r>
            <a:r>
              <a:rPr spc="-5" dirty="0">
                <a:solidFill>
                  <a:prstClr val="black"/>
                </a:solidFill>
                <a:latin typeface="Franklin Gothic Book" panose="020B0503020102020204" pitchFamily="34" charset="0"/>
                <a:cs typeface="Arial"/>
              </a:rPr>
              <a:t>Gives </a:t>
            </a:r>
            <a:r>
              <a:rPr spc="-30" dirty="0">
                <a:solidFill>
                  <a:prstClr val="black"/>
                </a:solidFill>
                <a:latin typeface="Franklin Gothic Book" panose="020B0503020102020204" pitchFamily="34" charset="0"/>
                <a:cs typeface="Arial"/>
              </a:rPr>
              <a:t>employees</a:t>
            </a:r>
            <a:r>
              <a:rPr spc="-2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 </a:t>
            </a:r>
            <a:r>
              <a:rPr spc="-5" dirty="0">
                <a:solidFill>
                  <a:prstClr val="black"/>
                </a:solidFill>
                <a:latin typeface="Franklin Gothic Book" panose="020B0503020102020204" pitchFamily="34" charset="0"/>
                <a:cs typeface="Arial"/>
              </a:rPr>
              <a:t>their families access </a:t>
            </a:r>
            <a:r>
              <a:rPr dirty="0">
                <a:solidFill>
                  <a:prstClr val="black"/>
                </a:solidFill>
                <a:latin typeface="Franklin Gothic Book" panose="020B0503020102020204" pitchFamily="34" charset="0"/>
                <a:cs typeface="Arial"/>
              </a:rPr>
              <a:t>to </a:t>
            </a:r>
            <a:r>
              <a:rPr spc="-25" dirty="0">
                <a:solidFill>
                  <a:prstClr val="black"/>
                </a:solidFill>
                <a:latin typeface="Franklin Gothic Book" panose="020B0503020102020204" pitchFamily="34" charset="0"/>
                <a:cs typeface="Arial"/>
              </a:rPr>
              <a:t>thousands </a:t>
            </a:r>
            <a:r>
              <a:rPr spc="-10" dirty="0">
                <a:solidFill>
                  <a:prstClr val="black"/>
                </a:solidFill>
                <a:latin typeface="Franklin Gothic Book" panose="020B0503020102020204" pitchFamily="34" charset="0"/>
                <a:cs typeface="Arial"/>
              </a:rPr>
              <a:t>of </a:t>
            </a:r>
            <a:r>
              <a:rPr spc="-30" dirty="0" smtClean="0">
                <a:solidFill>
                  <a:prstClr val="black"/>
                </a:solidFill>
                <a:latin typeface="Franklin Gothic Book" panose="020B0503020102020204" pitchFamily="34" charset="0"/>
                <a:cs typeface="Arial"/>
              </a:rPr>
              <a:t>national</a:t>
            </a:r>
            <a:r>
              <a:rPr spc="70" dirty="0" smtClean="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name </a:t>
            </a:r>
            <a:r>
              <a:rPr spc="-25" dirty="0">
                <a:solidFill>
                  <a:prstClr val="black"/>
                </a:solidFill>
                <a:latin typeface="Franklin Gothic Book" panose="020B0503020102020204" pitchFamily="34" charset="0"/>
                <a:cs typeface="Arial"/>
              </a:rPr>
              <a:t>brands</a:t>
            </a:r>
            <a:r>
              <a:rPr spc="5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a:t>
            </a:r>
            <a:r>
              <a:rPr spc="5" dirty="0">
                <a:solidFill>
                  <a:prstClr val="black"/>
                </a:solidFill>
                <a:latin typeface="Franklin Gothic Book" panose="020B0503020102020204" pitchFamily="34" charset="0"/>
                <a:cs typeface="Arial"/>
              </a:rPr>
              <a:t> </a:t>
            </a:r>
            <a:r>
              <a:rPr spc="-25" dirty="0">
                <a:solidFill>
                  <a:prstClr val="black"/>
                </a:solidFill>
                <a:latin typeface="Franklin Gothic Book" panose="020B0503020102020204" pitchFamily="34" charset="0"/>
                <a:cs typeface="Arial"/>
              </a:rPr>
              <a:t>local</a:t>
            </a:r>
            <a:r>
              <a:rPr spc="20" dirty="0">
                <a:solidFill>
                  <a:prstClr val="black"/>
                </a:solidFill>
                <a:latin typeface="Franklin Gothic Book" panose="020B0503020102020204" pitchFamily="34" charset="0"/>
                <a:cs typeface="Arial"/>
              </a:rPr>
              <a:t> </a:t>
            </a:r>
            <a:r>
              <a:rPr spc="-25" dirty="0">
                <a:solidFill>
                  <a:prstClr val="black"/>
                </a:solidFill>
                <a:latin typeface="Franklin Gothic Book" panose="020B0503020102020204" pitchFamily="34" charset="0"/>
                <a:cs typeface="Arial"/>
              </a:rPr>
              <a:t>products</a:t>
            </a:r>
            <a:r>
              <a:rPr spc="70"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 </a:t>
            </a:r>
            <a:r>
              <a:rPr spc="-5" dirty="0">
                <a:solidFill>
                  <a:prstClr val="black"/>
                </a:solidFill>
                <a:latin typeface="Franklin Gothic Book" panose="020B0503020102020204" pitchFamily="34" charset="0"/>
                <a:cs typeface="Arial"/>
              </a:rPr>
              <a:t>services</a:t>
            </a:r>
            <a:r>
              <a:rPr spc="-35" dirty="0">
                <a:solidFill>
                  <a:prstClr val="black"/>
                </a:solidFill>
                <a:latin typeface="Franklin Gothic Book" panose="020B0503020102020204" pitchFamily="34" charset="0"/>
                <a:cs typeface="Arial"/>
              </a:rPr>
              <a:t> </a:t>
            </a:r>
            <a:r>
              <a:rPr b="1" i="1" spc="-5" dirty="0">
                <a:latin typeface="Franklin Gothic Book" panose="020B0503020102020204" pitchFamily="34" charset="0"/>
                <a:cs typeface="Arial"/>
              </a:rPr>
              <a:t>at</a:t>
            </a:r>
            <a:r>
              <a:rPr b="1" i="1" spc="-15" dirty="0">
                <a:latin typeface="Franklin Gothic Book" panose="020B0503020102020204" pitchFamily="34" charset="0"/>
                <a:cs typeface="Arial"/>
              </a:rPr>
              <a:t> </a:t>
            </a:r>
            <a:r>
              <a:rPr b="1" i="1" spc="-5" dirty="0">
                <a:latin typeface="Franklin Gothic Book" panose="020B0503020102020204" pitchFamily="34" charset="0"/>
                <a:cs typeface="Arial"/>
              </a:rPr>
              <a:t>deep</a:t>
            </a:r>
            <a:r>
              <a:rPr b="1" i="1" spc="-15" dirty="0">
                <a:latin typeface="Franklin Gothic Book" panose="020B0503020102020204" pitchFamily="34" charset="0"/>
                <a:cs typeface="Arial"/>
              </a:rPr>
              <a:t> </a:t>
            </a:r>
            <a:r>
              <a:rPr b="1" i="1" spc="-5" dirty="0">
                <a:latin typeface="Franklin Gothic Book" panose="020B0503020102020204" pitchFamily="34" charset="0"/>
                <a:cs typeface="Arial"/>
              </a:rPr>
              <a:t>discounts</a:t>
            </a:r>
            <a:r>
              <a:rPr spc="-5" dirty="0">
                <a:latin typeface="Franklin Gothic Book" panose="020B0503020102020204" pitchFamily="34" charset="0"/>
                <a:cs typeface="Arial"/>
              </a:rPr>
              <a:t>.</a:t>
            </a:r>
            <a:r>
              <a:rPr spc="-90" dirty="0">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Over</a:t>
            </a:r>
            <a:r>
              <a:rPr spc="-20" dirty="0">
                <a:solidFill>
                  <a:prstClr val="black"/>
                </a:solidFill>
                <a:latin typeface="Franklin Gothic Book" panose="020B0503020102020204" pitchFamily="34" charset="0"/>
                <a:cs typeface="Arial"/>
              </a:rPr>
              <a:t> </a:t>
            </a:r>
            <a:r>
              <a:rPr dirty="0">
                <a:solidFill>
                  <a:prstClr val="black"/>
                </a:solidFill>
                <a:latin typeface="Franklin Gothic Book" panose="020B0503020102020204" pitchFamily="34" charset="0"/>
                <a:cs typeface="Arial"/>
              </a:rPr>
              <a:t>5</a:t>
            </a:r>
            <a:r>
              <a:rPr spc="-1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million </a:t>
            </a:r>
            <a:r>
              <a:rPr spc="-30" dirty="0" smtClean="0">
                <a:solidFill>
                  <a:prstClr val="black"/>
                </a:solidFill>
                <a:latin typeface="Franklin Gothic Book" panose="020B0503020102020204" pitchFamily="34" charset="0"/>
                <a:cs typeface="Arial"/>
              </a:rPr>
              <a:t>employees</a:t>
            </a:r>
            <a:r>
              <a:rPr spc="-25" dirty="0" smtClean="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 </a:t>
            </a:r>
            <a:r>
              <a:rPr spc="-5" dirty="0">
                <a:solidFill>
                  <a:prstClr val="black"/>
                </a:solidFill>
                <a:latin typeface="Franklin Gothic Book" panose="020B0503020102020204" pitchFamily="34" charset="0"/>
                <a:cs typeface="Arial"/>
              </a:rPr>
              <a:t>their families are</a:t>
            </a:r>
            <a:r>
              <a:rPr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taking </a:t>
            </a:r>
            <a:r>
              <a:rPr spc="-30" dirty="0">
                <a:solidFill>
                  <a:prstClr val="black"/>
                </a:solidFill>
                <a:latin typeface="Franklin Gothic Book" panose="020B0503020102020204" pitchFamily="34" charset="0"/>
                <a:cs typeface="Arial"/>
              </a:rPr>
              <a:t>advantage </a:t>
            </a:r>
            <a:r>
              <a:rPr spc="-5" dirty="0">
                <a:solidFill>
                  <a:prstClr val="black"/>
                </a:solidFill>
                <a:latin typeface="Franklin Gothic Book" panose="020B0503020102020204" pitchFamily="34" charset="0"/>
                <a:cs typeface="Arial"/>
              </a:rPr>
              <a:t>of discounts on travel, concert tickets, </a:t>
            </a:r>
            <a:r>
              <a:rPr spc="-10" dirty="0" smtClean="0">
                <a:solidFill>
                  <a:prstClr val="black"/>
                </a:solidFill>
                <a:latin typeface="Franklin Gothic Book" panose="020B0503020102020204" pitchFamily="34" charset="0"/>
                <a:cs typeface="Arial"/>
              </a:rPr>
              <a:t>restaurants</a:t>
            </a:r>
            <a:r>
              <a:rPr spc="-10" dirty="0">
                <a:solidFill>
                  <a:prstClr val="black"/>
                </a:solidFill>
                <a:latin typeface="Franklin Gothic Book" panose="020B0503020102020204" pitchFamily="34" charset="0"/>
                <a:cs typeface="Arial"/>
              </a:rPr>
              <a:t>,</a:t>
            </a:r>
            <a:r>
              <a:rPr spc="-50"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pet</a:t>
            </a:r>
            <a:r>
              <a:rPr spc="1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products,</a:t>
            </a:r>
            <a:r>
              <a:rPr spc="-30" dirty="0">
                <a:solidFill>
                  <a:prstClr val="black"/>
                </a:solidFill>
                <a:latin typeface="Franklin Gothic Book" panose="020B0503020102020204" pitchFamily="34" charset="0"/>
                <a:cs typeface="Arial"/>
              </a:rPr>
              <a:t> clothing,</a:t>
            </a:r>
            <a:r>
              <a:rPr spc="9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real</a:t>
            </a:r>
            <a:r>
              <a:rPr spc="2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estate</a:t>
            </a:r>
            <a:r>
              <a:rPr spc="-5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services,</a:t>
            </a:r>
            <a:r>
              <a:rPr spc="-5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a:t>
            </a:r>
            <a:r>
              <a:rPr spc="15" dirty="0">
                <a:solidFill>
                  <a:prstClr val="black"/>
                </a:solidFill>
                <a:latin typeface="Franklin Gothic Book" panose="020B0503020102020204" pitchFamily="34" charset="0"/>
                <a:cs typeface="Arial"/>
              </a:rPr>
              <a:t> </a:t>
            </a:r>
            <a:r>
              <a:rPr spc="-20" dirty="0">
                <a:solidFill>
                  <a:prstClr val="black"/>
                </a:solidFill>
                <a:latin typeface="Franklin Gothic Book" panose="020B0503020102020204" pitchFamily="34" charset="0"/>
                <a:cs typeface="Arial"/>
              </a:rPr>
              <a:t>dozens</a:t>
            </a:r>
            <a:r>
              <a:rPr spc="2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of</a:t>
            </a:r>
            <a:r>
              <a:rPr spc="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other</a:t>
            </a:r>
            <a:r>
              <a:rPr spc="10"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product/service </a:t>
            </a:r>
            <a:r>
              <a:rPr spc="-484" dirty="0">
                <a:solidFill>
                  <a:prstClr val="black"/>
                </a:solidFill>
                <a:latin typeface="Franklin Gothic Book" panose="020B0503020102020204" pitchFamily="34" charset="0"/>
                <a:cs typeface="Arial"/>
              </a:rPr>
              <a:t> </a:t>
            </a:r>
            <a:r>
              <a:rPr spc="-30" dirty="0">
                <a:solidFill>
                  <a:prstClr val="black"/>
                </a:solidFill>
                <a:latin typeface="Franklin Gothic Book" panose="020B0503020102020204" pitchFamily="34" charset="0"/>
                <a:cs typeface="Arial"/>
              </a:rPr>
              <a:t>categories.</a:t>
            </a:r>
            <a:endParaRPr dirty="0">
              <a:solidFill>
                <a:prstClr val="black"/>
              </a:solidFill>
              <a:latin typeface="Franklin Gothic Book" panose="020B0503020102020204" pitchFamily="34" charset="0"/>
              <a:cs typeface="Arial"/>
            </a:endParaRPr>
          </a:p>
          <a:p>
            <a:pPr>
              <a:spcBef>
                <a:spcPts val="20"/>
              </a:spcBef>
            </a:pPr>
            <a:endParaRPr sz="2150" dirty="0">
              <a:solidFill>
                <a:prstClr val="black"/>
              </a:solidFill>
              <a:latin typeface="Franklin Gothic Book" panose="020B0503020102020204" pitchFamily="34" charset="0"/>
              <a:cs typeface="Arial"/>
            </a:endParaRPr>
          </a:p>
          <a:p>
            <a:pPr marL="12700" marR="5080"/>
            <a:r>
              <a:rPr sz="2000" b="1" spc="-5" dirty="0">
                <a:solidFill>
                  <a:srgbClr val="004B8E"/>
                </a:solidFill>
                <a:latin typeface="Franklin Gothic Book" panose="020B0503020102020204" pitchFamily="34" charset="0"/>
                <a:cs typeface="Arial"/>
              </a:rPr>
              <a:t>EndpointLock:</a:t>
            </a:r>
            <a:r>
              <a:rPr sz="2000" b="1" spc="-5" dirty="0">
                <a:solidFill>
                  <a:srgbClr val="B11F29"/>
                </a:solidFill>
                <a:latin typeface="Franklin Gothic Book" panose="020B0503020102020204" pitchFamily="34" charset="0"/>
                <a:cs typeface="Arial"/>
              </a:rPr>
              <a:t> </a:t>
            </a:r>
            <a:r>
              <a:rPr sz="2000" b="1" spc="-25" dirty="0">
                <a:solidFill>
                  <a:prstClr val="black"/>
                </a:solidFill>
                <a:latin typeface="Franklin Gothic Book" panose="020B0503020102020204" pitchFamily="34" charset="0"/>
                <a:cs typeface="Arial"/>
              </a:rPr>
              <a:t>Protecting Personal Information! </a:t>
            </a:r>
            <a:r>
              <a:rPr spc="-5" dirty="0">
                <a:solidFill>
                  <a:prstClr val="black"/>
                </a:solidFill>
                <a:latin typeface="Franklin Gothic Book" panose="020B0503020102020204" pitchFamily="34" charset="0"/>
                <a:cs typeface="Arial"/>
              </a:rPr>
              <a:t>All of us are on </a:t>
            </a:r>
            <a:r>
              <a:rPr spc="-15" dirty="0">
                <a:solidFill>
                  <a:prstClr val="black"/>
                </a:solidFill>
                <a:latin typeface="Franklin Gothic Book" panose="020B0503020102020204" pitchFamily="34" charset="0"/>
                <a:cs typeface="Arial"/>
              </a:rPr>
              <a:t>our </a:t>
            </a:r>
            <a:r>
              <a:rPr spc="-5" dirty="0">
                <a:solidFill>
                  <a:prstClr val="black"/>
                </a:solidFill>
                <a:latin typeface="Franklin Gothic Book" panose="020B0503020102020204" pitchFamily="34" charset="0"/>
                <a:cs typeface="Arial"/>
              </a:rPr>
              <a:t>smart </a:t>
            </a:r>
            <a:r>
              <a:rPr spc="-25" dirty="0">
                <a:solidFill>
                  <a:prstClr val="black"/>
                </a:solidFill>
                <a:latin typeface="Franklin Gothic Book" panose="020B0503020102020204" pitchFamily="34" charset="0"/>
                <a:cs typeface="Arial"/>
              </a:rPr>
              <a:t>phones, </a:t>
            </a:r>
            <a:r>
              <a:rPr spc="-5" dirty="0" smtClean="0">
                <a:solidFill>
                  <a:prstClr val="black"/>
                </a:solidFill>
                <a:latin typeface="Franklin Gothic Book" panose="020B0503020102020204" pitchFamily="34" charset="0"/>
                <a:cs typeface="Arial"/>
              </a:rPr>
              <a:t>tablets</a:t>
            </a:r>
            <a:r>
              <a:rPr spc="-5" dirty="0">
                <a:solidFill>
                  <a:prstClr val="black"/>
                </a:solidFill>
                <a:latin typeface="Franklin Gothic Book" panose="020B0503020102020204" pitchFamily="34" charset="0"/>
                <a:cs typeface="Arial"/>
              </a:rPr>
              <a:t>,</a:t>
            </a:r>
            <a:r>
              <a:rPr spc="-55"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and</a:t>
            </a:r>
            <a:r>
              <a:rPr spc="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computers</a:t>
            </a:r>
            <a:r>
              <a:rPr spc="-4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multiple</a:t>
            </a:r>
            <a:r>
              <a:rPr spc="-40" dirty="0">
                <a:solidFill>
                  <a:prstClr val="black"/>
                </a:solidFill>
                <a:latin typeface="Franklin Gothic Book" panose="020B0503020102020204" pitchFamily="34" charset="0"/>
                <a:cs typeface="Arial"/>
              </a:rPr>
              <a:t> </a:t>
            </a:r>
            <a:r>
              <a:rPr spc="-25" dirty="0">
                <a:solidFill>
                  <a:prstClr val="black"/>
                </a:solidFill>
                <a:latin typeface="Franklin Gothic Book" panose="020B0503020102020204" pitchFamily="34" charset="0"/>
                <a:cs typeface="Arial"/>
              </a:rPr>
              <a:t>hours</a:t>
            </a:r>
            <a:r>
              <a:rPr spc="50" dirty="0">
                <a:solidFill>
                  <a:prstClr val="black"/>
                </a:solidFill>
                <a:latin typeface="Franklin Gothic Book" panose="020B0503020102020204" pitchFamily="34" charset="0"/>
                <a:cs typeface="Arial"/>
              </a:rPr>
              <a:t> </a:t>
            </a:r>
            <a:r>
              <a:rPr spc="-30" dirty="0">
                <a:solidFill>
                  <a:prstClr val="black"/>
                </a:solidFill>
                <a:latin typeface="Franklin Gothic Book" panose="020B0503020102020204" pitchFamily="34" charset="0"/>
                <a:cs typeface="Arial"/>
              </a:rPr>
              <a:t>everyday.</a:t>
            </a:r>
            <a:r>
              <a:rPr spc="140" dirty="0">
                <a:solidFill>
                  <a:prstClr val="black"/>
                </a:solidFill>
                <a:latin typeface="Franklin Gothic Book" panose="020B0503020102020204" pitchFamily="34" charset="0"/>
                <a:cs typeface="Arial"/>
              </a:rPr>
              <a:t> </a:t>
            </a:r>
            <a:r>
              <a:rPr b="1" spc="-5" dirty="0">
                <a:latin typeface="Franklin Gothic Book" panose="020B0503020102020204" pitchFamily="34" charset="0"/>
                <a:cs typeface="Arial"/>
              </a:rPr>
              <a:t>EndpointLock™</a:t>
            </a:r>
            <a:r>
              <a:rPr b="1" spc="-110" dirty="0">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is</a:t>
            </a:r>
            <a:r>
              <a:rPr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the</a:t>
            </a:r>
            <a:r>
              <a:rPr dirty="0">
                <a:solidFill>
                  <a:prstClr val="black"/>
                </a:solidFill>
                <a:latin typeface="Franklin Gothic Book" panose="020B0503020102020204" pitchFamily="34" charset="0"/>
                <a:cs typeface="Arial"/>
              </a:rPr>
              <a:t> </a:t>
            </a:r>
            <a:r>
              <a:rPr spc="-25" dirty="0">
                <a:solidFill>
                  <a:prstClr val="black"/>
                </a:solidFill>
                <a:latin typeface="Franklin Gothic Book" panose="020B0503020102020204" pitchFamily="34" charset="0"/>
                <a:cs typeface="Arial"/>
              </a:rPr>
              <a:t>only</a:t>
            </a:r>
            <a:r>
              <a:rPr spc="4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data</a:t>
            </a:r>
            <a:r>
              <a:rPr spc="-25"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protection </a:t>
            </a:r>
            <a:r>
              <a:rPr spc="-484" dirty="0">
                <a:solidFill>
                  <a:prstClr val="black"/>
                </a:solidFill>
                <a:latin typeface="Franklin Gothic Book" panose="020B0503020102020204" pitchFamily="34" charset="0"/>
                <a:cs typeface="Arial"/>
              </a:rPr>
              <a:t> </a:t>
            </a:r>
            <a:r>
              <a:rPr spc="-25" dirty="0">
                <a:solidFill>
                  <a:prstClr val="black"/>
                </a:solidFill>
                <a:latin typeface="Franklin Gothic Book" panose="020B0503020102020204" pitchFamily="34" charset="0"/>
                <a:cs typeface="Arial"/>
              </a:rPr>
              <a:t>program</a:t>
            </a:r>
            <a:r>
              <a:rPr spc="60" dirty="0">
                <a:solidFill>
                  <a:prstClr val="black"/>
                </a:solidFill>
                <a:latin typeface="Franklin Gothic Book" panose="020B0503020102020204" pitchFamily="34" charset="0"/>
                <a:cs typeface="Arial"/>
              </a:rPr>
              <a:t> </a:t>
            </a:r>
            <a:r>
              <a:rPr spc="-30" dirty="0">
                <a:solidFill>
                  <a:prstClr val="black"/>
                </a:solidFill>
                <a:latin typeface="Franklin Gothic Book" panose="020B0503020102020204" pitchFamily="34" charset="0"/>
                <a:cs typeface="Arial"/>
              </a:rPr>
              <a:t>designed</a:t>
            </a:r>
            <a:r>
              <a:rPr spc="80" dirty="0">
                <a:solidFill>
                  <a:prstClr val="black"/>
                </a:solidFill>
                <a:latin typeface="Franklin Gothic Book" panose="020B0503020102020204" pitchFamily="34" charset="0"/>
                <a:cs typeface="Arial"/>
              </a:rPr>
              <a:t> </a:t>
            </a:r>
            <a:r>
              <a:rPr dirty="0">
                <a:solidFill>
                  <a:prstClr val="black"/>
                </a:solidFill>
                <a:latin typeface="Franklin Gothic Book" panose="020B0503020102020204" pitchFamily="34" charset="0"/>
                <a:cs typeface="Arial"/>
              </a:rPr>
              <a:t>to </a:t>
            </a:r>
            <a:r>
              <a:rPr i="1" spc="-25" dirty="0">
                <a:solidFill>
                  <a:prstClr val="black"/>
                </a:solidFill>
                <a:latin typeface="Franklin Gothic Book" panose="020B0503020102020204" pitchFamily="34" charset="0"/>
                <a:cs typeface="Arial"/>
              </a:rPr>
              <a:t>prevent</a:t>
            </a:r>
            <a:r>
              <a:rPr i="1" spc="9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hackers</a:t>
            </a:r>
            <a:r>
              <a:rPr spc="-4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from</a:t>
            </a:r>
            <a:r>
              <a:rPr spc="-15"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stealing</a:t>
            </a:r>
            <a:r>
              <a:rPr spc="-60" dirty="0">
                <a:solidFill>
                  <a:prstClr val="black"/>
                </a:solidFill>
                <a:latin typeface="Franklin Gothic Book" panose="020B0503020102020204" pitchFamily="34" charset="0"/>
                <a:cs typeface="Arial"/>
              </a:rPr>
              <a:t> </a:t>
            </a:r>
            <a:r>
              <a:rPr spc="-15" dirty="0">
                <a:solidFill>
                  <a:prstClr val="black"/>
                </a:solidFill>
                <a:latin typeface="Franklin Gothic Book" panose="020B0503020102020204" pitchFamily="34" charset="0"/>
                <a:cs typeface="Arial"/>
              </a:rPr>
              <a:t>our</a:t>
            </a:r>
            <a:r>
              <a:rPr spc="10"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data...</a:t>
            </a:r>
            <a:r>
              <a:rPr i="1" spc="-10" dirty="0">
                <a:solidFill>
                  <a:prstClr val="black"/>
                </a:solidFill>
                <a:latin typeface="Franklin Gothic Book" panose="020B0503020102020204" pitchFamily="34" charset="0"/>
                <a:cs typeface="Arial"/>
              </a:rPr>
              <a:t>protected</a:t>
            </a:r>
            <a:r>
              <a:rPr i="1" spc="-95" dirty="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at</a:t>
            </a:r>
            <a:r>
              <a:rPr i="1" spc="5" dirty="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the</a:t>
            </a:r>
            <a:r>
              <a:rPr i="1" spc="-25" dirty="0">
                <a:solidFill>
                  <a:prstClr val="black"/>
                </a:solidFill>
                <a:latin typeface="Franklin Gothic Book" panose="020B0503020102020204" pitchFamily="34" charset="0"/>
                <a:cs typeface="Arial"/>
              </a:rPr>
              <a:t> </a:t>
            </a:r>
            <a:r>
              <a:rPr i="1" spc="-30" dirty="0">
                <a:solidFill>
                  <a:prstClr val="black"/>
                </a:solidFill>
                <a:latin typeface="Franklin Gothic Book" panose="020B0503020102020204" pitchFamily="34" charset="0"/>
                <a:cs typeface="Arial"/>
              </a:rPr>
              <a:t>moment</a:t>
            </a:r>
            <a:r>
              <a:rPr i="1" spc="105" dirty="0">
                <a:solidFill>
                  <a:prstClr val="black"/>
                </a:solidFill>
                <a:latin typeface="Franklin Gothic Book" panose="020B0503020102020204" pitchFamily="34" charset="0"/>
                <a:cs typeface="Arial"/>
              </a:rPr>
              <a:t> </a:t>
            </a:r>
            <a:r>
              <a:rPr i="1" spc="-20" dirty="0">
                <a:solidFill>
                  <a:prstClr val="black"/>
                </a:solidFill>
                <a:latin typeface="Franklin Gothic Book" panose="020B0503020102020204" pitchFamily="34" charset="0"/>
                <a:cs typeface="Arial"/>
              </a:rPr>
              <a:t>an </a:t>
            </a:r>
            <a:r>
              <a:rPr i="1" spc="-30" dirty="0" smtClean="0">
                <a:solidFill>
                  <a:prstClr val="black"/>
                </a:solidFill>
                <a:latin typeface="Franklin Gothic Book" panose="020B0503020102020204" pitchFamily="34" charset="0"/>
                <a:cs typeface="Arial"/>
              </a:rPr>
              <a:t>individual</a:t>
            </a:r>
            <a:r>
              <a:rPr i="1" spc="90" dirty="0" smtClean="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hits</a:t>
            </a:r>
            <a:r>
              <a:rPr i="1" spc="-20" dirty="0">
                <a:solidFill>
                  <a:prstClr val="black"/>
                </a:solidFill>
                <a:latin typeface="Franklin Gothic Book" panose="020B0503020102020204" pitchFamily="34" charset="0"/>
                <a:cs typeface="Arial"/>
              </a:rPr>
              <a:t> </a:t>
            </a:r>
            <a:r>
              <a:rPr i="1" dirty="0">
                <a:solidFill>
                  <a:prstClr val="black"/>
                </a:solidFill>
                <a:latin typeface="Franklin Gothic Book" panose="020B0503020102020204" pitchFamily="34" charset="0"/>
                <a:cs typeface="Arial"/>
              </a:rPr>
              <a:t>a</a:t>
            </a:r>
            <a:r>
              <a:rPr i="1" spc="-15" dirty="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key</a:t>
            </a:r>
            <a:r>
              <a:rPr i="1" spc="-20" dirty="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on</a:t>
            </a:r>
            <a:r>
              <a:rPr i="1" spc="-30" dirty="0">
                <a:solidFill>
                  <a:prstClr val="black"/>
                </a:solidFill>
                <a:latin typeface="Franklin Gothic Book" panose="020B0503020102020204" pitchFamily="34" charset="0"/>
                <a:cs typeface="Arial"/>
              </a:rPr>
              <a:t> </a:t>
            </a:r>
            <a:r>
              <a:rPr i="1" spc="-5" dirty="0">
                <a:solidFill>
                  <a:prstClr val="black"/>
                </a:solidFill>
                <a:latin typeface="Franklin Gothic Book" panose="020B0503020102020204" pitchFamily="34" charset="0"/>
                <a:cs typeface="Arial"/>
              </a:rPr>
              <a:t>his/her</a:t>
            </a:r>
            <a:r>
              <a:rPr i="1" spc="-35" dirty="0">
                <a:solidFill>
                  <a:prstClr val="black"/>
                </a:solidFill>
                <a:latin typeface="Franklin Gothic Book" panose="020B0503020102020204" pitchFamily="34" charset="0"/>
                <a:cs typeface="Arial"/>
              </a:rPr>
              <a:t> </a:t>
            </a:r>
            <a:r>
              <a:rPr i="1" spc="-25" dirty="0">
                <a:solidFill>
                  <a:prstClr val="black"/>
                </a:solidFill>
                <a:latin typeface="Franklin Gothic Book" panose="020B0503020102020204" pitchFamily="34" charset="0"/>
                <a:cs typeface="Arial"/>
              </a:rPr>
              <a:t>keyboard!</a:t>
            </a:r>
            <a:endParaRPr dirty="0">
              <a:solidFill>
                <a:prstClr val="black"/>
              </a:solidFill>
              <a:latin typeface="Franklin Gothic Book" panose="020B0503020102020204" pitchFamily="34" charset="0"/>
              <a:cs typeface="Arial"/>
            </a:endParaRPr>
          </a:p>
          <a:p>
            <a:pPr>
              <a:spcBef>
                <a:spcPts val="45"/>
              </a:spcBef>
            </a:pPr>
            <a:endParaRPr sz="2050" dirty="0">
              <a:solidFill>
                <a:prstClr val="black"/>
              </a:solidFill>
              <a:latin typeface="Franklin Gothic Book" panose="020B0503020102020204" pitchFamily="34" charset="0"/>
              <a:cs typeface="Arial"/>
            </a:endParaRPr>
          </a:p>
          <a:p>
            <a:pPr marL="12700" marR="675005"/>
            <a:r>
              <a:rPr sz="2000" spc="-25" dirty="0">
                <a:solidFill>
                  <a:prstClr val="black"/>
                </a:solidFill>
                <a:latin typeface="Franklin Gothic Book" panose="020B0503020102020204" pitchFamily="34" charset="0"/>
                <a:cs typeface="Arial"/>
              </a:rPr>
              <a:t>After</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the</a:t>
            </a:r>
            <a:r>
              <a:rPr sz="2000" spc="-50" dirty="0">
                <a:solidFill>
                  <a:prstClr val="black"/>
                </a:solidFill>
                <a:latin typeface="Franklin Gothic Book" panose="020B0503020102020204" pitchFamily="34" charset="0"/>
                <a:cs typeface="Arial"/>
              </a:rPr>
              <a:t> </a:t>
            </a:r>
            <a:r>
              <a:rPr sz="2000" spc="-20" dirty="0" smtClean="0">
                <a:solidFill>
                  <a:prstClr val="black"/>
                </a:solidFill>
                <a:latin typeface="Franklin Gothic Book" panose="020B0503020102020204" pitchFamily="34" charset="0"/>
                <a:cs typeface="Arial"/>
              </a:rPr>
              <a:t>plan</a:t>
            </a:r>
            <a:r>
              <a:rPr sz="2000" spc="-30" dirty="0" smtClean="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effective</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date</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the</a:t>
            </a:r>
            <a:r>
              <a:rPr sz="2000" spc="-50" dirty="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employees</a:t>
            </a:r>
            <a:r>
              <a:rPr sz="2000" spc="-15" dirty="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enrolled</a:t>
            </a:r>
            <a:r>
              <a:rPr sz="2000" spc="-35" dirty="0">
                <a:solidFill>
                  <a:prstClr val="black"/>
                </a:solidFill>
                <a:latin typeface="Franklin Gothic Book" panose="020B0503020102020204" pitchFamily="34" charset="0"/>
                <a:cs typeface="Arial"/>
              </a:rPr>
              <a:t> </a:t>
            </a:r>
            <a:r>
              <a:rPr sz="2000" spc="-15" dirty="0">
                <a:solidFill>
                  <a:prstClr val="black"/>
                </a:solidFill>
                <a:latin typeface="Franklin Gothic Book" panose="020B0503020102020204" pitchFamily="34" charset="0"/>
                <a:cs typeface="Arial"/>
              </a:rPr>
              <a:t>in</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the</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MVP</a:t>
            </a:r>
            <a:r>
              <a:rPr sz="2000" spc="-3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plans</a:t>
            </a:r>
            <a:r>
              <a:rPr sz="2000" spc="-30"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will </a:t>
            </a:r>
            <a:r>
              <a:rPr sz="2000" spc="-540"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receive</a:t>
            </a:r>
            <a:r>
              <a:rPr sz="2000" spc="-55" dirty="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instructions</a:t>
            </a:r>
            <a:r>
              <a:rPr sz="2000" spc="-35" dirty="0">
                <a:solidFill>
                  <a:prstClr val="black"/>
                </a:solidFill>
                <a:latin typeface="Franklin Gothic Book" panose="020B0503020102020204" pitchFamily="34" charset="0"/>
                <a:cs typeface="Arial"/>
              </a:rPr>
              <a:t> </a:t>
            </a:r>
            <a:r>
              <a:rPr sz="2000" spc="-15" dirty="0">
                <a:solidFill>
                  <a:prstClr val="black"/>
                </a:solidFill>
                <a:latin typeface="Franklin Gothic Book" panose="020B0503020102020204" pitchFamily="34" charset="0"/>
                <a:cs typeface="Arial"/>
              </a:rPr>
              <a:t>on</a:t>
            </a:r>
            <a:r>
              <a:rPr sz="2000" spc="-50" dirty="0">
                <a:solidFill>
                  <a:prstClr val="black"/>
                </a:solidFill>
                <a:latin typeface="Franklin Gothic Book" panose="020B0503020102020204" pitchFamily="34" charset="0"/>
                <a:cs typeface="Arial"/>
              </a:rPr>
              <a:t> </a:t>
            </a:r>
            <a:r>
              <a:rPr sz="2000" spc="-15" dirty="0">
                <a:solidFill>
                  <a:prstClr val="black"/>
                </a:solidFill>
                <a:latin typeface="Franklin Gothic Book" panose="020B0503020102020204" pitchFamily="34" charset="0"/>
                <a:cs typeface="Arial"/>
              </a:rPr>
              <a:t>how</a:t>
            </a:r>
            <a:r>
              <a:rPr sz="2000" spc="-35" dirty="0">
                <a:solidFill>
                  <a:prstClr val="black"/>
                </a:solidFill>
                <a:latin typeface="Franklin Gothic Book" panose="020B0503020102020204" pitchFamily="34" charset="0"/>
                <a:cs typeface="Arial"/>
              </a:rPr>
              <a:t> </a:t>
            </a:r>
            <a:r>
              <a:rPr sz="2000" spc="-15" dirty="0">
                <a:solidFill>
                  <a:prstClr val="black"/>
                </a:solidFill>
                <a:latin typeface="Franklin Gothic Book" panose="020B0503020102020204" pitchFamily="34" charset="0"/>
                <a:cs typeface="Arial"/>
              </a:rPr>
              <a:t>to</a:t>
            </a:r>
            <a:r>
              <a:rPr sz="2000" spc="-5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access</a:t>
            </a:r>
            <a:r>
              <a:rPr sz="2000" spc="-55" dirty="0">
                <a:solidFill>
                  <a:prstClr val="black"/>
                </a:solidFill>
                <a:latin typeface="Franklin Gothic Book" panose="020B0503020102020204" pitchFamily="34" charset="0"/>
                <a:cs typeface="Arial"/>
              </a:rPr>
              <a:t> </a:t>
            </a:r>
            <a:r>
              <a:rPr sz="2000" spc="-20" dirty="0">
                <a:solidFill>
                  <a:prstClr val="black"/>
                </a:solidFill>
                <a:latin typeface="Franklin Gothic Book" panose="020B0503020102020204" pitchFamily="34" charset="0"/>
                <a:cs typeface="Arial"/>
              </a:rPr>
              <a:t>these</a:t>
            </a:r>
            <a:r>
              <a:rPr sz="2000" spc="-55" dirty="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exciting</a:t>
            </a:r>
            <a:r>
              <a:rPr sz="2000" spc="-40" dirty="0">
                <a:solidFill>
                  <a:prstClr val="black"/>
                </a:solidFill>
                <a:latin typeface="Franklin Gothic Book" panose="020B0503020102020204" pitchFamily="34" charset="0"/>
                <a:cs typeface="Arial"/>
              </a:rPr>
              <a:t> </a:t>
            </a:r>
            <a:r>
              <a:rPr sz="2000" spc="-25" dirty="0">
                <a:solidFill>
                  <a:prstClr val="black"/>
                </a:solidFill>
                <a:latin typeface="Franklin Gothic Book" panose="020B0503020102020204" pitchFamily="34" charset="0"/>
                <a:cs typeface="Arial"/>
              </a:rPr>
              <a:t>benefits!</a:t>
            </a:r>
            <a:endParaRPr sz="2000" dirty="0">
              <a:solidFill>
                <a:prstClr val="black"/>
              </a:solidFill>
              <a:latin typeface="Franklin Gothic Book" panose="020B0503020102020204" pitchFamily="34" charset="0"/>
              <a:cs typeface="Aria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41776764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55798"/>
            <a:ext cx="12191999" cy="566181"/>
          </a:xfrm>
          <a:prstGeom prst="rect">
            <a:avLst/>
          </a:prstGeom>
        </p:spPr>
        <p:txBody>
          <a:bodyPr vert="horz" wrap="square" lIns="0" tIns="12065" rIns="0" bIns="0" rtlCol="0">
            <a:spAutoFit/>
          </a:bodyPr>
          <a:lstStyle/>
          <a:p>
            <a:pPr marL="12700" algn="ctr">
              <a:lnSpc>
                <a:spcPct val="100000"/>
              </a:lnSpc>
              <a:spcBef>
                <a:spcPts val="95"/>
              </a:spcBef>
            </a:pPr>
            <a:r>
              <a:rPr sz="3600" b="0" i="0" spc="-5" dirty="0">
                <a:solidFill>
                  <a:schemeClr val="tx1"/>
                </a:solidFill>
                <a:latin typeface="Franklin Gothic Demi" panose="020B0703020102020204" pitchFamily="34" charset="0"/>
              </a:rPr>
              <a:t>Employee</a:t>
            </a:r>
            <a:r>
              <a:rPr sz="3600" b="0" i="0" spc="-16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Engagement/Enrollment</a:t>
            </a:r>
          </a:p>
        </p:txBody>
      </p:sp>
      <p:sp>
        <p:nvSpPr>
          <p:cNvPr id="3" name="object 3"/>
          <p:cNvSpPr txBox="1"/>
          <p:nvPr/>
        </p:nvSpPr>
        <p:spPr>
          <a:xfrm>
            <a:off x="184200" y="1074056"/>
            <a:ext cx="6491828" cy="4346062"/>
          </a:xfrm>
          <a:prstGeom prst="rect">
            <a:avLst/>
          </a:prstGeom>
        </p:spPr>
        <p:txBody>
          <a:bodyPr vert="horz" wrap="none" lIns="0" tIns="0" rIns="0" bIns="0" rtlCol="0">
            <a:noAutofit/>
          </a:bodyPr>
          <a:lstStyle/>
          <a:p>
            <a:pPr marL="12065">
              <a:lnSpc>
                <a:spcPct val="100000"/>
              </a:lnSpc>
              <a:spcBef>
                <a:spcPts val="590"/>
              </a:spcBef>
              <a:tabLst>
                <a:tab pos="241935" algn="l"/>
              </a:tabLst>
            </a:pPr>
            <a:r>
              <a:rPr sz="2400" b="1" spc="-5" dirty="0">
                <a:solidFill>
                  <a:srgbClr val="004B8E"/>
                </a:solidFill>
                <a:latin typeface="Franklin Gothic Book" panose="020B0503020102020204" pitchFamily="34" charset="0"/>
                <a:cs typeface="Arial"/>
              </a:rPr>
              <a:t>Multi-Channel</a:t>
            </a:r>
            <a:r>
              <a:rPr sz="2400" b="1" spc="-120" dirty="0">
                <a:solidFill>
                  <a:srgbClr val="004B8E"/>
                </a:solidFill>
                <a:latin typeface="Franklin Gothic Book" panose="020B0503020102020204" pitchFamily="34" charset="0"/>
                <a:cs typeface="Arial"/>
              </a:rPr>
              <a:t> </a:t>
            </a:r>
            <a:r>
              <a:rPr sz="2400" b="1" spc="-15" dirty="0">
                <a:solidFill>
                  <a:srgbClr val="004B8E"/>
                </a:solidFill>
                <a:latin typeface="Franklin Gothic Book" panose="020B0503020102020204" pitchFamily="34" charset="0"/>
                <a:cs typeface="Arial"/>
              </a:rPr>
              <a:t>Employee</a:t>
            </a:r>
            <a:r>
              <a:rPr sz="2400" b="1" spc="-40" dirty="0">
                <a:solidFill>
                  <a:srgbClr val="004B8E"/>
                </a:solidFill>
                <a:latin typeface="Franklin Gothic Book" panose="020B0503020102020204" pitchFamily="34" charset="0"/>
                <a:cs typeface="Arial"/>
              </a:rPr>
              <a:t> </a:t>
            </a:r>
            <a:r>
              <a:rPr sz="2400" b="1" spc="-5" dirty="0" smtClean="0">
                <a:solidFill>
                  <a:srgbClr val="004B8E"/>
                </a:solidFill>
                <a:latin typeface="Franklin Gothic Book" panose="020B0503020102020204" pitchFamily="34" charset="0"/>
                <a:cs typeface="Arial"/>
              </a:rPr>
              <a:t>Engagement</a:t>
            </a:r>
            <a:endParaRPr sz="2400" dirty="0">
              <a:solidFill>
                <a:srgbClr val="004B8E"/>
              </a:solidFill>
              <a:latin typeface="Franklin Gothic Book" panose="020B0503020102020204" pitchFamily="34" charset="0"/>
              <a:cs typeface="Arial"/>
            </a:endParaRPr>
          </a:p>
          <a:p>
            <a:pPr marL="698500" lvl="1" indent="-229235">
              <a:lnSpc>
                <a:spcPct val="100000"/>
              </a:lnSpc>
              <a:spcBef>
                <a:spcPts val="495"/>
              </a:spcBef>
              <a:buChar char="•"/>
              <a:tabLst>
                <a:tab pos="699135" algn="l"/>
              </a:tabLst>
            </a:pPr>
            <a:r>
              <a:rPr sz="2400" spc="-5" dirty="0">
                <a:latin typeface="Franklin Gothic Book" panose="020B0503020102020204" pitchFamily="34" charset="0"/>
                <a:cs typeface="Arial"/>
              </a:rPr>
              <a:t>Online</a:t>
            </a:r>
            <a:r>
              <a:rPr sz="2400" spc="-55" dirty="0">
                <a:latin typeface="Franklin Gothic Book" panose="020B0503020102020204" pitchFamily="34" charset="0"/>
                <a:cs typeface="Arial"/>
              </a:rPr>
              <a:t> </a:t>
            </a:r>
            <a:r>
              <a:rPr sz="2400" spc="-15" dirty="0">
                <a:latin typeface="Franklin Gothic Book" panose="020B0503020102020204" pitchFamily="34" charset="0"/>
                <a:cs typeface="Arial"/>
              </a:rPr>
              <a:t>Paperless</a:t>
            </a:r>
            <a:r>
              <a:rPr sz="2400" spc="-20" dirty="0">
                <a:latin typeface="Franklin Gothic Book" panose="020B0503020102020204" pitchFamily="34" charset="0"/>
                <a:cs typeface="Arial"/>
              </a:rPr>
              <a:t> </a:t>
            </a:r>
            <a:r>
              <a:rPr sz="2400" spc="-15" dirty="0">
                <a:latin typeface="Franklin Gothic Book" panose="020B0503020102020204" pitchFamily="34" charset="0"/>
                <a:cs typeface="Arial"/>
              </a:rPr>
              <a:t>Enrollment</a:t>
            </a:r>
            <a:r>
              <a:rPr sz="2400" spc="-20" dirty="0">
                <a:latin typeface="Franklin Gothic Book" panose="020B0503020102020204" pitchFamily="34" charset="0"/>
                <a:cs typeface="Arial"/>
              </a:rPr>
              <a:t> </a:t>
            </a:r>
            <a:r>
              <a:rPr sz="2400" dirty="0" smtClean="0">
                <a:latin typeface="Franklin Gothic Book" panose="020B0503020102020204" pitchFamily="34" charset="0"/>
                <a:cs typeface="Arial"/>
              </a:rPr>
              <a:t>System</a:t>
            </a:r>
            <a:endParaRPr lang="en-US" sz="2400" dirty="0" smtClean="0">
              <a:latin typeface="Franklin Gothic Book" panose="020B0503020102020204" pitchFamily="34" charset="0"/>
              <a:cs typeface="Arial"/>
            </a:endParaRPr>
          </a:p>
          <a:p>
            <a:pPr marL="698500" lvl="1" indent="-229235">
              <a:lnSpc>
                <a:spcPct val="100000"/>
              </a:lnSpc>
              <a:spcBef>
                <a:spcPts val="495"/>
              </a:spcBef>
              <a:buChar char="•"/>
              <a:tabLst>
                <a:tab pos="699135" algn="l"/>
              </a:tabLst>
            </a:pPr>
            <a:r>
              <a:rPr sz="2400" spc="-10" dirty="0" smtClean="0">
                <a:latin typeface="Franklin Gothic Book" panose="020B0503020102020204" pitchFamily="34" charset="0"/>
                <a:cs typeface="Arial"/>
              </a:rPr>
              <a:t>Digital</a:t>
            </a:r>
            <a:r>
              <a:rPr sz="2400" spc="-25" dirty="0" smtClean="0">
                <a:latin typeface="Franklin Gothic Book" panose="020B0503020102020204" pitchFamily="34" charset="0"/>
                <a:cs typeface="Arial"/>
              </a:rPr>
              <a:t> </a:t>
            </a:r>
            <a:r>
              <a:rPr sz="2400" spc="-15" dirty="0">
                <a:latin typeface="Franklin Gothic Book" panose="020B0503020102020204" pitchFamily="34" charset="0"/>
                <a:cs typeface="Arial"/>
              </a:rPr>
              <a:t>communication/education</a:t>
            </a:r>
            <a:r>
              <a:rPr sz="2400" spc="-65" dirty="0">
                <a:latin typeface="Franklin Gothic Book" panose="020B0503020102020204" pitchFamily="34" charset="0"/>
                <a:cs typeface="Arial"/>
              </a:rPr>
              <a:t> </a:t>
            </a:r>
            <a:r>
              <a:rPr sz="2400" spc="-5" dirty="0">
                <a:latin typeface="Franklin Gothic Book" panose="020B0503020102020204" pitchFamily="34" charset="0"/>
                <a:cs typeface="Arial"/>
              </a:rPr>
              <a:t>tools</a:t>
            </a:r>
            <a:endParaRPr sz="2400" dirty="0">
              <a:latin typeface="Franklin Gothic Book" panose="020B0503020102020204" pitchFamily="34" charset="0"/>
              <a:cs typeface="Arial"/>
            </a:endParaRPr>
          </a:p>
          <a:p>
            <a:pPr marL="1612900" lvl="3" indent="-229235">
              <a:lnSpc>
                <a:spcPct val="100000"/>
              </a:lnSpc>
              <a:spcBef>
                <a:spcPts val="505"/>
              </a:spcBef>
              <a:buChar char="•"/>
              <a:tabLst>
                <a:tab pos="1613535" algn="l"/>
              </a:tabLst>
            </a:pPr>
            <a:r>
              <a:rPr sz="2400" spc="-5" dirty="0">
                <a:latin typeface="Franklin Gothic Book" panose="020B0503020102020204" pitchFamily="34" charset="0"/>
                <a:cs typeface="Arial"/>
              </a:rPr>
              <a:t>Email</a:t>
            </a:r>
            <a:endParaRPr sz="2400" dirty="0">
              <a:latin typeface="Franklin Gothic Book" panose="020B0503020102020204" pitchFamily="34" charset="0"/>
              <a:cs typeface="Arial"/>
            </a:endParaRPr>
          </a:p>
          <a:p>
            <a:pPr marL="1612900" lvl="3" indent="-229235">
              <a:lnSpc>
                <a:spcPct val="100000"/>
              </a:lnSpc>
              <a:spcBef>
                <a:spcPts val="490"/>
              </a:spcBef>
              <a:buChar char="•"/>
              <a:tabLst>
                <a:tab pos="1613535" algn="l"/>
              </a:tabLst>
            </a:pPr>
            <a:r>
              <a:rPr sz="2400" spc="-155" dirty="0">
                <a:latin typeface="Franklin Gothic Book" panose="020B0503020102020204" pitchFamily="34" charset="0"/>
                <a:cs typeface="Arial"/>
              </a:rPr>
              <a:t>Text</a:t>
            </a:r>
            <a:endParaRPr sz="2400" dirty="0">
              <a:latin typeface="Franklin Gothic Book" panose="020B0503020102020204" pitchFamily="34" charset="0"/>
              <a:cs typeface="Arial"/>
            </a:endParaRPr>
          </a:p>
          <a:p>
            <a:pPr marL="1612900" lvl="3" indent="-229235">
              <a:lnSpc>
                <a:spcPct val="100000"/>
              </a:lnSpc>
              <a:spcBef>
                <a:spcPts val="505"/>
              </a:spcBef>
              <a:buChar char="•"/>
              <a:tabLst>
                <a:tab pos="1613535" algn="l"/>
              </a:tabLst>
            </a:pPr>
            <a:r>
              <a:rPr sz="2400" spc="-30" dirty="0">
                <a:latin typeface="Franklin Gothic Book" panose="020B0503020102020204" pitchFamily="34" charset="0"/>
                <a:cs typeface="Arial"/>
              </a:rPr>
              <a:t>Video</a:t>
            </a:r>
            <a:endParaRPr sz="2400" dirty="0">
              <a:latin typeface="Franklin Gothic Book" panose="020B0503020102020204" pitchFamily="34" charset="0"/>
              <a:cs typeface="Arial"/>
            </a:endParaRPr>
          </a:p>
          <a:p>
            <a:pPr marL="1612900" lvl="3" indent="-229235">
              <a:lnSpc>
                <a:spcPct val="100000"/>
              </a:lnSpc>
              <a:spcBef>
                <a:spcPts val="505"/>
              </a:spcBef>
              <a:buChar char="•"/>
              <a:tabLst>
                <a:tab pos="1613535" algn="l"/>
              </a:tabLst>
            </a:pPr>
            <a:r>
              <a:rPr sz="2400" spc="-20" dirty="0">
                <a:latin typeface="Franklin Gothic Book" panose="020B0503020102020204" pitchFamily="34" charset="0"/>
                <a:cs typeface="Arial"/>
              </a:rPr>
              <a:t>Decisio</a:t>
            </a:r>
            <a:r>
              <a:rPr sz="2400" dirty="0">
                <a:latin typeface="Franklin Gothic Book" panose="020B0503020102020204" pitchFamily="34" charset="0"/>
                <a:cs typeface="Arial"/>
              </a:rPr>
              <a:t>n</a:t>
            </a:r>
            <a:r>
              <a:rPr sz="2400" spc="-65" dirty="0">
                <a:latin typeface="Franklin Gothic Book" panose="020B0503020102020204" pitchFamily="34" charset="0"/>
                <a:cs typeface="Arial"/>
              </a:rPr>
              <a:t> </a:t>
            </a:r>
            <a:r>
              <a:rPr sz="2400" spc="-15" dirty="0">
                <a:latin typeface="Franklin Gothic Book" panose="020B0503020102020204" pitchFamily="34" charset="0"/>
                <a:cs typeface="Arial"/>
              </a:rPr>
              <a:t>Suppor</a:t>
            </a:r>
            <a:r>
              <a:rPr sz="2400" dirty="0">
                <a:latin typeface="Franklin Gothic Book" panose="020B0503020102020204" pitchFamily="34" charset="0"/>
                <a:cs typeface="Arial"/>
              </a:rPr>
              <a:t>t</a:t>
            </a:r>
            <a:r>
              <a:rPr sz="2400" spc="-165" dirty="0">
                <a:latin typeface="Franklin Gothic Book" panose="020B0503020102020204" pitchFamily="34" charset="0"/>
                <a:cs typeface="Arial"/>
              </a:rPr>
              <a:t> </a:t>
            </a:r>
            <a:r>
              <a:rPr sz="2400" spc="-330" dirty="0">
                <a:latin typeface="Franklin Gothic Book" panose="020B0503020102020204" pitchFamily="34" charset="0"/>
                <a:cs typeface="Arial"/>
              </a:rPr>
              <a:t>T</a:t>
            </a:r>
            <a:r>
              <a:rPr sz="2400" spc="-65" dirty="0">
                <a:latin typeface="Franklin Gothic Book" panose="020B0503020102020204" pitchFamily="34" charset="0"/>
                <a:cs typeface="Arial"/>
              </a:rPr>
              <a:t>ools</a:t>
            </a:r>
            <a:endParaRPr sz="2400" dirty="0">
              <a:latin typeface="Franklin Gothic Book" panose="020B0503020102020204" pitchFamily="34" charset="0"/>
              <a:cs typeface="Arial"/>
            </a:endParaRPr>
          </a:p>
          <a:p>
            <a:pPr marL="1612900" marR="1250950" lvl="3" indent="-228600">
              <a:lnSpc>
                <a:spcPct val="100000"/>
              </a:lnSpc>
              <a:spcBef>
                <a:spcPts val="490"/>
              </a:spcBef>
              <a:buChar char="•"/>
              <a:tabLst>
                <a:tab pos="1613535" algn="l"/>
              </a:tabLst>
            </a:pPr>
            <a:r>
              <a:rPr sz="2400" spc="-10" dirty="0">
                <a:latin typeface="Franklin Gothic Book" panose="020B0503020102020204" pitchFamily="34" charset="0"/>
                <a:cs typeface="Arial"/>
              </a:rPr>
              <a:t>Call</a:t>
            </a:r>
            <a:r>
              <a:rPr sz="2400" spc="-30" dirty="0">
                <a:latin typeface="Franklin Gothic Book" panose="020B0503020102020204" pitchFamily="34" charset="0"/>
                <a:cs typeface="Arial"/>
              </a:rPr>
              <a:t> </a:t>
            </a:r>
            <a:r>
              <a:rPr sz="2400" spc="-15" dirty="0">
                <a:latin typeface="Franklin Gothic Book" panose="020B0503020102020204" pitchFamily="34" charset="0"/>
                <a:cs typeface="Arial"/>
              </a:rPr>
              <a:t>Center</a:t>
            </a:r>
            <a:r>
              <a:rPr sz="2400" spc="-55" dirty="0">
                <a:latin typeface="Franklin Gothic Book" panose="020B0503020102020204" pitchFamily="34" charset="0"/>
                <a:cs typeface="Arial"/>
              </a:rPr>
              <a:t> </a:t>
            </a:r>
            <a:r>
              <a:rPr sz="2400" spc="-5" dirty="0">
                <a:latin typeface="Franklin Gothic Book" panose="020B0503020102020204" pitchFamily="34" charset="0"/>
                <a:cs typeface="Arial"/>
              </a:rPr>
              <a:t>for</a:t>
            </a:r>
            <a:r>
              <a:rPr sz="2400" spc="-95" dirty="0">
                <a:latin typeface="Franklin Gothic Book" panose="020B0503020102020204" pitchFamily="34" charset="0"/>
                <a:cs typeface="Arial"/>
              </a:rPr>
              <a:t> </a:t>
            </a:r>
            <a:r>
              <a:rPr sz="2400" spc="-15" dirty="0">
                <a:latin typeface="Franklin Gothic Book" panose="020B0503020102020204" pitchFamily="34" charset="0"/>
                <a:cs typeface="Arial"/>
              </a:rPr>
              <a:t>Employee </a:t>
            </a:r>
            <a:r>
              <a:rPr lang="en-US" sz="2400" spc="-15" dirty="0" smtClean="0">
                <a:latin typeface="Franklin Gothic Book" panose="020B0503020102020204" pitchFamily="34" charset="0"/>
                <a:cs typeface="Arial"/>
              </a:rPr>
              <a:t>Q</a:t>
            </a:r>
            <a:r>
              <a:rPr sz="2400" spc="-15" dirty="0" smtClean="0">
                <a:latin typeface="Franklin Gothic Book" panose="020B0503020102020204" pitchFamily="34" charset="0"/>
                <a:cs typeface="Arial"/>
              </a:rPr>
              <a:t>uestions</a:t>
            </a:r>
            <a:endParaRPr sz="2400" dirty="0">
              <a:latin typeface="Franklin Gothic Book" panose="020B0503020102020204" pitchFamily="34" charset="0"/>
              <a:cs typeface="Arial"/>
            </a:endParaRPr>
          </a:p>
          <a:p>
            <a:pPr marL="698500" lvl="1" indent="-229235">
              <a:lnSpc>
                <a:spcPct val="100000"/>
              </a:lnSpc>
              <a:spcBef>
                <a:spcPts val="505"/>
              </a:spcBef>
              <a:buChar char="•"/>
              <a:tabLst>
                <a:tab pos="699135" algn="l"/>
              </a:tabLst>
            </a:pPr>
            <a:r>
              <a:rPr sz="2400" spc="-15" dirty="0">
                <a:latin typeface="Franklin Gothic Book" panose="020B0503020102020204" pitchFamily="34" charset="0"/>
                <a:cs typeface="Arial"/>
              </a:rPr>
              <a:t>Educational</a:t>
            </a:r>
            <a:r>
              <a:rPr sz="2400" spc="-45" dirty="0">
                <a:latin typeface="Franklin Gothic Book" panose="020B0503020102020204" pitchFamily="34" charset="0"/>
                <a:cs typeface="Arial"/>
              </a:rPr>
              <a:t> </a:t>
            </a:r>
            <a:r>
              <a:rPr sz="2400" spc="-15" dirty="0">
                <a:latin typeface="Franklin Gothic Book" panose="020B0503020102020204" pitchFamily="34" charset="0"/>
                <a:cs typeface="Arial"/>
              </a:rPr>
              <a:t>Webinars</a:t>
            </a:r>
            <a:endParaRPr sz="2400" dirty="0">
              <a:latin typeface="Franklin Gothic Book" panose="020B0503020102020204" pitchFamily="34" charset="0"/>
              <a:cs typeface="Arial"/>
            </a:endParaRPr>
          </a:p>
          <a:p>
            <a:pPr marL="698500" lvl="1" indent="-229235">
              <a:lnSpc>
                <a:spcPct val="100000"/>
              </a:lnSpc>
              <a:spcBef>
                <a:spcPts val="505"/>
              </a:spcBef>
              <a:buChar char="•"/>
              <a:tabLst>
                <a:tab pos="699135" algn="l"/>
              </a:tabLst>
            </a:pPr>
            <a:r>
              <a:rPr sz="2400" spc="-5" dirty="0">
                <a:latin typeface="Franklin Gothic Book" panose="020B0503020102020204" pitchFamily="34" charset="0"/>
                <a:cs typeface="Arial"/>
              </a:rPr>
              <a:t>In-person</a:t>
            </a:r>
            <a:r>
              <a:rPr sz="2400" spc="-110" dirty="0">
                <a:latin typeface="Franklin Gothic Book" panose="020B0503020102020204" pitchFamily="34" charset="0"/>
                <a:cs typeface="Arial"/>
              </a:rPr>
              <a:t> </a:t>
            </a:r>
            <a:r>
              <a:rPr sz="2400" spc="-15" dirty="0">
                <a:latin typeface="Franklin Gothic Book" panose="020B0503020102020204" pitchFamily="34" charset="0"/>
                <a:cs typeface="Arial"/>
              </a:rPr>
              <a:t>Meetings,</a:t>
            </a:r>
            <a:r>
              <a:rPr sz="2400" spc="-65" dirty="0">
                <a:latin typeface="Franklin Gothic Book" panose="020B0503020102020204" pitchFamily="34" charset="0"/>
                <a:cs typeface="Arial"/>
              </a:rPr>
              <a:t> </a:t>
            </a:r>
            <a:r>
              <a:rPr sz="2400" spc="-15" dirty="0">
                <a:latin typeface="Franklin Gothic Book" panose="020B0503020102020204" pitchFamily="34" charset="0"/>
                <a:cs typeface="Arial"/>
              </a:rPr>
              <a:t>when allowed</a:t>
            </a:r>
            <a:endParaRPr sz="2400" dirty="0">
              <a:latin typeface="Franklin Gothic Book" panose="020B0503020102020204" pitchFamily="34" charset="0"/>
              <a:cs typeface="Arial"/>
            </a:endParaRPr>
          </a:p>
        </p:txBody>
      </p:sp>
      <p:grpSp>
        <p:nvGrpSpPr>
          <p:cNvPr id="7" name="Group 6"/>
          <p:cNvGrpSpPr/>
          <p:nvPr/>
        </p:nvGrpSpPr>
        <p:grpSpPr>
          <a:xfrm>
            <a:off x="6858000" y="849933"/>
            <a:ext cx="4741947" cy="5159003"/>
            <a:chOff x="3754723" y="1163922"/>
            <a:chExt cx="4741947" cy="5159003"/>
          </a:xfrm>
        </p:grpSpPr>
        <p:sp>
          <p:nvSpPr>
            <p:cNvPr id="8" name="Google Shape;240;p17">
              <a:extLst>
                <a:ext uri="{FF2B5EF4-FFF2-40B4-BE49-F238E27FC236}">
                  <a16:creationId xmlns="" xmlns:a16="http://schemas.microsoft.com/office/drawing/2014/main" id="{6FF5216F-D91B-47F4-A970-BB3F31049E0E}"/>
                </a:ext>
              </a:extLst>
            </p:cNvPr>
            <p:cNvSpPr/>
            <p:nvPr/>
          </p:nvSpPr>
          <p:spPr>
            <a:xfrm>
              <a:off x="6598753" y="3884839"/>
              <a:ext cx="1897180" cy="1304935"/>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9" name="Google Shape;248;p17">
              <a:extLst>
                <a:ext uri="{FF2B5EF4-FFF2-40B4-BE49-F238E27FC236}">
                  <a16:creationId xmlns="" xmlns:a16="http://schemas.microsoft.com/office/drawing/2014/main" id="{2886D765-7CB2-407F-ACA4-70CE0DB272FC}"/>
                </a:ext>
              </a:extLst>
            </p:cNvPr>
            <p:cNvSpPr txBox="1"/>
            <p:nvPr/>
          </p:nvSpPr>
          <p:spPr>
            <a:xfrm>
              <a:off x="6653061" y="4371169"/>
              <a:ext cx="1787813" cy="847380"/>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HR </a:t>
              </a:r>
              <a:r>
                <a:rPr lang="en-US" sz="675" dirty="0" smtClean="0">
                  <a:solidFill>
                    <a:srgbClr val="434343"/>
                  </a:solidFill>
                  <a:ea typeface="Roboto"/>
                  <a:cs typeface="Roboto"/>
                  <a:sym typeface="Roboto"/>
                </a:rPr>
                <a:t>Email</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Text # 2 to All </a:t>
              </a:r>
              <a:r>
                <a:rPr lang="en-US" sz="675" dirty="0" smtClean="0">
                  <a:solidFill>
                    <a:srgbClr val="434343"/>
                  </a:solidFill>
                  <a:ea typeface="Roboto"/>
                  <a:cs typeface="Roboto"/>
                  <a:sym typeface="Roboto"/>
                </a:rPr>
                <a:t>Employees</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Mandatory individual employee personal education </a:t>
              </a:r>
              <a:r>
                <a:rPr lang="en-US" sz="675" dirty="0" smtClean="0">
                  <a:solidFill>
                    <a:srgbClr val="434343"/>
                  </a:solidFill>
                  <a:ea typeface="Roboto"/>
                  <a:cs typeface="Roboto"/>
                  <a:sym typeface="Roboto"/>
                </a:rPr>
                <a:t>sessions</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Call Center </a:t>
              </a:r>
              <a:r>
                <a:rPr lang="en-US" sz="675" dirty="0" smtClean="0">
                  <a:solidFill>
                    <a:srgbClr val="434343"/>
                  </a:solidFill>
                  <a:ea typeface="Roboto"/>
                  <a:cs typeface="Roboto"/>
                  <a:sym typeface="Roboto"/>
                </a:rPr>
                <a:t>Support</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Online </a:t>
              </a:r>
              <a:r>
                <a:rPr lang="en-US" sz="675" dirty="0" smtClean="0">
                  <a:solidFill>
                    <a:srgbClr val="434343"/>
                  </a:solidFill>
                  <a:ea typeface="Roboto"/>
                  <a:cs typeface="Roboto"/>
                  <a:sym typeface="Roboto"/>
                </a:rPr>
                <a:t>Enrollment </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Text #3 to All </a:t>
              </a:r>
              <a:r>
                <a:rPr lang="en-US" sz="675" dirty="0" smtClean="0">
                  <a:solidFill>
                    <a:srgbClr val="434343"/>
                  </a:solidFill>
                  <a:ea typeface="Roboto"/>
                  <a:cs typeface="Roboto"/>
                  <a:sym typeface="Roboto"/>
                </a:rPr>
                <a:t>Employees </a:t>
              </a:r>
              <a:endParaRPr lang="en-US" sz="675" dirty="0">
                <a:solidFill>
                  <a:srgbClr val="434343"/>
                </a:solidFill>
                <a:ea typeface="Roboto"/>
                <a:cs typeface="Roboto"/>
                <a:sym typeface="Roboto"/>
              </a:endParaRPr>
            </a:p>
          </p:txBody>
        </p:sp>
        <p:sp>
          <p:nvSpPr>
            <p:cNvPr id="10" name="Google Shape;241;p17">
              <a:extLst>
                <a:ext uri="{FF2B5EF4-FFF2-40B4-BE49-F238E27FC236}">
                  <a16:creationId xmlns="" xmlns:a16="http://schemas.microsoft.com/office/drawing/2014/main" id="{C0630966-96EF-4660-A745-3B39B407311A}"/>
                </a:ext>
              </a:extLst>
            </p:cNvPr>
            <p:cNvSpPr/>
            <p:nvPr/>
          </p:nvSpPr>
          <p:spPr>
            <a:xfrm>
              <a:off x="6598006" y="3889847"/>
              <a:ext cx="1897925" cy="441710"/>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EC9097"/>
            </a:solidFill>
            <a:ln>
              <a:noFill/>
            </a:ln>
          </p:spPr>
          <p:txBody>
            <a:bodyPr spcFirstLastPara="1" wrap="square" lIns="51427" tIns="51427" rIns="51427" bIns="51427" anchor="ctr" anchorCtr="0">
              <a:noAutofit/>
            </a:bodyPr>
            <a:lstStyle/>
            <a:p>
              <a:pPr algn="ctr"/>
              <a:r>
                <a:rPr lang="en" sz="900" dirty="0">
                  <a:solidFill>
                    <a:srgbClr val="FFFFFF"/>
                  </a:solidFill>
                  <a:ea typeface="Fira Sans Extra Condensed"/>
                  <a:cs typeface="Fira Sans Extra Condensed"/>
                  <a:sym typeface="Fira Sans Extra Condensed"/>
                </a:rPr>
                <a:t>35 to 20 Days Prior</a:t>
              </a:r>
              <a:endParaRPr sz="900" dirty="0">
                <a:solidFill>
                  <a:srgbClr val="FFFFFF"/>
                </a:solidFill>
                <a:ea typeface="Fira Sans Extra Condensed"/>
                <a:cs typeface="Fira Sans Extra Condensed"/>
                <a:sym typeface="Fira Sans Extra Condensed"/>
              </a:endParaRPr>
            </a:p>
          </p:txBody>
        </p:sp>
        <p:sp>
          <p:nvSpPr>
            <p:cNvPr id="11" name="Google Shape;240;p17">
              <a:extLst>
                <a:ext uri="{FF2B5EF4-FFF2-40B4-BE49-F238E27FC236}">
                  <a16:creationId xmlns="" xmlns:a16="http://schemas.microsoft.com/office/drawing/2014/main" id="{6FF5216F-D91B-47F4-A970-BB3F31049E0E}"/>
                </a:ext>
              </a:extLst>
            </p:cNvPr>
            <p:cNvSpPr/>
            <p:nvPr/>
          </p:nvSpPr>
          <p:spPr>
            <a:xfrm>
              <a:off x="3754723" y="3190233"/>
              <a:ext cx="1996610" cy="741687"/>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12" name="Google Shape;248;p17">
              <a:extLst>
                <a:ext uri="{FF2B5EF4-FFF2-40B4-BE49-F238E27FC236}">
                  <a16:creationId xmlns="" xmlns:a16="http://schemas.microsoft.com/office/drawing/2014/main" id="{2886D765-7CB2-407F-ACA4-70CE0DB272FC}"/>
                </a:ext>
              </a:extLst>
            </p:cNvPr>
            <p:cNvSpPr txBox="1"/>
            <p:nvPr/>
          </p:nvSpPr>
          <p:spPr>
            <a:xfrm>
              <a:off x="3787633" y="3373236"/>
              <a:ext cx="1898285" cy="577202"/>
            </a:xfrm>
            <a:prstGeom prst="rect">
              <a:avLst/>
            </a:prstGeom>
            <a:noFill/>
            <a:ln>
              <a:noFill/>
            </a:ln>
          </p:spPr>
          <p:txBody>
            <a:bodyPr spcFirstLastPara="1" wrap="square" lIns="51427" tIns="51427" rIns="51427" bIns="51427" anchor="ctr" anchorCtr="0">
              <a:noAutofit/>
            </a:bodyPr>
            <a:lstStyle/>
            <a:p>
              <a:pPr algn="ctr"/>
              <a:r>
                <a:rPr lang="en-US" sz="675" dirty="0" smtClean="0">
                  <a:solidFill>
                    <a:srgbClr val="434343"/>
                  </a:solidFill>
                  <a:ea typeface="Roboto"/>
                  <a:cs typeface="Roboto"/>
                  <a:sym typeface="Roboto"/>
                </a:rPr>
                <a:t>Owner/CEO voicemail drop</a:t>
              </a:r>
            </a:p>
            <a:p>
              <a:pPr algn="ctr"/>
              <a:r>
                <a:rPr lang="en-US" sz="675" dirty="0" smtClean="0">
                  <a:solidFill>
                    <a:srgbClr val="434343"/>
                  </a:solidFill>
                  <a:ea typeface="Roboto"/>
                  <a:cs typeface="Roboto"/>
                  <a:sym typeface="Roboto"/>
                </a:rPr>
                <a:t>Text # 1 to All Employees</a:t>
              </a:r>
              <a:endParaRPr sz="591" dirty="0">
                <a:solidFill>
                  <a:srgbClr val="434343"/>
                </a:solidFill>
                <a:ea typeface="Roboto"/>
                <a:cs typeface="Roboto"/>
                <a:sym typeface="Roboto"/>
              </a:endParaRPr>
            </a:p>
          </p:txBody>
        </p:sp>
        <p:sp>
          <p:nvSpPr>
            <p:cNvPr id="13" name="Google Shape;241;p17">
              <a:extLst>
                <a:ext uri="{FF2B5EF4-FFF2-40B4-BE49-F238E27FC236}">
                  <a16:creationId xmlns="" xmlns:a16="http://schemas.microsoft.com/office/drawing/2014/main" id="{C0630966-96EF-4660-A745-3B39B407311A}"/>
                </a:ext>
              </a:extLst>
            </p:cNvPr>
            <p:cNvSpPr/>
            <p:nvPr/>
          </p:nvSpPr>
          <p:spPr>
            <a:xfrm>
              <a:off x="3754723" y="3058513"/>
              <a:ext cx="1996610"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chemeClr val="bg1">
                <a:lumMod val="75000"/>
              </a:schemeClr>
            </a:solidFill>
            <a:ln>
              <a:noFill/>
            </a:ln>
          </p:spPr>
          <p:txBody>
            <a:bodyPr spcFirstLastPara="1" wrap="square" lIns="51427" tIns="51427" rIns="51427" bIns="51427" anchor="ctr" anchorCtr="0">
              <a:noAutofit/>
            </a:bodyPr>
            <a:lstStyle/>
            <a:p>
              <a:pPr algn="ctr"/>
              <a:r>
                <a:rPr lang="en" sz="900">
                  <a:solidFill>
                    <a:srgbClr val="FFFFFF"/>
                  </a:solidFill>
                  <a:ea typeface="Fira Sans Extra Condensed"/>
                  <a:cs typeface="Fira Sans Extra Condensed"/>
                  <a:sym typeface="Fira Sans Extra Condensed"/>
                </a:rPr>
                <a:t>40 Days Prior</a:t>
              </a:r>
              <a:endParaRPr sz="900">
                <a:solidFill>
                  <a:srgbClr val="FFFFFF"/>
                </a:solidFill>
                <a:ea typeface="Fira Sans Extra Condensed"/>
                <a:cs typeface="Fira Sans Extra Condensed"/>
                <a:sym typeface="Fira Sans Extra Condensed"/>
              </a:endParaRPr>
            </a:p>
          </p:txBody>
        </p:sp>
        <p:sp>
          <p:nvSpPr>
            <p:cNvPr id="14" name="Google Shape;240;p17">
              <a:extLst>
                <a:ext uri="{FF2B5EF4-FFF2-40B4-BE49-F238E27FC236}">
                  <a16:creationId xmlns="" xmlns:a16="http://schemas.microsoft.com/office/drawing/2014/main" id="{6FF5216F-D91B-47F4-A970-BB3F31049E0E}"/>
                </a:ext>
              </a:extLst>
            </p:cNvPr>
            <p:cNvSpPr/>
            <p:nvPr/>
          </p:nvSpPr>
          <p:spPr>
            <a:xfrm>
              <a:off x="6599492" y="2603568"/>
              <a:ext cx="1897178" cy="838992"/>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15" name="Google Shape;248;p17">
              <a:extLst>
                <a:ext uri="{FF2B5EF4-FFF2-40B4-BE49-F238E27FC236}">
                  <a16:creationId xmlns="" xmlns:a16="http://schemas.microsoft.com/office/drawing/2014/main" id="{2886D765-7CB2-407F-ACA4-70CE0DB272FC}"/>
                </a:ext>
              </a:extLst>
            </p:cNvPr>
            <p:cNvSpPr txBox="1"/>
            <p:nvPr/>
          </p:nvSpPr>
          <p:spPr>
            <a:xfrm>
              <a:off x="6660631" y="2860663"/>
              <a:ext cx="1787065" cy="555651"/>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HR </a:t>
              </a:r>
              <a:r>
                <a:rPr lang="en-US" sz="675" dirty="0" smtClean="0">
                  <a:solidFill>
                    <a:srgbClr val="434343"/>
                  </a:solidFill>
                  <a:ea typeface="Roboto"/>
                  <a:cs typeface="Roboto"/>
                  <a:sym typeface="Roboto"/>
                </a:rPr>
                <a:t>Email</a:t>
              </a:r>
              <a:endParaRPr lang="en-US" sz="675" dirty="0">
                <a:solidFill>
                  <a:srgbClr val="434343"/>
                </a:solidFill>
                <a:ea typeface="Roboto"/>
                <a:cs typeface="Roboto"/>
                <a:sym typeface="Roboto"/>
              </a:endParaRPr>
            </a:p>
            <a:p>
              <a:pPr algn="ctr"/>
              <a:r>
                <a:rPr lang="en-US" sz="675" dirty="0">
                  <a:solidFill>
                    <a:srgbClr val="434343"/>
                  </a:solidFill>
                  <a:ea typeface="Roboto"/>
                  <a:cs typeface="Roboto"/>
                  <a:sym typeface="Roboto"/>
                </a:rPr>
                <a:t>Employee Cell Phone </a:t>
              </a:r>
              <a:r>
                <a:rPr lang="en-US" sz="675" dirty="0" smtClean="0">
                  <a:solidFill>
                    <a:srgbClr val="434343"/>
                  </a:solidFill>
                  <a:ea typeface="Roboto"/>
                  <a:cs typeface="Roboto"/>
                  <a:sym typeface="Roboto"/>
                </a:rPr>
                <a:t>Numbers</a:t>
              </a:r>
              <a:endParaRPr lang="en-US" sz="675" dirty="0">
                <a:solidFill>
                  <a:srgbClr val="434343"/>
                </a:solidFill>
                <a:ea typeface="Roboto"/>
                <a:cs typeface="Roboto"/>
                <a:sym typeface="Roboto"/>
              </a:endParaRPr>
            </a:p>
          </p:txBody>
        </p:sp>
        <p:sp>
          <p:nvSpPr>
            <p:cNvPr id="16" name="Google Shape;241;p17">
              <a:extLst>
                <a:ext uri="{FF2B5EF4-FFF2-40B4-BE49-F238E27FC236}">
                  <a16:creationId xmlns="" xmlns:a16="http://schemas.microsoft.com/office/drawing/2014/main" id="{C0630966-96EF-4660-A745-3B39B407311A}"/>
                </a:ext>
              </a:extLst>
            </p:cNvPr>
            <p:cNvSpPr/>
            <p:nvPr/>
          </p:nvSpPr>
          <p:spPr>
            <a:xfrm>
              <a:off x="6603282" y="2471849"/>
              <a:ext cx="1893388"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chemeClr val="tx1">
                <a:lumMod val="50000"/>
                <a:lumOff val="50000"/>
              </a:schemeClr>
            </a:solidFill>
            <a:ln>
              <a:noFill/>
            </a:ln>
          </p:spPr>
          <p:txBody>
            <a:bodyPr spcFirstLastPara="1" wrap="square" lIns="51427" tIns="51427" rIns="51427" bIns="51427" anchor="ctr" anchorCtr="0">
              <a:noAutofit/>
            </a:bodyPr>
            <a:lstStyle/>
            <a:p>
              <a:pPr algn="ctr"/>
              <a:r>
                <a:rPr lang="en" sz="900" dirty="0">
                  <a:solidFill>
                    <a:srgbClr val="FFFFFF"/>
                  </a:solidFill>
                  <a:ea typeface="Fira Sans Extra Condensed"/>
                  <a:cs typeface="Fira Sans Extra Condensed"/>
                  <a:sym typeface="Fira Sans Extra Condensed"/>
                </a:rPr>
                <a:t>45 Days Prior</a:t>
              </a:r>
              <a:endParaRPr sz="900" dirty="0">
                <a:solidFill>
                  <a:srgbClr val="FFFFFF"/>
                </a:solidFill>
                <a:ea typeface="Fira Sans Extra Condensed"/>
                <a:cs typeface="Fira Sans Extra Condensed"/>
                <a:sym typeface="Fira Sans Extra Condensed"/>
              </a:endParaRPr>
            </a:p>
          </p:txBody>
        </p:sp>
        <p:sp>
          <p:nvSpPr>
            <p:cNvPr id="17" name="Google Shape;240;p17">
              <a:extLst>
                <a:ext uri="{FF2B5EF4-FFF2-40B4-BE49-F238E27FC236}">
                  <a16:creationId xmlns="" xmlns:a16="http://schemas.microsoft.com/office/drawing/2014/main" id="{6FF5216F-D91B-47F4-A970-BB3F31049E0E}"/>
                </a:ext>
              </a:extLst>
            </p:cNvPr>
            <p:cNvSpPr/>
            <p:nvPr/>
          </p:nvSpPr>
          <p:spPr>
            <a:xfrm>
              <a:off x="6600293" y="1295643"/>
              <a:ext cx="1896377" cy="637496"/>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18" name="Google Shape;248;p17">
              <a:extLst>
                <a:ext uri="{FF2B5EF4-FFF2-40B4-BE49-F238E27FC236}">
                  <a16:creationId xmlns="" xmlns:a16="http://schemas.microsoft.com/office/drawing/2014/main" id="{2886D765-7CB2-407F-ACA4-70CE0DB272FC}"/>
                </a:ext>
              </a:extLst>
            </p:cNvPr>
            <p:cNvSpPr txBox="1"/>
            <p:nvPr/>
          </p:nvSpPr>
          <p:spPr>
            <a:xfrm>
              <a:off x="6648511" y="1508206"/>
              <a:ext cx="1786262" cy="424934"/>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HR </a:t>
              </a:r>
              <a:r>
                <a:rPr lang="en-US" sz="675" dirty="0" smtClean="0">
                  <a:solidFill>
                    <a:srgbClr val="434343"/>
                  </a:solidFill>
                  <a:ea typeface="Roboto"/>
                  <a:cs typeface="Roboto"/>
                  <a:sym typeface="Roboto"/>
                </a:rPr>
                <a:t>Email</a:t>
              </a:r>
              <a:endParaRPr sz="675" dirty="0">
                <a:solidFill>
                  <a:srgbClr val="434343"/>
                </a:solidFill>
                <a:ea typeface="Roboto"/>
                <a:cs typeface="Roboto"/>
                <a:sym typeface="Roboto"/>
              </a:endParaRPr>
            </a:p>
          </p:txBody>
        </p:sp>
        <p:sp>
          <p:nvSpPr>
            <p:cNvPr id="19" name="Google Shape;241;p17">
              <a:extLst>
                <a:ext uri="{FF2B5EF4-FFF2-40B4-BE49-F238E27FC236}">
                  <a16:creationId xmlns="" xmlns:a16="http://schemas.microsoft.com/office/drawing/2014/main" id="{C0630966-96EF-4660-A745-3B39B407311A}"/>
                </a:ext>
              </a:extLst>
            </p:cNvPr>
            <p:cNvSpPr/>
            <p:nvPr/>
          </p:nvSpPr>
          <p:spPr>
            <a:xfrm>
              <a:off x="6599491" y="1163922"/>
              <a:ext cx="1897179"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chemeClr val="tx1"/>
            </a:solidFill>
            <a:ln>
              <a:noFill/>
            </a:ln>
          </p:spPr>
          <p:txBody>
            <a:bodyPr spcFirstLastPara="1" wrap="square" lIns="51427" tIns="51427" rIns="51427" bIns="51427" anchor="ctr" anchorCtr="0">
              <a:noAutofit/>
            </a:bodyPr>
            <a:lstStyle/>
            <a:p>
              <a:pPr algn="ctr"/>
              <a:r>
                <a:rPr lang="en" sz="900" dirty="0">
                  <a:solidFill>
                    <a:srgbClr val="FFFFFF"/>
                  </a:solidFill>
                  <a:ea typeface="Fira Sans Extra Condensed"/>
                  <a:cs typeface="Fira Sans Extra Condensed"/>
                  <a:sym typeface="Fira Sans Extra Condensed"/>
                </a:rPr>
                <a:t>60 Days Prior</a:t>
              </a:r>
              <a:endParaRPr sz="900" dirty="0">
                <a:solidFill>
                  <a:srgbClr val="FFFFFF"/>
                </a:solidFill>
                <a:ea typeface="Fira Sans Extra Condensed"/>
                <a:cs typeface="Fira Sans Extra Condensed"/>
                <a:sym typeface="Fira Sans Extra Condensed"/>
              </a:endParaRPr>
            </a:p>
          </p:txBody>
        </p:sp>
        <p:sp>
          <p:nvSpPr>
            <p:cNvPr id="20" name="Google Shape;240;p17">
              <a:extLst>
                <a:ext uri="{FF2B5EF4-FFF2-40B4-BE49-F238E27FC236}">
                  <a16:creationId xmlns="" xmlns:a16="http://schemas.microsoft.com/office/drawing/2014/main" id="{6FF5216F-D91B-47F4-A970-BB3F31049E0E}"/>
                </a:ext>
              </a:extLst>
            </p:cNvPr>
            <p:cNvSpPr/>
            <p:nvPr/>
          </p:nvSpPr>
          <p:spPr>
            <a:xfrm>
              <a:off x="3767643" y="1724161"/>
              <a:ext cx="1991135" cy="598051"/>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1" name="Google Shape;248;p17">
              <a:extLst>
                <a:ext uri="{FF2B5EF4-FFF2-40B4-BE49-F238E27FC236}">
                  <a16:creationId xmlns="" xmlns:a16="http://schemas.microsoft.com/office/drawing/2014/main" id="{2886D765-7CB2-407F-ACA4-70CE0DB272FC}"/>
                </a:ext>
              </a:extLst>
            </p:cNvPr>
            <p:cNvSpPr txBox="1"/>
            <p:nvPr/>
          </p:nvSpPr>
          <p:spPr>
            <a:xfrm>
              <a:off x="3842280" y="1939642"/>
              <a:ext cx="1892811" cy="371540"/>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Owner/CEO </a:t>
              </a:r>
              <a:r>
                <a:rPr lang="en-US" sz="675" dirty="0" smtClean="0">
                  <a:solidFill>
                    <a:srgbClr val="434343"/>
                  </a:solidFill>
                  <a:ea typeface="Roboto"/>
                  <a:cs typeface="Roboto"/>
                  <a:sym typeface="Roboto"/>
                </a:rPr>
                <a:t>Email</a:t>
              </a:r>
              <a:endParaRPr sz="675" dirty="0">
                <a:solidFill>
                  <a:srgbClr val="434343"/>
                </a:solidFill>
                <a:ea typeface="Roboto"/>
                <a:cs typeface="Roboto"/>
                <a:sym typeface="Roboto"/>
              </a:endParaRPr>
            </a:p>
          </p:txBody>
        </p:sp>
        <p:sp>
          <p:nvSpPr>
            <p:cNvPr id="22" name="Google Shape;241;p17">
              <a:extLst>
                <a:ext uri="{FF2B5EF4-FFF2-40B4-BE49-F238E27FC236}">
                  <a16:creationId xmlns="" xmlns:a16="http://schemas.microsoft.com/office/drawing/2014/main" id="{C0630966-96EF-4660-A745-3B39B407311A}"/>
                </a:ext>
              </a:extLst>
            </p:cNvPr>
            <p:cNvSpPr/>
            <p:nvPr/>
          </p:nvSpPr>
          <p:spPr>
            <a:xfrm>
              <a:off x="3767643" y="1592440"/>
              <a:ext cx="1991135"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chemeClr val="tx1">
                <a:lumMod val="65000"/>
                <a:lumOff val="35000"/>
              </a:schemeClr>
            </a:solidFill>
            <a:ln>
              <a:noFill/>
            </a:ln>
          </p:spPr>
          <p:txBody>
            <a:bodyPr spcFirstLastPara="1" wrap="square" lIns="51427" tIns="51427" rIns="51427" bIns="51427" anchor="ctr" anchorCtr="0">
              <a:noAutofit/>
            </a:bodyPr>
            <a:lstStyle/>
            <a:p>
              <a:pPr algn="ctr"/>
              <a:r>
                <a:rPr lang="en" sz="900">
                  <a:solidFill>
                    <a:srgbClr val="FFFFFF"/>
                  </a:solidFill>
                  <a:ea typeface="Fira Sans Extra Condensed"/>
                  <a:cs typeface="Fira Sans Extra Condensed"/>
                  <a:sym typeface="Fira Sans Extra Condensed"/>
                </a:rPr>
                <a:t>50 Days Prior</a:t>
              </a:r>
              <a:endParaRPr sz="900">
                <a:solidFill>
                  <a:srgbClr val="FFFFFF"/>
                </a:solidFill>
                <a:ea typeface="Fira Sans Extra Condensed"/>
                <a:cs typeface="Fira Sans Extra Condensed"/>
                <a:sym typeface="Fira Sans Extra Condensed"/>
              </a:endParaRPr>
            </a:p>
          </p:txBody>
        </p:sp>
        <p:sp>
          <p:nvSpPr>
            <p:cNvPr id="23" name="Google Shape;238;p17">
              <a:extLst>
                <a:ext uri="{FF2B5EF4-FFF2-40B4-BE49-F238E27FC236}">
                  <a16:creationId xmlns="" xmlns:a16="http://schemas.microsoft.com/office/drawing/2014/main" id="{0E93F4B6-6E84-483D-9D97-35C003E308C9}"/>
                </a:ext>
              </a:extLst>
            </p:cNvPr>
            <p:cNvSpPr/>
            <p:nvPr/>
          </p:nvSpPr>
          <p:spPr>
            <a:xfrm rot="5400000">
              <a:off x="5985843" y="3773384"/>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bg1">
                <a:lumMod val="7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4" name="Google Shape;237;p17">
              <a:extLst>
                <a:ext uri="{FF2B5EF4-FFF2-40B4-BE49-F238E27FC236}">
                  <a16:creationId xmlns="" xmlns:a16="http://schemas.microsoft.com/office/drawing/2014/main" id="{0AA439A0-84E0-4A90-97A2-A2E5E81D4759}"/>
                </a:ext>
              </a:extLst>
            </p:cNvPr>
            <p:cNvSpPr/>
            <p:nvPr/>
          </p:nvSpPr>
          <p:spPr>
            <a:xfrm rot="5400000">
              <a:off x="5985843" y="3370398"/>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bg1">
                <a:lumMod val="7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5" name="Google Shape;242;p17">
              <a:extLst>
                <a:ext uri="{FF2B5EF4-FFF2-40B4-BE49-F238E27FC236}">
                  <a16:creationId xmlns="" xmlns:a16="http://schemas.microsoft.com/office/drawing/2014/main" id="{856B88C2-919E-40FE-872B-C32551B97DCF}"/>
                </a:ext>
              </a:extLst>
            </p:cNvPr>
            <p:cNvSpPr/>
            <p:nvPr/>
          </p:nvSpPr>
          <p:spPr>
            <a:xfrm rot="5400000">
              <a:off x="5971396" y="3455839"/>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chemeClr val="bg1">
                <a:lumMod val="7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6" name="Google Shape;238;p17">
              <a:extLst>
                <a:ext uri="{FF2B5EF4-FFF2-40B4-BE49-F238E27FC236}">
                  <a16:creationId xmlns="" xmlns:a16="http://schemas.microsoft.com/office/drawing/2014/main" id="{0E93F4B6-6E84-483D-9D97-35C003E308C9}"/>
                </a:ext>
              </a:extLst>
            </p:cNvPr>
            <p:cNvSpPr/>
            <p:nvPr/>
          </p:nvSpPr>
          <p:spPr>
            <a:xfrm rot="5400000">
              <a:off x="5985843" y="3024143"/>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tx1">
                <a:lumMod val="50000"/>
                <a:lumOff val="50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7" name="Google Shape;237;p17">
              <a:extLst>
                <a:ext uri="{FF2B5EF4-FFF2-40B4-BE49-F238E27FC236}">
                  <a16:creationId xmlns="" xmlns:a16="http://schemas.microsoft.com/office/drawing/2014/main" id="{0AA439A0-84E0-4A90-97A2-A2E5E81D4759}"/>
                </a:ext>
              </a:extLst>
            </p:cNvPr>
            <p:cNvSpPr/>
            <p:nvPr/>
          </p:nvSpPr>
          <p:spPr>
            <a:xfrm rot="5400000">
              <a:off x="5985843" y="2621157"/>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tx1">
                <a:lumMod val="50000"/>
                <a:lumOff val="50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8" name="Google Shape;242;p17">
              <a:extLst>
                <a:ext uri="{FF2B5EF4-FFF2-40B4-BE49-F238E27FC236}">
                  <a16:creationId xmlns="" xmlns:a16="http://schemas.microsoft.com/office/drawing/2014/main" id="{856B88C2-919E-40FE-872B-C32551B97DCF}"/>
                </a:ext>
              </a:extLst>
            </p:cNvPr>
            <p:cNvSpPr/>
            <p:nvPr/>
          </p:nvSpPr>
          <p:spPr>
            <a:xfrm rot="5400000">
              <a:off x="5971396" y="2706598"/>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chemeClr val="tx1">
                <a:lumMod val="50000"/>
                <a:lumOff val="50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29" name="Google Shape;238;p17">
              <a:extLst>
                <a:ext uri="{FF2B5EF4-FFF2-40B4-BE49-F238E27FC236}">
                  <a16:creationId xmlns="" xmlns:a16="http://schemas.microsoft.com/office/drawing/2014/main" id="{0E93F4B6-6E84-483D-9D97-35C003E308C9}"/>
                </a:ext>
              </a:extLst>
            </p:cNvPr>
            <p:cNvSpPr/>
            <p:nvPr/>
          </p:nvSpPr>
          <p:spPr>
            <a:xfrm rot="5400000">
              <a:off x="5983948" y="2274902"/>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tx1">
                <a:lumMod val="65000"/>
                <a:lumOff val="3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0" name="Google Shape;237;p17">
              <a:extLst>
                <a:ext uri="{FF2B5EF4-FFF2-40B4-BE49-F238E27FC236}">
                  <a16:creationId xmlns="" xmlns:a16="http://schemas.microsoft.com/office/drawing/2014/main" id="{0AA439A0-84E0-4A90-97A2-A2E5E81D4759}"/>
                </a:ext>
              </a:extLst>
            </p:cNvPr>
            <p:cNvSpPr/>
            <p:nvPr/>
          </p:nvSpPr>
          <p:spPr>
            <a:xfrm rot="5400000">
              <a:off x="5985843" y="1861830"/>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tx1">
                <a:lumMod val="65000"/>
                <a:lumOff val="3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1" name="Google Shape;242;p17">
              <a:extLst>
                <a:ext uri="{FF2B5EF4-FFF2-40B4-BE49-F238E27FC236}">
                  <a16:creationId xmlns="" xmlns:a16="http://schemas.microsoft.com/office/drawing/2014/main" id="{856B88C2-919E-40FE-872B-C32551B97DCF}"/>
                </a:ext>
              </a:extLst>
            </p:cNvPr>
            <p:cNvSpPr/>
            <p:nvPr/>
          </p:nvSpPr>
          <p:spPr>
            <a:xfrm rot="5400000">
              <a:off x="5971396" y="1947271"/>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chemeClr val="tx1">
                <a:lumMod val="65000"/>
                <a:lumOff val="35000"/>
              </a:schemeClr>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2" name="Google Shape;238;p17">
              <a:extLst>
                <a:ext uri="{FF2B5EF4-FFF2-40B4-BE49-F238E27FC236}">
                  <a16:creationId xmlns="" xmlns:a16="http://schemas.microsoft.com/office/drawing/2014/main" id="{0E93F4B6-6E84-483D-9D97-35C003E308C9}"/>
                </a:ext>
              </a:extLst>
            </p:cNvPr>
            <p:cNvSpPr/>
            <p:nvPr/>
          </p:nvSpPr>
          <p:spPr>
            <a:xfrm rot="5400000">
              <a:off x="5985297" y="1515029"/>
              <a:ext cx="300695" cy="124235"/>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chemeClr val="tx1"/>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3" name="Google Shape;242;p17">
              <a:extLst>
                <a:ext uri="{FF2B5EF4-FFF2-40B4-BE49-F238E27FC236}">
                  <a16:creationId xmlns="" xmlns:a16="http://schemas.microsoft.com/office/drawing/2014/main" id="{856B88C2-919E-40FE-872B-C32551B97DCF}"/>
                </a:ext>
              </a:extLst>
            </p:cNvPr>
            <p:cNvSpPr/>
            <p:nvPr/>
          </p:nvSpPr>
          <p:spPr>
            <a:xfrm rot="5400000">
              <a:off x="5971396" y="1198030"/>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chemeClr val="tx1"/>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4" name="Google Shape;238;p17">
              <a:extLst>
                <a:ext uri="{FF2B5EF4-FFF2-40B4-BE49-F238E27FC236}">
                  <a16:creationId xmlns="" xmlns:a16="http://schemas.microsoft.com/office/drawing/2014/main" id="{0E93F4B6-6E84-483D-9D97-35C003E308C9}"/>
                </a:ext>
              </a:extLst>
            </p:cNvPr>
            <p:cNvSpPr/>
            <p:nvPr/>
          </p:nvSpPr>
          <p:spPr>
            <a:xfrm rot="5400000">
              <a:off x="5985296" y="6110459"/>
              <a:ext cx="300695" cy="124237"/>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B11F29"/>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5" name="Google Shape;237;p17">
              <a:extLst>
                <a:ext uri="{FF2B5EF4-FFF2-40B4-BE49-F238E27FC236}">
                  <a16:creationId xmlns="" xmlns:a16="http://schemas.microsoft.com/office/drawing/2014/main" id="{0AA439A0-84E0-4A90-97A2-A2E5E81D4759}"/>
                </a:ext>
              </a:extLst>
            </p:cNvPr>
            <p:cNvSpPr/>
            <p:nvPr/>
          </p:nvSpPr>
          <p:spPr>
            <a:xfrm rot="5400000">
              <a:off x="5985843" y="5708020"/>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B11F29"/>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6" name="Google Shape;242;p17">
              <a:extLst>
                <a:ext uri="{FF2B5EF4-FFF2-40B4-BE49-F238E27FC236}">
                  <a16:creationId xmlns="" xmlns:a16="http://schemas.microsoft.com/office/drawing/2014/main" id="{856B88C2-919E-40FE-872B-C32551B97DCF}"/>
                </a:ext>
              </a:extLst>
            </p:cNvPr>
            <p:cNvSpPr/>
            <p:nvPr/>
          </p:nvSpPr>
          <p:spPr>
            <a:xfrm rot="5400000">
              <a:off x="5971396" y="5793461"/>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B11F29"/>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7" name="Google Shape;238;p17">
              <a:extLst>
                <a:ext uri="{FF2B5EF4-FFF2-40B4-BE49-F238E27FC236}">
                  <a16:creationId xmlns="" xmlns:a16="http://schemas.microsoft.com/office/drawing/2014/main" id="{0E93F4B6-6E84-483D-9D97-35C003E308C9}"/>
                </a:ext>
              </a:extLst>
            </p:cNvPr>
            <p:cNvSpPr/>
            <p:nvPr/>
          </p:nvSpPr>
          <p:spPr>
            <a:xfrm rot="5400000">
              <a:off x="5985296" y="5361219"/>
              <a:ext cx="300695" cy="124236"/>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E2586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8" name="Google Shape;237;p17">
              <a:extLst>
                <a:ext uri="{FF2B5EF4-FFF2-40B4-BE49-F238E27FC236}">
                  <a16:creationId xmlns="" xmlns:a16="http://schemas.microsoft.com/office/drawing/2014/main" id="{0AA439A0-84E0-4A90-97A2-A2E5E81D4759}"/>
                </a:ext>
              </a:extLst>
            </p:cNvPr>
            <p:cNvSpPr/>
            <p:nvPr/>
          </p:nvSpPr>
          <p:spPr>
            <a:xfrm rot="5400000">
              <a:off x="5985843" y="4958779"/>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E2586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39" name="Google Shape;242;p17">
              <a:extLst>
                <a:ext uri="{FF2B5EF4-FFF2-40B4-BE49-F238E27FC236}">
                  <a16:creationId xmlns="" xmlns:a16="http://schemas.microsoft.com/office/drawing/2014/main" id="{856B88C2-919E-40FE-872B-C32551B97DCF}"/>
                </a:ext>
              </a:extLst>
            </p:cNvPr>
            <p:cNvSpPr/>
            <p:nvPr/>
          </p:nvSpPr>
          <p:spPr>
            <a:xfrm rot="5400000">
              <a:off x="5971396" y="5044220"/>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E2586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0" name="Google Shape;237;p17">
              <a:extLst>
                <a:ext uri="{FF2B5EF4-FFF2-40B4-BE49-F238E27FC236}">
                  <a16:creationId xmlns="" xmlns:a16="http://schemas.microsoft.com/office/drawing/2014/main" id="{0AA439A0-84E0-4A90-97A2-A2E5E81D4759}"/>
                </a:ext>
              </a:extLst>
            </p:cNvPr>
            <p:cNvSpPr/>
            <p:nvPr/>
          </p:nvSpPr>
          <p:spPr>
            <a:xfrm rot="5400000">
              <a:off x="5985843" y="4119639"/>
              <a:ext cx="300695" cy="123141"/>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EC9097"/>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1" name="Google Shape;242;p17">
              <a:extLst>
                <a:ext uri="{FF2B5EF4-FFF2-40B4-BE49-F238E27FC236}">
                  <a16:creationId xmlns="" xmlns:a16="http://schemas.microsoft.com/office/drawing/2014/main" id="{856B88C2-919E-40FE-872B-C32551B97DCF}"/>
                </a:ext>
              </a:extLst>
            </p:cNvPr>
            <p:cNvSpPr/>
            <p:nvPr/>
          </p:nvSpPr>
          <p:spPr>
            <a:xfrm rot="5400000">
              <a:off x="5971396" y="4252705"/>
              <a:ext cx="329590" cy="329590"/>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EC9097"/>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2" name="Google Shape;238;p17">
              <a:extLst>
                <a:ext uri="{FF2B5EF4-FFF2-40B4-BE49-F238E27FC236}">
                  <a16:creationId xmlns="" xmlns:a16="http://schemas.microsoft.com/office/drawing/2014/main" id="{0E93F4B6-6E84-483D-9D97-35C003E308C9}"/>
                </a:ext>
              </a:extLst>
            </p:cNvPr>
            <p:cNvSpPr/>
            <p:nvPr/>
          </p:nvSpPr>
          <p:spPr>
            <a:xfrm rot="5400000">
              <a:off x="5984549" y="4611977"/>
              <a:ext cx="300695" cy="124236"/>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EC9097"/>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3" name="Google Shape;240;p17">
              <a:extLst>
                <a:ext uri="{FF2B5EF4-FFF2-40B4-BE49-F238E27FC236}">
                  <a16:creationId xmlns="" xmlns:a16="http://schemas.microsoft.com/office/drawing/2014/main" id="{6FF5216F-D91B-47F4-A970-BB3F31049E0E}"/>
                </a:ext>
              </a:extLst>
            </p:cNvPr>
            <p:cNvSpPr/>
            <p:nvPr/>
          </p:nvSpPr>
          <p:spPr>
            <a:xfrm>
              <a:off x="3762169" y="4502890"/>
              <a:ext cx="1996609" cy="686884"/>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4" name="Google Shape;248;p17">
              <a:extLst>
                <a:ext uri="{FF2B5EF4-FFF2-40B4-BE49-F238E27FC236}">
                  <a16:creationId xmlns="" xmlns:a16="http://schemas.microsoft.com/office/drawing/2014/main" id="{2886D765-7CB2-407F-ACA4-70CE0DB272FC}"/>
                </a:ext>
              </a:extLst>
            </p:cNvPr>
            <p:cNvSpPr txBox="1"/>
            <p:nvPr/>
          </p:nvSpPr>
          <p:spPr>
            <a:xfrm>
              <a:off x="3805919" y="4759985"/>
              <a:ext cx="1853426" cy="356231"/>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Enrollment file is submitted to </a:t>
              </a:r>
              <a:r>
                <a:rPr lang="en-US" sz="675" dirty="0" smtClean="0">
                  <a:solidFill>
                    <a:srgbClr val="434343"/>
                  </a:solidFill>
                  <a:ea typeface="Roboto"/>
                  <a:cs typeface="Roboto"/>
                  <a:sym typeface="Roboto"/>
                </a:rPr>
                <a:t>IWCA Medical Plan</a:t>
              </a:r>
              <a:endParaRPr sz="675" dirty="0">
                <a:solidFill>
                  <a:srgbClr val="434343"/>
                </a:solidFill>
                <a:ea typeface="Roboto"/>
                <a:cs typeface="Roboto"/>
                <a:sym typeface="Roboto"/>
              </a:endParaRPr>
            </a:p>
          </p:txBody>
        </p:sp>
        <p:sp>
          <p:nvSpPr>
            <p:cNvPr id="45" name="Google Shape;241;p17">
              <a:extLst>
                <a:ext uri="{FF2B5EF4-FFF2-40B4-BE49-F238E27FC236}">
                  <a16:creationId xmlns="" xmlns:a16="http://schemas.microsoft.com/office/drawing/2014/main" id="{C0630966-96EF-4660-A745-3B39B407311A}"/>
                </a:ext>
              </a:extLst>
            </p:cNvPr>
            <p:cNvSpPr/>
            <p:nvPr/>
          </p:nvSpPr>
          <p:spPr>
            <a:xfrm>
              <a:off x="3762169" y="4371169"/>
              <a:ext cx="1996609"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E25862"/>
            </a:solidFill>
            <a:ln>
              <a:noFill/>
            </a:ln>
          </p:spPr>
          <p:txBody>
            <a:bodyPr spcFirstLastPara="1" wrap="square" lIns="51427" tIns="51427" rIns="51427" bIns="51427" anchor="ctr" anchorCtr="0">
              <a:noAutofit/>
            </a:bodyPr>
            <a:lstStyle/>
            <a:p>
              <a:pPr algn="ctr"/>
              <a:r>
                <a:rPr lang="en" sz="900">
                  <a:solidFill>
                    <a:srgbClr val="FFFFFF"/>
                  </a:solidFill>
                  <a:ea typeface="Fira Sans Extra Condensed"/>
                  <a:cs typeface="Fira Sans Extra Condensed"/>
                  <a:sym typeface="Fira Sans Extra Condensed"/>
                </a:rPr>
                <a:t>15 Days Prior</a:t>
              </a:r>
              <a:endParaRPr sz="900">
                <a:solidFill>
                  <a:srgbClr val="FFFFFF"/>
                </a:solidFill>
                <a:ea typeface="Fira Sans Extra Condensed"/>
                <a:cs typeface="Fira Sans Extra Condensed"/>
                <a:sym typeface="Fira Sans Extra Condensed"/>
              </a:endParaRPr>
            </a:p>
          </p:txBody>
        </p:sp>
        <p:sp>
          <p:nvSpPr>
            <p:cNvPr id="46" name="Google Shape;240;p17">
              <a:extLst>
                <a:ext uri="{FF2B5EF4-FFF2-40B4-BE49-F238E27FC236}">
                  <a16:creationId xmlns="" xmlns:a16="http://schemas.microsoft.com/office/drawing/2014/main" id="{6FF5216F-D91B-47F4-A970-BB3F31049E0E}"/>
                </a:ext>
              </a:extLst>
            </p:cNvPr>
            <p:cNvSpPr/>
            <p:nvPr/>
          </p:nvSpPr>
          <p:spPr>
            <a:xfrm>
              <a:off x="3795979" y="5589328"/>
              <a:ext cx="1960565" cy="716351"/>
            </a:xfrm>
            <a:prstGeom prst="roundRect">
              <a:avLst/>
            </a:prstGeom>
            <a:solidFill>
              <a:srgbClr val="F2F2F2"/>
            </a:solidFill>
            <a:ln>
              <a:noFill/>
            </a:ln>
          </p:spPr>
          <p:txBody>
            <a:bodyPr spcFirstLastPara="1" wrap="square" lIns="51427" tIns="51427" rIns="51427" bIns="51427" anchor="ctr" anchorCtr="0">
              <a:noAutofit/>
            </a:bodyPr>
            <a:lstStyle/>
            <a:p>
              <a:pPr algn="ctr"/>
              <a:endParaRPr sz="1013">
                <a:ea typeface="Fira Sans Extra Condensed"/>
                <a:cs typeface="Fira Sans Extra Condensed"/>
                <a:sym typeface="Fira Sans Extra Condensed"/>
              </a:endParaRPr>
            </a:p>
          </p:txBody>
        </p:sp>
        <p:sp>
          <p:nvSpPr>
            <p:cNvPr id="47" name="Google Shape;248;p17">
              <a:extLst>
                <a:ext uri="{FF2B5EF4-FFF2-40B4-BE49-F238E27FC236}">
                  <a16:creationId xmlns="" xmlns:a16="http://schemas.microsoft.com/office/drawing/2014/main" id="{2886D765-7CB2-407F-ACA4-70CE0DB272FC}"/>
                </a:ext>
              </a:extLst>
            </p:cNvPr>
            <p:cNvSpPr txBox="1"/>
            <p:nvPr/>
          </p:nvSpPr>
          <p:spPr>
            <a:xfrm>
              <a:off x="3875337" y="5925540"/>
              <a:ext cx="1781774" cy="333316"/>
            </a:xfrm>
            <a:prstGeom prst="rect">
              <a:avLst/>
            </a:prstGeom>
            <a:noFill/>
            <a:ln>
              <a:noFill/>
            </a:ln>
          </p:spPr>
          <p:txBody>
            <a:bodyPr spcFirstLastPara="1" wrap="square" lIns="51427" tIns="51427" rIns="51427" bIns="51427" anchor="ctr" anchorCtr="0">
              <a:noAutofit/>
            </a:bodyPr>
            <a:lstStyle/>
            <a:p>
              <a:pPr algn="ctr"/>
              <a:r>
                <a:rPr lang="en-US" sz="675" dirty="0">
                  <a:solidFill>
                    <a:srgbClr val="434343"/>
                  </a:solidFill>
                  <a:ea typeface="Roboto"/>
                  <a:cs typeface="Roboto"/>
                  <a:sym typeface="Roboto"/>
                </a:rPr>
                <a:t>All Employees have ID cards and are in </a:t>
              </a:r>
              <a:r>
                <a:rPr lang="en-US" sz="675" dirty="0" smtClean="0">
                  <a:solidFill>
                    <a:srgbClr val="434343"/>
                  </a:solidFill>
                  <a:ea typeface="Roboto"/>
                  <a:cs typeface="Roboto"/>
                  <a:sym typeface="Roboto"/>
                </a:rPr>
                <a:t>IWCA </a:t>
              </a:r>
              <a:r>
                <a:rPr lang="en-US" sz="675" dirty="0">
                  <a:solidFill>
                    <a:srgbClr val="434343"/>
                  </a:solidFill>
                  <a:ea typeface="Roboto"/>
                  <a:cs typeface="Roboto"/>
                  <a:sym typeface="Roboto"/>
                </a:rPr>
                <a:t>eligibility system</a:t>
              </a:r>
              <a:endParaRPr sz="675" dirty="0">
                <a:solidFill>
                  <a:srgbClr val="434343"/>
                </a:solidFill>
                <a:ea typeface="Roboto"/>
                <a:cs typeface="Roboto"/>
                <a:sym typeface="Roboto"/>
              </a:endParaRPr>
            </a:p>
          </p:txBody>
        </p:sp>
        <p:sp>
          <p:nvSpPr>
            <p:cNvPr id="48" name="Google Shape;241;p17">
              <a:extLst>
                <a:ext uri="{FF2B5EF4-FFF2-40B4-BE49-F238E27FC236}">
                  <a16:creationId xmlns="" xmlns:a16="http://schemas.microsoft.com/office/drawing/2014/main" id="{C0630966-96EF-4660-A745-3B39B407311A}"/>
                </a:ext>
              </a:extLst>
            </p:cNvPr>
            <p:cNvSpPr/>
            <p:nvPr/>
          </p:nvSpPr>
          <p:spPr>
            <a:xfrm>
              <a:off x="3795979" y="5536725"/>
              <a:ext cx="1960565" cy="36122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B11F29"/>
            </a:solidFill>
            <a:ln>
              <a:noFill/>
            </a:ln>
          </p:spPr>
          <p:txBody>
            <a:bodyPr spcFirstLastPara="1" wrap="square" lIns="51427" tIns="51427" rIns="51427" bIns="51427" anchor="ctr" anchorCtr="0">
              <a:noAutofit/>
            </a:bodyPr>
            <a:lstStyle/>
            <a:p>
              <a:pPr algn="ctr"/>
              <a:r>
                <a:rPr lang="en" sz="900">
                  <a:solidFill>
                    <a:srgbClr val="FFFFFF"/>
                  </a:solidFill>
                  <a:ea typeface="Fira Sans Extra Condensed"/>
                  <a:cs typeface="Fira Sans Extra Condensed"/>
                  <a:sym typeface="Fira Sans Extra Condensed"/>
                </a:rPr>
                <a:t>Plan Effective Date</a:t>
              </a:r>
              <a:endParaRPr sz="900">
                <a:solidFill>
                  <a:srgbClr val="FFFFFF"/>
                </a:solidFill>
                <a:ea typeface="Fira Sans Extra Condensed"/>
                <a:cs typeface="Fira Sans Extra Condensed"/>
                <a:sym typeface="Fira Sans Extra Condensed"/>
              </a:endParaRPr>
            </a:p>
          </p:txBody>
        </p:sp>
        <p:cxnSp>
          <p:nvCxnSpPr>
            <p:cNvPr id="49" name="Straight Connector 48"/>
            <p:cNvCxnSpPr/>
            <p:nvPr/>
          </p:nvCxnSpPr>
          <p:spPr>
            <a:xfrm flipV="1">
              <a:off x="6282508" y="1369256"/>
              <a:ext cx="607185" cy="114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5756544" y="1744140"/>
              <a:ext cx="255042" cy="35691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6278995" y="2579384"/>
              <a:ext cx="650088" cy="239652"/>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5721525" y="3264458"/>
              <a:ext cx="390693" cy="40195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6195866" y="4236040"/>
              <a:ext cx="742816" cy="189028"/>
            </a:xfrm>
            <a:prstGeom prst="line">
              <a:avLst/>
            </a:prstGeom>
            <a:ln>
              <a:solidFill>
                <a:srgbClr val="EC9097"/>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611186" y="4582295"/>
              <a:ext cx="521230" cy="551367"/>
            </a:xfrm>
            <a:prstGeom prst="line">
              <a:avLst/>
            </a:prstGeom>
            <a:ln>
              <a:solidFill>
                <a:srgbClr val="E25862"/>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5405705" y="5836000"/>
              <a:ext cx="726711" cy="0"/>
            </a:xfrm>
            <a:prstGeom prst="line">
              <a:avLst/>
            </a:prstGeom>
            <a:ln>
              <a:solidFill>
                <a:srgbClr val="B11F29"/>
              </a:solidFill>
            </a:ln>
          </p:spPr>
          <p:style>
            <a:lnRef idx="1">
              <a:schemeClr val="accent1"/>
            </a:lnRef>
            <a:fillRef idx="0">
              <a:schemeClr val="accent1"/>
            </a:fillRef>
            <a:effectRef idx="0">
              <a:schemeClr val="accent1"/>
            </a:effectRef>
            <a:fontRef idx="minor">
              <a:schemeClr val="tx1"/>
            </a:fontRef>
          </p:style>
        </p:cxnSp>
      </p:grpSp>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1032858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43418"/>
            <a:ext cx="12191999" cy="566181"/>
          </a:xfrm>
          <a:prstGeom prst="rect">
            <a:avLst/>
          </a:prstGeom>
        </p:spPr>
        <p:txBody>
          <a:bodyPr vert="horz" wrap="square" lIns="0" tIns="12065" rIns="0" bIns="0" rtlCol="0">
            <a:spAutoFit/>
          </a:bodyPr>
          <a:lstStyle/>
          <a:p>
            <a:pPr marL="12700" algn="ctr">
              <a:lnSpc>
                <a:spcPct val="100000"/>
              </a:lnSpc>
              <a:spcBef>
                <a:spcPts val="95"/>
              </a:spcBef>
            </a:pPr>
            <a:r>
              <a:rPr sz="3600" b="0" i="0" spc="-5" dirty="0">
                <a:solidFill>
                  <a:schemeClr val="tx1"/>
                </a:solidFill>
                <a:latin typeface="Franklin Gothic Demi" panose="020B0703020102020204" pitchFamily="34" charset="0"/>
              </a:rPr>
              <a:t>Important</a:t>
            </a:r>
            <a:r>
              <a:rPr sz="3600" b="0" i="0" spc="-30"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Underwriting</a:t>
            </a:r>
            <a:r>
              <a:rPr sz="3600" b="0" i="0" spc="-5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and</a:t>
            </a:r>
            <a:r>
              <a:rPr sz="3600" b="0" i="0"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Implementation</a:t>
            </a:r>
            <a:r>
              <a:rPr sz="3600" b="0" i="0" spc="-45" dirty="0">
                <a:solidFill>
                  <a:schemeClr val="tx1"/>
                </a:solidFill>
                <a:latin typeface="Franklin Gothic Demi" panose="020B0703020102020204" pitchFamily="34" charset="0"/>
              </a:rPr>
              <a:t> </a:t>
            </a:r>
            <a:r>
              <a:rPr sz="3600" b="0" i="0" spc="-5" dirty="0">
                <a:solidFill>
                  <a:schemeClr val="tx1"/>
                </a:solidFill>
                <a:latin typeface="Franklin Gothic Demi" panose="020B0703020102020204" pitchFamily="34" charset="0"/>
              </a:rPr>
              <a:t>Guidelines</a:t>
            </a:r>
          </a:p>
        </p:txBody>
      </p:sp>
      <p:sp>
        <p:nvSpPr>
          <p:cNvPr id="3" name="object 3"/>
          <p:cNvSpPr txBox="1"/>
          <p:nvPr/>
        </p:nvSpPr>
        <p:spPr>
          <a:xfrm>
            <a:off x="228600" y="685557"/>
            <a:ext cx="11049000" cy="5105885"/>
          </a:xfrm>
          <a:prstGeom prst="rect">
            <a:avLst/>
          </a:prstGeom>
        </p:spPr>
        <p:txBody>
          <a:bodyPr vert="horz" wrap="square" lIns="0" tIns="9525" rIns="0" bIns="0" rtlCol="0">
            <a:spAutoFit/>
          </a:bodyPr>
          <a:lstStyle/>
          <a:p>
            <a:pPr marL="88900" marR="3665854">
              <a:spcAft>
                <a:spcPts val="500"/>
              </a:spcAft>
            </a:pPr>
            <a:r>
              <a:rPr sz="1200" b="1" spc="-10" dirty="0">
                <a:solidFill>
                  <a:srgbClr val="004B8E"/>
                </a:solidFill>
                <a:latin typeface="Franklin Gothic Book" panose="020B0503020102020204" pitchFamily="34" charset="0"/>
                <a:cs typeface="Arial"/>
              </a:rPr>
              <a:t>Annua</a:t>
            </a:r>
            <a:r>
              <a:rPr sz="1200" b="1" dirty="0">
                <a:solidFill>
                  <a:srgbClr val="004B8E"/>
                </a:solidFill>
                <a:latin typeface="Franklin Gothic Book" panose="020B0503020102020204" pitchFamily="34" charset="0"/>
                <a:cs typeface="Arial"/>
              </a:rPr>
              <a:t>l</a:t>
            </a:r>
            <a:r>
              <a:rPr sz="1200" b="1" spc="35" dirty="0">
                <a:solidFill>
                  <a:srgbClr val="004B8E"/>
                </a:solidFill>
                <a:latin typeface="Franklin Gothic Book" panose="020B0503020102020204" pitchFamily="34" charset="0"/>
                <a:cs typeface="Arial"/>
              </a:rPr>
              <a:t> </a:t>
            </a:r>
            <a:r>
              <a:rPr sz="1200" b="1" spc="-10" dirty="0" smtClean="0">
                <a:solidFill>
                  <a:srgbClr val="004B8E"/>
                </a:solidFill>
                <a:latin typeface="Franklin Gothic Book" panose="020B0503020102020204" pitchFamily="34" charset="0"/>
                <a:cs typeface="Arial"/>
              </a:rPr>
              <a:t>Pla</a:t>
            </a:r>
            <a:r>
              <a:rPr sz="1200" b="1" dirty="0" smtClean="0">
                <a:solidFill>
                  <a:srgbClr val="004B8E"/>
                </a:solidFill>
                <a:latin typeface="Franklin Gothic Book" panose="020B0503020102020204" pitchFamily="34" charset="0"/>
                <a:cs typeface="Arial"/>
              </a:rPr>
              <a:t>n</a:t>
            </a:r>
            <a:r>
              <a:rPr lang="en-US" sz="1200" b="1" dirty="0" smtClean="0">
                <a:solidFill>
                  <a:srgbClr val="004B8E"/>
                </a:solidFill>
                <a:latin typeface="Franklin Gothic Book" panose="020B0503020102020204" pitchFamily="34" charset="0"/>
                <a:cs typeface="Arial"/>
              </a:rPr>
              <a:t>/Benefits</a:t>
            </a:r>
            <a:r>
              <a:rPr sz="1200" b="1" spc="-35" dirty="0" smtClean="0">
                <a:solidFill>
                  <a:srgbClr val="004B8E"/>
                </a:solidFill>
                <a:latin typeface="Franklin Gothic Book" panose="020B0503020102020204" pitchFamily="34" charset="0"/>
                <a:cs typeface="Arial"/>
              </a:rPr>
              <a:t> </a:t>
            </a:r>
            <a:r>
              <a:rPr sz="1200" b="1" spc="-10" dirty="0">
                <a:solidFill>
                  <a:srgbClr val="004B8E"/>
                </a:solidFill>
                <a:latin typeface="Franklin Gothic Book" panose="020B0503020102020204" pitchFamily="34" charset="0"/>
                <a:cs typeface="Arial"/>
              </a:rPr>
              <a:t>Renewa</a:t>
            </a:r>
            <a:r>
              <a:rPr sz="1200" b="1" dirty="0">
                <a:solidFill>
                  <a:srgbClr val="004B8E"/>
                </a:solidFill>
                <a:latin typeface="Franklin Gothic Book" panose="020B0503020102020204" pitchFamily="34" charset="0"/>
                <a:cs typeface="Arial"/>
              </a:rPr>
              <a:t>l</a:t>
            </a:r>
            <a:r>
              <a:rPr sz="1200" b="1" spc="-105" dirty="0">
                <a:solidFill>
                  <a:srgbClr val="004B8E"/>
                </a:solidFill>
                <a:latin typeface="Franklin Gothic Book" panose="020B0503020102020204" pitchFamily="34" charset="0"/>
                <a:cs typeface="Arial"/>
              </a:rPr>
              <a:t> </a:t>
            </a:r>
            <a:r>
              <a:rPr sz="1200" b="1" spc="-10" dirty="0">
                <a:solidFill>
                  <a:srgbClr val="004B8E"/>
                </a:solidFill>
                <a:latin typeface="Franklin Gothic Book" panose="020B0503020102020204" pitchFamily="34" charset="0"/>
                <a:cs typeface="Arial"/>
              </a:rPr>
              <a:t>Date</a:t>
            </a:r>
            <a:r>
              <a:rPr sz="1200" b="1" dirty="0">
                <a:solidFill>
                  <a:srgbClr val="004B8E"/>
                </a:solidFill>
                <a:latin typeface="Franklin Gothic Book" panose="020B0503020102020204" pitchFamily="34" charset="0"/>
                <a:cs typeface="Arial"/>
              </a:rPr>
              <a:t>:</a:t>
            </a:r>
            <a:r>
              <a:rPr sz="1200" b="1" spc="-25" dirty="0">
                <a:solidFill>
                  <a:srgbClr val="004B8E"/>
                </a:solidFill>
                <a:latin typeface="Franklin Gothic Book" panose="020B0503020102020204" pitchFamily="34" charset="0"/>
                <a:cs typeface="Arial"/>
              </a:rPr>
              <a:t> </a:t>
            </a:r>
            <a:r>
              <a:rPr sz="1200" b="1" spc="-10" dirty="0">
                <a:solidFill>
                  <a:srgbClr val="004B8E"/>
                </a:solidFill>
                <a:latin typeface="Franklin Gothic Book" panose="020B0503020102020204" pitchFamily="34" charset="0"/>
                <a:cs typeface="Arial"/>
              </a:rPr>
              <a:t>Jun</a:t>
            </a:r>
            <a:r>
              <a:rPr sz="1200" b="1" dirty="0">
                <a:solidFill>
                  <a:srgbClr val="004B8E"/>
                </a:solidFill>
                <a:latin typeface="Franklin Gothic Book" panose="020B0503020102020204" pitchFamily="34" charset="0"/>
                <a:cs typeface="Arial"/>
              </a:rPr>
              <a:t>e</a:t>
            </a:r>
            <a:r>
              <a:rPr sz="1200" b="1" spc="-30" dirty="0">
                <a:solidFill>
                  <a:srgbClr val="004B8E"/>
                </a:solidFill>
                <a:latin typeface="Franklin Gothic Book" panose="020B0503020102020204" pitchFamily="34" charset="0"/>
                <a:cs typeface="Arial"/>
              </a:rPr>
              <a:t> </a:t>
            </a:r>
            <a:r>
              <a:rPr sz="1200" b="1" dirty="0">
                <a:solidFill>
                  <a:srgbClr val="004B8E"/>
                </a:solidFill>
                <a:latin typeface="Franklin Gothic Book" panose="020B0503020102020204" pitchFamily="34" charset="0"/>
                <a:cs typeface="Arial"/>
              </a:rPr>
              <a:t>1</a:t>
            </a:r>
            <a:r>
              <a:rPr sz="1200" b="1" baseline="13888" dirty="0">
                <a:solidFill>
                  <a:srgbClr val="004B8E"/>
                </a:solidFill>
                <a:latin typeface="Franklin Gothic Book" panose="020B0503020102020204" pitchFamily="34" charset="0"/>
                <a:cs typeface="Arial"/>
              </a:rPr>
              <a:t>st</a:t>
            </a:r>
            <a:r>
              <a:rPr sz="1200" b="1" dirty="0">
                <a:solidFill>
                  <a:srgbClr val="004B8E"/>
                </a:solidFill>
                <a:latin typeface="Franklin Gothic Book" panose="020B0503020102020204" pitchFamily="34" charset="0"/>
                <a:cs typeface="Arial"/>
              </a:rPr>
              <a:t>,</a:t>
            </a:r>
            <a:r>
              <a:rPr sz="1200" b="1" spc="-30" dirty="0">
                <a:solidFill>
                  <a:srgbClr val="004B8E"/>
                </a:solidFill>
                <a:latin typeface="Franklin Gothic Book" panose="020B0503020102020204" pitchFamily="34" charset="0"/>
                <a:cs typeface="Arial"/>
              </a:rPr>
              <a:t> </a:t>
            </a:r>
            <a:r>
              <a:rPr sz="1200" b="1" u="sng" spc="-10" dirty="0" smtClean="0">
                <a:solidFill>
                  <a:srgbClr val="004B8E"/>
                </a:solidFill>
                <a:latin typeface="Franklin Gothic Book" panose="020B0503020102020204" pitchFamily="34" charset="0"/>
                <a:cs typeface="Arial"/>
              </a:rPr>
              <a:t>202</a:t>
            </a:r>
            <a:r>
              <a:rPr lang="en-US" sz="1200" b="1" u="sng" dirty="0">
                <a:solidFill>
                  <a:srgbClr val="004B8E"/>
                </a:solidFill>
                <a:latin typeface="Franklin Gothic Book" panose="020B0503020102020204" pitchFamily="34" charset="0"/>
                <a:cs typeface="Arial"/>
              </a:rPr>
              <a:t>3</a:t>
            </a:r>
            <a:r>
              <a:rPr sz="1200" spc="-45" dirty="0" smtClean="0">
                <a:solidFill>
                  <a:srgbClr val="004B8E"/>
                </a:solidFill>
                <a:latin typeface="Franklin Gothic Book" panose="020B0503020102020204" pitchFamily="34" charset="0"/>
                <a:cs typeface="Arial"/>
              </a:rPr>
              <a:t> </a:t>
            </a:r>
            <a:r>
              <a:rPr sz="1200" spc="-10" dirty="0">
                <a:latin typeface="Franklin Gothic Book" panose="020B0503020102020204" pitchFamily="34" charset="0"/>
                <a:cs typeface="Arial"/>
              </a:rPr>
              <a:t>(an</a:t>
            </a:r>
            <a:r>
              <a:rPr sz="1200" dirty="0">
                <a:latin typeface="Franklin Gothic Book" panose="020B0503020102020204" pitchFamily="34" charset="0"/>
                <a:cs typeface="Arial"/>
              </a:rPr>
              <a:t>d</a:t>
            </a:r>
            <a:r>
              <a:rPr sz="1200" spc="-30" dirty="0">
                <a:latin typeface="Franklin Gothic Book" panose="020B0503020102020204" pitchFamily="34" charset="0"/>
                <a:cs typeface="Arial"/>
              </a:rPr>
              <a:t> </a:t>
            </a:r>
            <a:r>
              <a:rPr lang="en-US" sz="1200" spc="-30" dirty="0" smtClean="0">
                <a:latin typeface="Franklin Gothic Book" panose="020B0503020102020204" pitchFamily="34" charset="0"/>
                <a:cs typeface="Arial"/>
              </a:rPr>
              <a:t>June 1 </a:t>
            </a:r>
            <a:r>
              <a:rPr sz="1200" spc="-10" dirty="0" smtClean="0">
                <a:latin typeface="Franklin Gothic Book" panose="020B0503020102020204" pitchFamily="34" charset="0"/>
                <a:cs typeface="Arial"/>
              </a:rPr>
              <a:t>ever</a:t>
            </a:r>
            <a:r>
              <a:rPr sz="1200" dirty="0" smtClean="0">
                <a:latin typeface="Franklin Gothic Book" panose="020B0503020102020204" pitchFamily="34" charset="0"/>
                <a:cs typeface="Arial"/>
              </a:rPr>
              <a:t>y</a:t>
            </a:r>
            <a:r>
              <a:rPr sz="1200" spc="-50" dirty="0" smtClean="0">
                <a:latin typeface="Franklin Gothic Book" panose="020B0503020102020204" pitchFamily="34" charset="0"/>
                <a:cs typeface="Arial"/>
              </a:rPr>
              <a:t> </a:t>
            </a:r>
            <a:r>
              <a:rPr sz="1200" spc="-20" dirty="0">
                <a:latin typeface="Franklin Gothic Book" panose="020B0503020102020204" pitchFamily="34" charset="0"/>
                <a:cs typeface="Arial"/>
              </a:rPr>
              <a:t>yea</a:t>
            </a:r>
            <a:r>
              <a:rPr sz="1200" dirty="0">
                <a:latin typeface="Franklin Gothic Book" panose="020B0503020102020204" pitchFamily="34" charset="0"/>
                <a:cs typeface="Arial"/>
              </a:rPr>
              <a:t>r</a:t>
            </a:r>
            <a:r>
              <a:rPr sz="1200" spc="10" dirty="0">
                <a:latin typeface="Franklin Gothic Book" panose="020B0503020102020204" pitchFamily="34" charset="0"/>
                <a:cs typeface="Arial"/>
              </a:rPr>
              <a:t> </a:t>
            </a:r>
            <a:r>
              <a:rPr sz="1200" spc="-10" dirty="0" smtClean="0">
                <a:latin typeface="Franklin Gothic Book" panose="020B0503020102020204" pitchFamily="34" charset="0"/>
                <a:cs typeface="Arial"/>
              </a:rPr>
              <a:t>thereafter)</a:t>
            </a:r>
            <a:r>
              <a:rPr lang="en-US" sz="1200" spc="-10" dirty="0" smtClean="0">
                <a:latin typeface="Franklin Gothic Book" panose="020B0503020102020204" pitchFamily="34" charset="0"/>
                <a:cs typeface="Arial"/>
              </a:rPr>
              <a:t> </a:t>
            </a:r>
          </a:p>
          <a:p>
            <a:pPr marL="88900" marR="3665854">
              <a:spcAft>
                <a:spcPts val="500"/>
              </a:spcAft>
            </a:pPr>
            <a:r>
              <a:rPr lang="en-US" sz="1200" b="1" dirty="0" smtClean="0">
                <a:latin typeface="Franklin Gothic Book" panose="020B0503020102020204" pitchFamily="34" charset="0"/>
                <a:cs typeface="Arial"/>
              </a:rPr>
              <a:t>Benefit </a:t>
            </a:r>
            <a:r>
              <a:rPr lang="en-US" sz="1200" b="1" dirty="0">
                <a:latin typeface="Franklin Gothic Book" panose="020B0503020102020204" pitchFamily="34" charset="0"/>
                <a:cs typeface="Arial"/>
              </a:rPr>
              <a:t>Plan Year for all “benefit limits and accumulators”: </a:t>
            </a:r>
            <a:r>
              <a:rPr lang="en-US" sz="1200" dirty="0">
                <a:latin typeface="Franklin Gothic Book" panose="020B0503020102020204" pitchFamily="34" charset="0"/>
                <a:cs typeface="Arial"/>
              </a:rPr>
              <a:t>Plan Year (June to June</a:t>
            </a:r>
            <a:r>
              <a:rPr lang="en-US" sz="1200" dirty="0" smtClean="0">
                <a:latin typeface="Franklin Gothic Book" panose="020B0503020102020204" pitchFamily="34" charset="0"/>
                <a:cs typeface="Arial"/>
              </a:rPr>
              <a:t>). 30-day non-renewal notice.</a:t>
            </a:r>
            <a:endParaRPr lang="en-US" sz="1200" spc="-10" dirty="0" smtClean="0">
              <a:latin typeface="Franklin Gothic Book" panose="020B0503020102020204" pitchFamily="34" charset="0"/>
              <a:cs typeface="Arial"/>
            </a:endParaRPr>
          </a:p>
          <a:p>
            <a:pPr marL="88900" marR="3665854">
              <a:spcAft>
                <a:spcPts val="500"/>
              </a:spcAft>
            </a:pPr>
            <a:r>
              <a:rPr lang="en-US" sz="1200" dirty="0" smtClean="0">
                <a:latin typeface="Franklin Gothic Book" panose="020B0503020102020204" pitchFamily="34" charset="0"/>
                <a:cs typeface="Arial" panose="020B0604020202020204" pitchFamily="34" charset="0"/>
              </a:rPr>
              <a:t>ACA </a:t>
            </a:r>
            <a:r>
              <a:rPr lang="en-US" sz="1200" dirty="0">
                <a:latin typeface="Franklin Gothic Book" panose="020B0503020102020204" pitchFamily="34" charset="0"/>
                <a:cs typeface="Arial" panose="020B0604020202020204" pitchFamily="34" charset="0"/>
              </a:rPr>
              <a:t>1094 and 1095 fulfillment is included in the pricing</a:t>
            </a:r>
          </a:p>
          <a:p>
            <a:pPr marL="88900" marR="3665854">
              <a:spcAft>
                <a:spcPts val="500"/>
              </a:spcAft>
            </a:pPr>
            <a:r>
              <a:rPr sz="1200" spc="-375" dirty="0" smtClean="0">
                <a:latin typeface="Franklin Gothic Book" panose="020B0503020102020204" pitchFamily="34" charset="0"/>
                <a:cs typeface="Arial"/>
              </a:rPr>
              <a:t> </a:t>
            </a:r>
            <a:r>
              <a:rPr sz="1200" b="1" dirty="0">
                <a:latin typeface="Franklin Gothic Book" panose="020B0503020102020204" pitchFamily="34" charset="0"/>
                <a:cs typeface="Arial"/>
              </a:rPr>
              <a:t>Minimum</a:t>
            </a:r>
            <a:r>
              <a:rPr sz="1200" b="1" spc="-95" dirty="0">
                <a:latin typeface="Franklin Gothic Book" panose="020B0503020102020204" pitchFamily="34" charset="0"/>
                <a:cs typeface="Arial"/>
              </a:rPr>
              <a:t> </a:t>
            </a:r>
            <a:r>
              <a:rPr sz="1200" b="1" spc="-10" dirty="0">
                <a:latin typeface="Franklin Gothic Book" panose="020B0503020102020204" pitchFamily="34" charset="0"/>
                <a:cs typeface="Arial"/>
              </a:rPr>
              <a:t>Participatio</a:t>
            </a:r>
            <a:r>
              <a:rPr sz="1200" b="1" dirty="0">
                <a:latin typeface="Franklin Gothic Book" panose="020B0503020102020204" pitchFamily="34" charset="0"/>
                <a:cs typeface="Arial"/>
              </a:rPr>
              <a:t>n</a:t>
            </a:r>
            <a:r>
              <a:rPr sz="1200" b="1" spc="-100" dirty="0">
                <a:latin typeface="Franklin Gothic Book" panose="020B0503020102020204" pitchFamily="34" charset="0"/>
                <a:cs typeface="Arial"/>
              </a:rPr>
              <a:t> </a:t>
            </a:r>
            <a:r>
              <a:rPr sz="1200" b="1" spc="-10" dirty="0">
                <a:latin typeface="Franklin Gothic Book" panose="020B0503020102020204" pitchFamily="34" charset="0"/>
                <a:cs typeface="Arial"/>
              </a:rPr>
              <a:t>Requirements</a:t>
            </a:r>
            <a:endParaRPr sz="1200" dirty="0">
              <a:latin typeface="Franklin Gothic Book" panose="020B0503020102020204" pitchFamily="34" charset="0"/>
              <a:cs typeface="Arial"/>
            </a:endParaRPr>
          </a:p>
          <a:p>
            <a:pPr marL="763270" indent="-200660">
              <a:spcAft>
                <a:spcPts val="500"/>
              </a:spcAft>
              <a:buChar char="•"/>
              <a:tabLst>
                <a:tab pos="763270" algn="l"/>
                <a:tab pos="763905" algn="l"/>
              </a:tabLst>
            </a:pPr>
            <a:r>
              <a:rPr sz="1200" dirty="0">
                <a:latin typeface="Franklin Gothic Book" panose="020B0503020102020204" pitchFamily="34" charset="0"/>
                <a:cs typeface="Arial"/>
              </a:rPr>
              <a:t>Minimum</a:t>
            </a:r>
            <a:r>
              <a:rPr sz="1200" spc="-60" dirty="0">
                <a:latin typeface="Franklin Gothic Book" panose="020B0503020102020204" pitchFamily="34" charset="0"/>
                <a:cs typeface="Arial"/>
              </a:rPr>
              <a:t> </a:t>
            </a:r>
            <a:r>
              <a:rPr sz="1200" spc="-25" dirty="0">
                <a:latin typeface="Franklin Gothic Book" panose="020B0503020102020204" pitchFamily="34" charset="0"/>
                <a:cs typeface="Arial"/>
              </a:rPr>
              <a:t>Employer</a:t>
            </a:r>
            <a:r>
              <a:rPr sz="1200" spc="50" dirty="0">
                <a:latin typeface="Franklin Gothic Book" panose="020B0503020102020204" pitchFamily="34" charset="0"/>
                <a:cs typeface="Arial"/>
              </a:rPr>
              <a:t> </a:t>
            </a:r>
            <a:r>
              <a:rPr sz="1200" spc="-15" dirty="0">
                <a:latin typeface="Franklin Gothic Book" panose="020B0503020102020204" pitchFamily="34" charset="0"/>
                <a:cs typeface="Arial"/>
              </a:rPr>
              <a:t>Size:</a:t>
            </a:r>
            <a:r>
              <a:rPr sz="1200" spc="-70" dirty="0">
                <a:latin typeface="Franklin Gothic Book" panose="020B0503020102020204" pitchFamily="34" charset="0"/>
                <a:cs typeface="Arial"/>
              </a:rPr>
              <a:t> </a:t>
            </a:r>
            <a:r>
              <a:rPr sz="1200" dirty="0">
                <a:latin typeface="Franklin Gothic Book" panose="020B0503020102020204" pitchFamily="34" charset="0"/>
                <a:cs typeface="Arial"/>
              </a:rPr>
              <a:t>2</a:t>
            </a:r>
            <a:r>
              <a:rPr sz="1200" spc="10" dirty="0">
                <a:latin typeface="Franklin Gothic Book" panose="020B0503020102020204" pitchFamily="34" charset="0"/>
                <a:cs typeface="Arial"/>
              </a:rPr>
              <a:t> </a:t>
            </a:r>
            <a:r>
              <a:rPr sz="1200" spc="-25" dirty="0" smtClean="0">
                <a:latin typeface="Franklin Gothic Book" panose="020B0503020102020204" pitchFamily="34" charset="0"/>
                <a:cs typeface="Arial"/>
              </a:rPr>
              <a:t>Employees</a:t>
            </a:r>
            <a:r>
              <a:rPr lang="en-US" sz="1200" spc="-25" dirty="0" smtClean="0">
                <a:latin typeface="Franklin Gothic Book" panose="020B0503020102020204" pitchFamily="34" charset="0"/>
                <a:cs typeface="Arial"/>
              </a:rPr>
              <a:t>/2 Enrolled</a:t>
            </a:r>
            <a:endParaRPr sz="1200" dirty="0">
              <a:latin typeface="Franklin Gothic Book" panose="020B0503020102020204" pitchFamily="34" charset="0"/>
              <a:cs typeface="Arial"/>
            </a:endParaRPr>
          </a:p>
          <a:p>
            <a:pPr marL="763270" indent="-200660">
              <a:spcAft>
                <a:spcPts val="500"/>
              </a:spcAft>
              <a:buChar char="•"/>
              <a:tabLst>
                <a:tab pos="763270" algn="l"/>
                <a:tab pos="763905" algn="l"/>
              </a:tabLst>
            </a:pPr>
            <a:r>
              <a:rPr sz="1200" spc="-15" dirty="0">
                <a:latin typeface="Franklin Gothic Book" panose="020B0503020102020204" pitchFamily="34" charset="0"/>
                <a:cs typeface="Arial"/>
              </a:rPr>
              <a:t>25</a:t>
            </a:r>
            <a:r>
              <a:rPr sz="1200" dirty="0">
                <a:latin typeface="Franklin Gothic Book" panose="020B0503020102020204" pitchFamily="34" charset="0"/>
                <a:cs typeface="Arial"/>
              </a:rPr>
              <a:t>%</a:t>
            </a:r>
            <a:r>
              <a:rPr sz="1200" spc="-15" dirty="0">
                <a:latin typeface="Franklin Gothic Book" panose="020B0503020102020204" pitchFamily="34" charset="0"/>
                <a:cs typeface="Arial"/>
              </a:rPr>
              <a:t> </a:t>
            </a:r>
            <a:r>
              <a:rPr sz="1200" spc="-5" dirty="0">
                <a:latin typeface="Franklin Gothic Book" panose="020B0503020102020204" pitchFamily="34" charset="0"/>
                <a:cs typeface="Arial"/>
              </a:rPr>
              <a:t>o</a:t>
            </a:r>
            <a:r>
              <a:rPr sz="1200" dirty="0">
                <a:latin typeface="Franklin Gothic Book" panose="020B0503020102020204" pitchFamily="34" charset="0"/>
                <a:cs typeface="Arial"/>
              </a:rPr>
              <a:t>f</a:t>
            </a:r>
            <a:r>
              <a:rPr sz="1200" spc="10" dirty="0">
                <a:latin typeface="Franklin Gothic Book" panose="020B0503020102020204" pitchFamily="34" charset="0"/>
                <a:cs typeface="Arial"/>
              </a:rPr>
              <a:t> </a:t>
            </a:r>
            <a:r>
              <a:rPr sz="1200" spc="-10" dirty="0">
                <a:latin typeface="Franklin Gothic Book" panose="020B0503020102020204" pitchFamily="34" charset="0"/>
                <a:cs typeface="Arial"/>
              </a:rPr>
              <a:t>eligibl</a:t>
            </a:r>
            <a:r>
              <a:rPr sz="1200" dirty="0">
                <a:latin typeface="Franklin Gothic Book" panose="020B0503020102020204" pitchFamily="34" charset="0"/>
                <a:cs typeface="Arial"/>
              </a:rPr>
              <a:t>e</a:t>
            </a:r>
            <a:r>
              <a:rPr sz="1200" spc="-100" dirty="0">
                <a:latin typeface="Franklin Gothic Book" panose="020B0503020102020204" pitchFamily="34" charset="0"/>
                <a:cs typeface="Arial"/>
              </a:rPr>
              <a:t> </a:t>
            </a:r>
            <a:r>
              <a:rPr sz="1200" spc="-25" dirty="0">
                <a:latin typeface="Franklin Gothic Book" panose="020B0503020102020204" pitchFamily="34" charset="0"/>
                <a:cs typeface="Arial"/>
              </a:rPr>
              <a:t>employee</a:t>
            </a:r>
            <a:r>
              <a:rPr sz="1200" dirty="0">
                <a:latin typeface="Franklin Gothic Book" panose="020B0503020102020204" pitchFamily="34" charset="0"/>
                <a:cs typeface="Arial"/>
              </a:rPr>
              <a:t>s</a:t>
            </a:r>
            <a:r>
              <a:rPr sz="1200" spc="70" dirty="0">
                <a:latin typeface="Franklin Gothic Book" panose="020B0503020102020204" pitchFamily="34" charset="0"/>
                <a:cs typeface="Arial"/>
              </a:rPr>
              <a:t> </a:t>
            </a:r>
            <a:r>
              <a:rPr sz="1200" dirty="0">
                <a:latin typeface="Franklin Gothic Book" panose="020B0503020102020204" pitchFamily="34" charset="0"/>
                <a:cs typeface="Arial"/>
              </a:rPr>
              <a:t>if</a:t>
            </a:r>
            <a:r>
              <a:rPr sz="1200" spc="15" dirty="0">
                <a:latin typeface="Franklin Gothic Book" panose="020B0503020102020204" pitchFamily="34" charset="0"/>
                <a:cs typeface="Arial"/>
              </a:rPr>
              <a:t> </a:t>
            </a:r>
            <a:r>
              <a:rPr sz="1200" dirty="0">
                <a:latin typeface="Franklin Gothic Book" panose="020B0503020102020204" pitchFamily="34" charset="0"/>
                <a:cs typeface="Arial"/>
              </a:rPr>
              <a:t>the MVP</a:t>
            </a:r>
            <a:r>
              <a:rPr sz="1200" spc="-105" dirty="0">
                <a:latin typeface="Franklin Gothic Book" panose="020B0503020102020204" pitchFamily="34" charset="0"/>
                <a:cs typeface="Arial"/>
              </a:rPr>
              <a:t> </a:t>
            </a:r>
            <a:r>
              <a:rPr sz="1200" spc="-5" dirty="0">
                <a:latin typeface="Franklin Gothic Book" panose="020B0503020102020204" pitchFamily="34" charset="0"/>
                <a:cs typeface="Arial"/>
              </a:rPr>
              <a:t>Gol</a:t>
            </a:r>
            <a:r>
              <a:rPr sz="1200" dirty="0">
                <a:latin typeface="Franklin Gothic Book" panose="020B0503020102020204" pitchFamily="34" charset="0"/>
                <a:cs typeface="Arial"/>
              </a:rPr>
              <a:t>d</a:t>
            </a:r>
            <a:r>
              <a:rPr sz="1200" spc="-5" dirty="0">
                <a:latin typeface="Franklin Gothic Book" panose="020B0503020102020204" pitchFamily="34" charset="0"/>
                <a:cs typeface="Arial"/>
              </a:rPr>
              <a:t> </a:t>
            </a:r>
            <a:r>
              <a:rPr sz="1200" dirty="0">
                <a:latin typeface="Franklin Gothic Book" panose="020B0503020102020204" pitchFamily="34" charset="0"/>
                <a:cs typeface="Arial"/>
              </a:rPr>
              <a:t>Plan</a:t>
            </a:r>
            <a:r>
              <a:rPr sz="1200" spc="-70" dirty="0">
                <a:latin typeface="Franklin Gothic Book" panose="020B0503020102020204" pitchFamily="34" charset="0"/>
                <a:cs typeface="Arial"/>
              </a:rPr>
              <a:t> </a:t>
            </a:r>
            <a:r>
              <a:rPr sz="1200" dirty="0">
                <a:latin typeface="Franklin Gothic Book" panose="020B0503020102020204" pitchFamily="34" charset="0"/>
                <a:cs typeface="Arial"/>
              </a:rPr>
              <a:t>is</a:t>
            </a:r>
            <a:r>
              <a:rPr sz="1200" spc="-5" dirty="0">
                <a:latin typeface="Franklin Gothic Book" panose="020B0503020102020204" pitchFamily="34" charset="0"/>
                <a:cs typeface="Arial"/>
              </a:rPr>
              <a:t> </a:t>
            </a:r>
            <a:r>
              <a:rPr sz="1200" dirty="0">
                <a:latin typeface="Franklin Gothic Book" panose="020B0503020102020204" pitchFamily="34" charset="0"/>
                <a:cs typeface="Arial"/>
              </a:rPr>
              <a:t>the “richest”</a:t>
            </a:r>
            <a:r>
              <a:rPr sz="1200" spc="-30" dirty="0">
                <a:latin typeface="Franklin Gothic Book" panose="020B0503020102020204" pitchFamily="34" charset="0"/>
                <a:cs typeface="Arial"/>
              </a:rPr>
              <a:t> </a:t>
            </a:r>
            <a:r>
              <a:rPr sz="1200" spc="-5" dirty="0">
                <a:latin typeface="Franklin Gothic Book" panose="020B0503020102020204" pitchFamily="34" charset="0"/>
                <a:cs typeface="Arial"/>
              </a:rPr>
              <a:t>pla</a:t>
            </a:r>
            <a:r>
              <a:rPr sz="1200" dirty="0">
                <a:latin typeface="Franklin Gothic Book" panose="020B0503020102020204" pitchFamily="34" charset="0"/>
                <a:cs typeface="Arial"/>
              </a:rPr>
              <a:t>n</a:t>
            </a:r>
            <a:r>
              <a:rPr sz="1200" spc="-35" dirty="0">
                <a:latin typeface="Franklin Gothic Book" panose="020B0503020102020204" pitchFamily="34" charset="0"/>
                <a:cs typeface="Arial"/>
              </a:rPr>
              <a:t> </a:t>
            </a:r>
            <a:r>
              <a:rPr sz="1200" spc="-25" dirty="0">
                <a:latin typeface="Franklin Gothic Book" panose="020B0503020102020204" pitchFamily="34" charset="0"/>
                <a:cs typeface="Arial"/>
              </a:rPr>
              <a:t>offered</a:t>
            </a:r>
            <a:endParaRPr sz="1200" dirty="0">
              <a:latin typeface="Franklin Gothic Book" panose="020B0503020102020204" pitchFamily="34" charset="0"/>
              <a:cs typeface="Arial"/>
            </a:endParaRPr>
          </a:p>
          <a:p>
            <a:pPr marL="763270" indent="-200660">
              <a:spcAft>
                <a:spcPts val="500"/>
              </a:spcAft>
              <a:buChar char="•"/>
              <a:tabLst>
                <a:tab pos="763270" algn="l"/>
                <a:tab pos="763905" algn="l"/>
              </a:tabLst>
            </a:pPr>
            <a:r>
              <a:rPr sz="1200" spc="-15" dirty="0">
                <a:latin typeface="Franklin Gothic Book" panose="020B0503020102020204" pitchFamily="34" charset="0"/>
                <a:cs typeface="Arial"/>
              </a:rPr>
              <a:t>50</a:t>
            </a:r>
            <a:r>
              <a:rPr sz="1200" dirty="0">
                <a:latin typeface="Franklin Gothic Book" panose="020B0503020102020204" pitchFamily="34" charset="0"/>
                <a:cs typeface="Arial"/>
              </a:rPr>
              <a:t>%</a:t>
            </a:r>
            <a:r>
              <a:rPr sz="1200" spc="-15" dirty="0">
                <a:latin typeface="Franklin Gothic Book" panose="020B0503020102020204" pitchFamily="34" charset="0"/>
                <a:cs typeface="Arial"/>
              </a:rPr>
              <a:t> </a:t>
            </a:r>
            <a:r>
              <a:rPr sz="1200" spc="-5" dirty="0">
                <a:latin typeface="Franklin Gothic Book" panose="020B0503020102020204" pitchFamily="34" charset="0"/>
                <a:cs typeface="Arial"/>
              </a:rPr>
              <a:t>o</a:t>
            </a:r>
            <a:r>
              <a:rPr sz="1200" dirty="0">
                <a:latin typeface="Franklin Gothic Book" panose="020B0503020102020204" pitchFamily="34" charset="0"/>
                <a:cs typeface="Arial"/>
              </a:rPr>
              <a:t>f</a:t>
            </a:r>
            <a:r>
              <a:rPr sz="1200" spc="10" dirty="0">
                <a:latin typeface="Franklin Gothic Book" panose="020B0503020102020204" pitchFamily="34" charset="0"/>
                <a:cs typeface="Arial"/>
              </a:rPr>
              <a:t> </a:t>
            </a:r>
            <a:r>
              <a:rPr sz="1200" spc="-10" dirty="0">
                <a:latin typeface="Franklin Gothic Book" panose="020B0503020102020204" pitchFamily="34" charset="0"/>
                <a:cs typeface="Arial"/>
              </a:rPr>
              <a:t>eligibl</a:t>
            </a:r>
            <a:r>
              <a:rPr sz="1200" dirty="0">
                <a:latin typeface="Franklin Gothic Book" panose="020B0503020102020204" pitchFamily="34" charset="0"/>
                <a:cs typeface="Arial"/>
              </a:rPr>
              <a:t>e</a:t>
            </a:r>
            <a:r>
              <a:rPr sz="1200" spc="-100" dirty="0">
                <a:latin typeface="Franklin Gothic Book" panose="020B0503020102020204" pitchFamily="34" charset="0"/>
                <a:cs typeface="Arial"/>
              </a:rPr>
              <a:t> </a:t>
            </a:r>
            <a:r>
              <a:rPr sz="1200" spc="-25" dirty="0">
                <a:latin typeface="Franklin Gothic Book" panose="020B0503020102020204" pitchFamily="34" charset="0"/>
                <a:cs typeface="Arial"/>
              </a:rPr>
              <a:t>employee</a:t>
            </a:r>
            <a:r>
              <a:rPr sz="1200" dirty="0">
                <a:latin typeface="Franklin Gothic Book" panose="020B0503020102020204" pitchFamily="34" charset="0"/>
                <a:cs typeface="Arial"/>
              </a:rPr>
              <a:t>s</a:t>
            </a:r>
            <a:r>
              <a:rPr sz="1200" spc="70" dirty="0">
                <a:latin typeface="Franklin Gothic Book" panose="020B0503020102020204" pitchFamily="34" charset="0"/>
                <a:cs typeface="Arial"/>
              </a:rPr>
              <a:t> </a:t>
            </a:r>
            <a:r>
              <a:rPr sz="1200" dirty="0">
                <a:latin typeface="Franklin Gothic Book" panose="020B0503020102020204" pitchFamily="34" charset="0"/>
                <a:cs typeface="Arial"/>
              </a:rPr>
              <a:t>if</a:t>
            </a:r>
            <a:r>
              <a:rPr sz="1200" spc="15" dirty="0">
                <a:latin typeface="Franklin Gothic Book" panose="020B0503020102020204" pitchFamily="34" charset="0"/>
                <a:cs typeface="Arial"/>
              </a:rPr>
              <a:t> </a:t>
            </a:r>
            <a:r>
              <a:rPr sz="1200" dirty="0">
                <a:latin typeface="Franklin Gothic Book" panose="020B0503020102020204" pitchFamily="34" charset="0"/>
                <a:cs typeface="Arial"/>
              </a:rPr>
              <a:t>the MVP</a:t>
            </a:r>
            <a:r>
              <a:rPr sz="1200" spc="-90" dirty="0">
                <a:latin typeface="Franklin Gothic Book" panose="020B0503020102020204" pitchFamily="34" charset="0"/>
                <a:cs typeface="Arial"/>
              </a:rPr>
              <a:t> </a:t>
            </a:r>
            <a:r>
              <a:rPr sz="1200" spc="-5" dirty="0">
                <a:latin typeface="Franklin Gothic Book" panose="020B0503020102020204" pitchFamily="34" charset="0"/>
                <a:cs typeface="Arial"/>
              </a:rPr>
              <a:t>Ultr</a:t>
            </a:r>
            <a:r>
              <a:rPr sz="1200" dirty="0">
                <a:latin typeface="Franklin Gothic Book" panose="020B0503020102020204" pitchFamily="34" charset="0"/>
                <a:cs typeface="Arial"/>
              </a:rPr>
              <a:t>a</a:t>
            </a:r>
            <a:r>
              <a:rPr sz="1200" spc="-15" dirty="0">
                <a:latin typeface="Franklin Gothic Book" panose="020B0503020102020204" pitchFamily="34" charset="0"/>
                <a:cs typeface="Arial"/>
              </a:rPr>
              <a:t> </a:t>
            </a:r>
            <a:r>
              <a:rPr sz="1200" dirty="0">
                <a:latin typeface="Franklin Gothic Book" panose="020B0503020102020204" pitchFamily="34" charset="0"/>
                <a:cs typeface="Arial"/>
              </a:rPr>
              <a:t>PPO</a:t>
            </a:r>
            <a:r>
              <a:rPr sz="1200" spc="-20" dirty="0">
                <a:latin typeface="Franklin Gothic Book" panose="020B0503020102020204" pitchFamily="34" charset="0"/>
                <a:cs typeface="Arial"/>
              </a:rPr>
              <a:t> </a:t>
            </a:r>
            <a:r>
              <a:rPr sz="1200" dirty="0">
                <a:latin typeface="Franklin Gothic Book" panose="020B0503020102020204" pitchFamily="34" charset="0"/>
                <a:cs typeface="Arial"/>
              </a:rPr>
              <a:t>Plan</a:t>
            </a:r>
            <a:r>
              <a:rPr sz="1200" spc="-55" dirty="0">
                <a:latin typeface="Franklin Gothic Book" panose="020B0503020102020204" pitchFamily="34" charset="0"/>
                <a:cs typeface="Arial"/>
              </a:rPr>
              <a:t> </a:t>
            </a:r>
            <a:r>
              <a:rPr sz="1200" dirty="0">
                <a:latin typeface="Franklin Gothic Book" panose="020B0503020102020204" pitchFamily="34" charset="0"/>
                <a:cs typeface="Arial"/>
              </a:rPr>
              <a:t>is</a:t>
            </a:r>
            <a:r>
              <a:rPr sz="1200" spc="-5" dirty="0">
                <a:latin typeface="Franklin Gothic Book" panose="020B0503020102020204" pitchFamily="34" charset="0"/>
                <a:cs typeface="Arial"/>
              </a:rPr>
              <a:t> </a:t>
            </a:r>
            <a:r>
              <a:rPr sz="1200" dirty="0">
                <a:latin typeface="Franklin Gothic Book" panose="020B0503020102020204" pitchFamily="34" charset="0"/>
                <a:cs typeface="Arial"/>
              </a:rPr>
              <a:t>the</a:t>
            </a:r>
            <a:r>
              <a:rPr sz="1200" spc="10" dirty="0">
                <a:latin typeface="Franklin Gothic Book" panose="020B0503020102020204" pitchFamily="34" charset="0"/>
                <a:cs typeface="Arial"/>
              </a:rPr>
              <a:t> </a:t>
            </a:r>
            <a:r>
              <a:rPr sz="1200" dirty="0">
                <a:latin typeface="Franklin Gothic Book" panose="020B0503020102020204" pitchFamily="34" charset="0"/>
                <a:cs typeface="Arial"/>
              </a:rPr>
              <a:t>“richest”</a:t>
            </a:r>
            <a:r>
              <a:rPr sz="1200" spc="-25" dirty="0">
                <a:latin typeface="Franklin Gothic Book" panose="020B0503020102020204" pitchFamily="34" charset="0"/>
                <a:cs typeface="Arial"/>
              </a:rPr>
              <a:t> </a:t>
            </a:r>
            <a:r>
              <a:rPr sz="1200" spc="-5" dirty="0">
                <a:latin typeface="Franklin Gothic Book" panose="020B0503020102020204" pitchFamily="34" charset="0"/>
                <a:cs typeface="Arial"/>
              </a:rPr>
              <a:t>pla</a:t>
            </a:r>
            <a:r>
              <a:rPr sz="1200" dirty="0">
                <a:latin typeface="Franklin Gothic Book" panose="020B0503020102020204" pitchFamily="34" charset="0"/>
                <a:cs typeface="Arial"/>
              </a:rPr>
              <a:t>n</a:t>
            </a:r>
            <a:r>
              <a:rPr sz="1200" spc="-60" dirty="0">
                <a:latin typeface="Franklin Gothic Book" panose="020B0503020102020204" pitchFamily="34" charset="0"/>
                <a:cs typeface="Arial"/>
              </a:rPr>
              <a:t> </a:t>
            </a:r>
            <a:r>
              <a:rPr sz="1200" spc="-25" dirty="0">
                <a:latin typeface="Franklin Gothic Book" panose="020B0503020102020204" pitchFamily="34" charset="0"/>
                <a:cs typeface="Arial"/>
              </a:rPr>
              <a:t>offered</a:t>
            </a:r>
            <a:endParaRPr sz="1200" dirty="0">
              <a:latin typeface="Franklin Gothic Book" panose="020B0503020102020204" pitchFamily="34" charset="0"/>
              <a:cs typeface="Arial"/>
            </a:endParaRPr>
          </a:p>
          <a:p>
            <a:pPr marL="763270" indent="-200660">
              <a:spcAft>
                <a:spcPts val="500"/>
              </a:spcAft>
              <a:buChar char="•"/>
              <a:tabLst>
                <a:tab pos="763270" algn="l"/>
                <a:tab pos="763905" algn="l"/>
              </a:tabLst>
            </a:pPr>
            <a:r>
              <a:rPr sz="1200" dirty="0">
                <a:latin typeface="Franklin Gothic Book" panose="020B0503020102020204" pitchFamily="34" charset="0"/>
                <a:cs typeface="Arial"/>
              </a:rPr>
              <a:t>“Qualified</a:t>
            </a:r>
            <a:r>
              <a:rPr sz="1200" spc="-75" dirty="0">
                <a:latin typeface="Franklin Gothic Book" panose="020B0503020102020204" pitchFamily="34" charset="0"/>
                <a:cs typeface="Arial"/>
              </a:rPr>
              <a:t> </a:t>
            </a:r>
            <a:r>
              <a:rPr sz="1200" spc="-25" dirty="0">
                <a:latin typeface="Franklin Gothic Book" panose="020B0503020102020204" pitchFamily="34" charset="0"/>
                <a:cs typeface="Arial"/>
              </a:rPr>
              <a:t>Waivers”</a:t>
            </a:r>
            <a:r>
              <a:rPr sz="1200" spc="-10" dirty="0">
                <a:latin typeface="Franklin Gothic Book" panose="020B0503020102020204" pitchFamily="34" charset="0"/>
                <a:cs typeface="Arial"/>
              </a:rPr>
              <a:t> </a:t>
            </a:r>
            <a:r>
              <a:rPr sz="1200" spc="-15" dirty="0">
                <a:latin typeface="Franklin Gothic Book" panose="020B0503020102020204" pitchFamily="34" charset="0"/>
                <a:cs typeface="Arial"/>
              </a:rPr>
              <a:t>are</a:t>
            </a:r>
            <a:r>
              <a:rPr sz="1200" spc="5" dirty="0">
                <a:latin typeface="Franklin Gothic Book" panose="020B0503020102020204" pitchFamily="34" charset="0"/>
                <a:cs typeface="Arial"/>
              </a:rPr>
              <a:t> </a:t>
            </a:r>
            <a:r>
              <a:rPr sz="1200" spc="-5" dirty="0">
                <a:latin typeface="Franklin Gothic Book" panose="020B0503020102020204" pitchFamily="34" charset="0"/>
                <a:cs typeface="Arial"/>
              </a:rPr>
              <a:t>excluded</a:t>
            </a:r>
            <a:r>
              <a:rPr sz="1200" spc="-75" dirty="0">
                <a:latin typeface="Franklin Gothic Book" panose="020B0503020102020204" pitchFamily="34" charset="0"/>
                <a:cs typeface="Arial"/>
              </a:rPr>
              <a:t> </a:t>
            </a:r>
            <a:r>
              <a:rPr sz="1200" dirty="0">
                <a:latin typeface="Franklin Gothic Book" panose="020B0503020102020204" pitchFamily="34" charset="0"/>
                <a:cs typeface="Arial"/>
              </a:rPr>
              <a:t>from</a:t>
            </a:r>
            <a:r>
              <a:rPr sz="1200" spc="45" dirty="0">
                <a:latin typeface="Franklin Gothic Book" panose="020B0503020102020204" pitchFamily="34" charset="0"/>
                <a:cs typeface="Arial"/>
              </a:rPr>
              <a:t> </a:t>
            </a:r>
            <a:r>
              <a:rPr sz="1200" dirty="0">
                <a:latin typeface="Franklin Gothic Book" panose="020B0503020102020204" pitchFamily="34" charset="0"/>
                <a:cs typeface="Arial"/>
              </a:rPr>
              <a:t>the</a:t>
            </a:r>
            <a:r>
              <a:rPr sz="1200" spc="5" dirty="0">
                <a:latin typeface="Franklin Gothic Book" panose="020B0503020102020204" pitchFamily="34" charset="0"/>
                <a:cs typeface="Arial"/>
              </a:rPr>
              <a:t> </a:t>
            </a:r>
            <a:r>
              <a:rPr sz="1200" dirty="0">
                <a:latin typeface="Franklin Gothic Book" panose="020B0503020102020204" pitchFamily="34" charset="0"/>
                <a:cs typeface="Arial"/>
              </a:rPr>
              <a:t>minimum</a:t>
            </a:r>
            <a:r>
              <a:rPr sz="1200" spc="-50" dirty="0">
                <a:latin typeface="Franklin Gothic Book" panose="020B0503020102020204" pitchFamily="34" charset="0"/>
                <a:cs typeface="Arial"/>
              </a:rPr>
              <a:t> </a:t>
            </a:r>
            <a:r>
              <a:rPr sz="1200" spc="-15" dirty="0">
                <a:latin typeface="Franklin Gothic Book" panose="020B0503020102020204" pitchFamily="34" charset="0"/>
                <a:cs typeface="Arial"/>
              </a:rPr>
              <a:t>participation</a:t>
            </a:r>
            <a:r>
              <a:rPr sz="1200" spc="-65" dirty="0">
                <a:latin typeface="Franklin Gothic Book" panose="020B0503020102020204" pitchFamily="34" charset="0"/>
                <a:cs typeface="Arial"/>
              </a:rPr>
              <a:t> </a:t>
            </a:r>
            <a:r>
              <a:rPr sz="1200" dirty="0">
                <a:latin typeface="Franklin Gothic Book" panose="020B0503020102020204" pitchFamily="34" charset="0"/>
                <a:cs typeface="Arial"/>
              </a:rPr>
              <a:t>%</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calculation</a:t>
            </a:r>
          </a:p>
          <a:p>
            <a:pPr marL="106045">
              <a:spcAft>
                <a:spcPts val="500"/>
              </a:spcAft>
            </a:pPr>
            <a:r>
              <a:rPr sz="1200" b="1" spc="5" dirty="0" smtClean="0">
                <a:latin typeface="Franklin Gothic Book" panose="020B0503020102020204" pitchFamily="34" charset="0"/>
                <a:cs typeface="Arial"/>
              </a:rPr>
              <a:t>Employe</a:t>
            </a:r>
            <a:r>
              <a:rPr sz="1200" b="1" dirty="0" smtClean="0">
                <a:latin typeface="Franklin Gothic Book" panose="020B0503020102020204" pitchFamily="34" charset="0"/>
                <a:cs typeface="Arial"/>
              </a:rPr>
              <a:t>r</a:t>
            </a:r>
            <a:r>
              <a:rPr sz="1200" b="1" spc="-60" dirty="0" smtClean="0">
                <a:latin typeface="Franklin Gothic Book" panose="020B0503020102020204" pitchFamily="34" charset="0"/>
                <a:cs typeface="Arial"/>
              </a:rPr>
              <a:t> </a:t>
            </a:r>
            <a:r>
              <a:rPr sz="1200" b="1" spc="-10" dirty="0">
                <a:latin typeface="Franklin Gothic Book" panose="020B0503020102020204" pitchFamily="34" charset="0"/>
                <a:cs typeface="Arial"/>
              </a:rPr>
              <a:t>Contributio</a:t>
            </a:r>
            <a:r>
              <a:rPr sz="1200" b="1" dirty="0">
                <a:latin typeface="Franklin Gothic Book" panose="020B0503020102020204" pitchFamily="34" charset="0"/>
                <a:cs typeface="Arial"/>
              </a:rPr>
              <a:t>n</a:t>
            </a:r>
            <a:r>
              <a:rPr sz="1200" b="1" spc="-120" dirty="0">
                <a:latin typeface="Franklin Gothic Book" panose="020B0503020102020204" pitchFamily="34" charset="0"/>
                <a:cs typeface="Arial"/>
              </a:rPr>
              <a:t> </a:t>
            </a:r>
            <a:r>
              <a:rPr sz="1200" b="1" spc="-10" dirty="0">
                <a:latin typeface="Franklin Gothic Book" panose="020B0503020102020204" pitchFamily="34" charset="0"/>
                <a:cs typeface="Arial"/>
              </a:rPr>
              <a:t>Requiremen</a:t>
            </a:r>
            <a:r>
              <a:rPr sz="1200" b="1" spc="-5" dirty="0">
                <a:latin typeface="Franklin Gothic Book" panose="020B0503020102020204" pitchFamily="34" charset="0"/>
                <a:cs typeface="Arial"/>
              </a:rPr>
              <a:t>t</a:t>
            </a:r>
            <a:r>
              <a:rPr sz="1200" dirty="0">
                <a:latin typeface="Franklin Gothic Book" panose="020B0503020102020204" pitchFamily="34" charset="0"/>
                <a:cs typeface="Arial"/>
              </a:rPr>
              <a:t>:</a:t>
            </a:r>
          </a:p>
          <a:p>
            <a:pPr marL="775970" indent="-213360">
              <a:spcAft>
                <a:spcPts val="500"/>
              </a:spcAft>
              <a:buChar char="•"/>
              <a:tabLst>
                <a:tab pos="775970" algn="l"/>
                <a:tab pos="776605" algn="l"/>
              </a:tabLst>
            </a:pPr>
            <a:r>
              <a:rPr sz="1200" spc="-25" dirty="0">
                <a:latin typeface="Franklin Gothic Book" panose="020B0503020102020204" pitchFamily="34" charset="0"/>
                <a:cs typeface="Arial"/>
              </a:rPr>
              <a:t>There</a:t>
            </a:r>
            <a:r>
              <a:rPr sz="1200" spc="5" dirty="0">
                <a:latin typeface="Franklin Gothic Book" panose="020B0503020102020204" pitchFamily="34" charset="0"/>
                <a:cs typeface="Arial"/>
              </a:rPr>
              <a:t> </a:t>
            </a:r>
            <a:r>
              <a:rPr sz="1200" dirty="0">
                <a:latin typeface="Franklin Gothic Book" panose="020B0503020102020204" pitchFamily="34" charset="0"/>
                <a:cs typeface="Arial"/>
              </a:rPr>
              <a:t>is</a:t>
            </a:r>
            <a:r>
              <a:rPr sz="1200" spc="35" dirty="0">
                <a:latin typeface="Franklin Gothic Book" panose="020B0503020102020204" pitchFamily="34" charset="0"/>
                <a:cs typeface="Arial"/>
              </a:rPr>
              <a:t> </a:t>
            </a:r>
            <a:r>
              <a:rPr sz="1200" spc="-5" dirty="0">
                <a:latin typeface="Franklin Gothic Book" panose="020B0503020102020204" pitchFamily="34" charset="0"/>
                <a:cs typeface="Arial"/>
              </a:rPr>
              <a:t>no</a:t>
            </a:r>
            <a:r>
              <a:rPr sz="1200" dirty="0">
                <a:latin typeface="Franklin Gothic Book" panose="020B0503020102020204" pitchFamily="34" charset="0"/>
                <a:cs typeface="Arial"/>
              </a:rPr>
              <a:t> Minimum</a:t>
            </a:r>
            <a:r>
              <a:rPr sz="1200" spc="-35" dirty="0">
                <a:latin typeface="Franklin Gothic Book" panose="020B0503020102020204" pitchFamily="34" charset="0"/>
                <a:cs typeface="Arial"/>
              </a:rPr>
              <a:t> </a:t>
            </a:r>
            <a:r>
              <a:rPr sz="1200" spc="-25" dirty="0">
                <a:latin typeface="Franklin Gothic Book" panose="020B0503020102020204" pitchFamily="34" charset="0"/>
                <a:cs typeface="Arial"/>
              </a:rPr>
              <a:t>Employer</a:t>
            </a:r>
            <a:r>
              <a:rPr sz="1200" spc="70" dirty="0">
                <a:latin typeface="Franklin Gothic Book" panose="020B0503020102020204" pitchFamily="34" charset="0"/>
                <a:cs typeface="Arial"/>
              </a:rPr>
              <a:t> </a:t>
            </a:r>
            <a:r>
              <a:rPr sz="1200" spc="-5" dirty="0">
                <a:latin typeface="Franklin Gothic Book" panose="020B0503020102020204" pitchFamily="34" charset="0"/>
                <a:cs typeface="Arial"/>
              </a:rPr>
              <a:t>Contribution </a:t>
            </a:r>
            <a:r>
              <a:rPr sz="1200" spc="-25" dirty="0">
                <a:latin typeface="Franklin Gothic Book" panose="020B0503020102020204" pitchFamily="34" charset="0"/>
                <a:cs typeface="Arial"/>
              </a:rPr>
              <a:t>Requirement</a:t>
            </a:r>
            <a:r>
              <a:rPr sz="1200" spc="15" dirty="0">
                <a:latin typeface="Franklin Gothic Book" panose="020B0503020102020204" pitchFamily="34" charset="0"/>
                <a:cs typeface="Arial"/>
              </a:rPr>
              <a:t> </a:t>
            </a:r>
            <a:r>
              <a:rPr sz="1200" spc="-5" dirty="0">
                <a:latin typeface="Franklin Gothic Book" panose="020B0503020102020204" pitchFamily="34" charset="0"/>
                <a:cs typeface="Arial"/>
              </a:rPr>
              <a:t>imposed</a:t>
            </a:r>
            <a:r>
              <a:rPr sz="1200" spc="-70" dirty="0">
                <a:latin typeface="Franklin Gothic Book" panose="020B0503020102020204" pitchFamily="34" charset="0"/>
                <a:cs typeface="Arial"/>
              </a:rPr>
              <a:t> </a:t>
            </a:r>
            <a:r>
              <a:rPr sz="1200" spc="-5" dirty="0">
                <a:latin typeface="Franklin Gothic Book" panose="020B0503020102020204" pitchFamily="34" charset="0"/>
                <a:cs typeface="Arial"/>
              </a:rPr>
              <a:t>by</a:t>
            </a:r>
            <a:r>
              <a:rPr sz="1200" spc="-70" dirty="0">
                <a:latin typeface="Franklin Gothic Book" panose="020B0503020102020204" pitchFamily="34" charset="0"/>
                <a:cs typeface="Arial"/>
              </a:rPr>
              <a:t> </a:t>
            </a:r>
            <a:r>
              <a:rPr lang="en-US" sz="1200" spc="-70" dirty="0" smtClean="0">
                <a:latin typeface="Franklin Gothic Book" panose="020B0503020102020204" pitchFamily="34" charset="0"/>
                <a:cs typeface="Arial"/>
              </a:rPr>
              <a:t>The IWCA Medical Plan</a:t>
            </a:r>
            <a:endParaRPr sz="1200" dirty="0" smtClean="0">
              <a:latin typeface="Franklin Gothic Book" panose="020B0503020102020204" pitchFamily="34" charset="0"/>
              <a:cs typeface="Arial"/>
            </a:endParaRPr>
          </a:p>
          <a:p>
            <a:pPr marL="106045">
              <a:spcAft>
                <a:spcPts val="500"/>
              </a:spcAft>
            </a:pPr>
            <a:r>
              <a:rPr sz="1200" b="1" spc="-5" dirty="0" smtClean="0">
                <a:latin typeface="Franklin Gothic Book" panose="020B0503020102020204" pitchFamily="34" charset="0"/>
                <a:cs typeface="Arial"/>
              </a:rPr>
              <a:t>Eligible</a:t>
            </a:r>
            <a:r>
              <a:rPr sz="1200" b="1" spc="-60" dirty="0" smtClean="0">
                <a:latin typeface="Franklin Gothic Book" panose="020B0503020102020204" pitchFamily="34" charset="0"/>
                <a:cs typeface="Arial"/>
              </a:rPr>
              <a:t> </a:t>
            </a:r>
            <a:r>
              <a:rPr sz="1200" b="1" spc="-10" dirty="0" smtClean="0">
                <a:latin typeface="Franklin Gothic Book" panose="020B0503020102020204" pitchFamily="34" charset="0"/>
                <a:cs typeface="Arial"/>
              </a:rPr>
              <a:t>Employees</a:t>
            </a:r>
            <a:endParaRPr sz="1200" dirty="0" smtClean="0">
              <a:latin typeface="Franklin Gothic Book" panose="020B0503020102020204" pitchFamily="34" charset="0"/>
              <a:cs typeface="Arial"/>
            </a:endParaRPr>
          </a:p>
          <a:p>
            <a:pPr marL="776605" indent="-213360">
              <a:spcAft>
                <a:spcPts val="500"/>
              </a:spcAft>
              <a:buChar char="•"/>
              <a:tabLst>
                <a:tab pos="776605" algn="l"/>
                <a:tab pos="777240" algn="l"/>
              </a:tabLst>
            </a:pPr>
            <a:r>
              <a:rPr lang="en-US" sz="1200" dirty="0" smtClean="0">
                <a:latin typeface="Franklin Gothic Book" panose="020B0503020102020204" pitchFamily="34" charset="0"/>
                <a:cs typeface="Arial"/>
              </a:rPr>
              <a:t>You may offer</a:t>
            </a:r>
            <a:r>
              <a:rPr sz="1200" spc="20" dirty="0" smtClean="0">
                <a:latin typeface="Franklin Gothic Book" panose="020B0503020102020204" pitchFamily="34" charset="0"/>
                <a:cs typeface="Arial"/>
              </a:rPr>
              <a:t> </a:t>
            </a:r>
            <a:r>
              <a:rPr sz="1200" dirty="0">
                <a:latin typeface="Franklin Gothic Book" panose="020B0503020102020204" pitchFamily="34" charset="0"/>
                <a:cs typeface="Arial"/>
              </a:rPr>
              <a:t>the</a:t>
            </a:r>
            <a:r>
              <a:rPr sz="1200" spc="10" dirty="0">
                <a:latin typeface="Franklin Gothic Book" panose="020B0503020102020204" pitchFamily="34" charset="0"/>
                <a:cs typeface="Arial"/>
              </a:rPr>
              <a:t> </a:t>
            </a:r>
            <a:r>
              <a:rPr lang="en-US" sz="1200" spc="10" dirty="0" smtClean="0">
                <a:latin typeface="Franklin Gothic Book" panose="020B0503020102020204" pitchFamily="34" charset="0"/>
                <a:cs typeface="Arial"/>
              </a:rPr>
              <a:t>IWCA</a:t>
            </a:r>
            <a:r>
              <a:rPr sz="1200" dirty="0" smtClean="0">
                <a:latin typeface="Franklin Gothic Book" panose="020B0503020102020204" pitchFamily="34" charset="0"/>
                <a:cs typeface="Arial"/>
              </a:rPr>
              <a:t> </a:t>
            </a:r>
            <a:r>
              <a:rPr sz="1200" spc="-160" dirty="0" smtClean="0">
                <a:latin typeface="Franklin Gothic Book" panose="020B0503020102020204" pitchFamily="34" charset="0"/>
                <a:cs typeface="Arial"/>
              </a:rPr>
              <a:t> </a:t>
            </a:r>
            <a:r>
              <a:rPr sz="1200" spc="-5" dirty="0">
                <a:latin typeface="Franklin Gothic Book" panose="020B0503020102020204" pitchFamily="34" charset="0"/>
                <a:cs typeface="Arial"/>
              </a:rPr>
              <a:t>plan</a:t>
            </a:r>
            <a:r>
              <a:rPr sz="1200" dirty="0">
                <a:latin typeface="Franklin Gothic Book" panose="020B0503020102020204" pitchFamily="34" charset="0"/>
                <a:cs typeface="Arial"/>
              </a:rPr>
              <a:t>s</a:t>
            </a:r>
            <a:r>
              <a:rPr sz="1200" spc="-65" dirty="0">
                <a:latin typeface="Franklin Gothic Book" panose="020B0503020102020204" pitchFamily="34" charset="0"/>
                <a:cs typeface="Arial"/>
              </a:rPr>
              <a:t> </a:t>
            </a:r>
            <a:r>
              <a:rPr sz="1200" dirty="0">
                <a:latin typeface="Franklin Gothic Book" panose="020B0503020102020204" pitchFamily="34" charset="0"/>
                <a:cs typeface="Arial"/>
              </a:rPr>
              <a:t>to</a:t>
            </a:r>
            <a:r>
              <a:rPr sz="1200" spc="25" dirty="0">
                <a:latin typeface="Franklin Gothic Book" panose="020B0503020102020204" pitchFamily="34" charset="0"/>
                <a:cs typeface="Arial"/>
              </a:rPr>
              <a:t> </a:t>
            </a:r>
            <a:r>
              <a:rPr sz="1200" dirty="0">
                <a:latin typeface="Franklin Gothic Book" panose="020B0503020102020204" pitchFamily="34" charset="0"/>
                <a:cs typeface="Arial"/>
              </a:rPr>
              <a:t>full-time,</a:t>
            </a:r>
            <a:r>
              <a:rPr sz="1200" spc="-50" dirty="0">
                <a:latin typeface="Franklin Gothic Book" panose="020B0503020102020204" pitchFamily="34" charset="0"/>
                <a:cs typeface="Arial"/>
              </a:rPr>
              <a:t> </a:t>
            </a:r>
            <a:r>
              <a:rPr sz="1200" spc="-5" dirty="0">
                <a:latin typeface="Franklin Gothic Book" panose="020B0503020102020204" pitchFamily="34" charset="0"/>
                <a:cs typeface="Arial"/>
              </a:rPr>
              <a:t>part-tim</a:t>
            </a:r>
            <a:r>
              <a:rPr sz="1200" dirty="0">
                <a:latin typeface="Franklin Gothic Book" panose="020B0503020102020204" pitchFamily="34" charset="0"/>
                <a:cs typeface="Arial"/>
              </a:rPr>
              <a:t>e</a:t>
            </a:r>
            <a:r>
              <a:rPr sz="1200" spc="-25" dirty="0">
                <a:latin typeface="Franklin Gothic Book" panose="020B0503020102020204" pitchFamily="34" charset="0"/>
                <a:cs typeface="Arial"/>
              </a:rPr>
              <a:t> </a:t>
            </a:r>
            <a:r>
              <a:rPr sz="1200" spc="-5" dirty="0">
                <a:latin typeface="Franklin Gothic Book" panose="020B0503020102020204" pitchFamily="34" charset="0"/>
                <a:cs typeface="Arial"/>
              </a:rPr>
              <a:t>an</a:t>
            </a:r>
            <a:r>
              <a:rPr sz="1200" dirty="0">
                <a:latin typeface="Franklin Gothic Book" panose="020B0503020102020204" pitchFamily="34" charset="0"/>
                <a:cs typeface="Arial"/>
              </a:rPr>
              <a:t>d</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seasonal</a:t>
            </a:r>
            <a:r>
              <a:rPr sz="1200" spc="-40" dirty="0">
                <a:latin typeface="Franklin Gothic Book" panose="020B0503020102020204" pitchFamily="34" charset="0"/>
                <a:cs typeface="Arial"/>
              </a:rPr>
              <a:t> </a:t>
            </a:r>
            <a:r>
              <a:rPr sz="1200" spc="-30" dirty="0">
                <a:latin typeface="Franklin Gothic Book" panose="020B0503020102020204" pitchFamily="34" charset="0"/>
                <a:cs typeface="Arial"/>
              </a:rPr>
              <a:t>workers</a:t>
            </a:r>
            <a:endParaRPr sz="1200" dirty="0">
              <a:latin typeface="Franklin Gothic Book" panose="020B0503020102020204" pitchFamily="34" charset="0"/>
              <a:cs typeface="Arial"/>
            </a:endParaRPr>
          </a:p>
          <a:p>
            <a:pPr marL="113664">
              <a:spcAft>
                <a:spcPts val="500"/>
              </a:spcAft>
            </a:pPr>
            <a:r>
              <a:rPr sz="1200" b="1" spc="-10" dirty="0">
                <a:latin typeface="Franklin Gothic Book" panose="020B0503020102020204" pitchFamily="34" charset="0"/>
                <a:cs typeface="Arial"/>
              </a:rPr>
              <a:t>Deadline</a:t>
            </a:r>
            <a:r>
              <a:rPr sz="1200" b="1" dirty="0">
                <a:latin typeface="Franklin Gothic Book" panose="020B0503020102020204" pitchFamily="34" charset="0"/>
                <a:cs typeface="Arial"/>
              </a:rPr>
              <a:t>s</a:t>
            </a:r>
            <a:r>
              <a:rPr sz="1200" b="1" spc="-100" dirty="0">
                <a:latin typeface="Franklin Gothic Book" panose="020B0503020102020204" pitchFamily="34" charset="0"/>
                <a:cs typeface="Arial"/>
              </a:rPr>
              <a:t> </a:t>
            </a:r>
            <a:r>
              <a:rPr sz="1200" b="1" dirty="0">
                <a:latin typeface="Franklin Gothic Book" panose="020B0503020102020204" pitchFamily="34" charset="0"/>
                <a:cs typeface="Arial"/>
              </a:rPr>
              <a:t>to</a:t>
            </a:r>
            <a:r>
              <a:rPr sz="1200" b="1" spc="-5" dirty="0">
                <a:latin typeface="Franklin Gothic Book" panose="020B0503020102020204" pitchFamily="34" charset="0"/>
                <a:cs typeface="Arial"/>
              </a:rPr>
              <a:t> </a:t>
            </a:r>
            <a:r>
              <a:rPr sz="1200" b="1" spc="5" dirty="0">
                <a:latin typeface="Franklin Gothic Book" panose="020B0503020102020204" pitchFamily="34" charset="0"/>
                <a:cs typeface="Arial"/>
              </a:rPr>
              <a:t>b</a:t>
            </a:r>
            <a:r>
              <a:rPr sz="1200" b="1" dirty="0">
                <a:latin typeface="Franklin Gothic Book" panose="020B0503020102020204" pitchFamily="34" charset="0"/>
                <a:cs typeface="Arial"/>
              </a:rPr>
              <a:t>e</a:t>
            </a:r>
            <a:r>
              <a:rPr sz="1200" b="1" spc="-25" dirty="0">
                <a:latin typeface="Franklin Gothic Book" panose="020B0503020102020204" pitchFamily="34" charset="0"/>
                <a:cs typeface="Arial"/>
              </a:rPr>
              <a:t> </a:t>
            </a:r>
            <a:r>
              <a:rPr sz="1200" b="1" spc="-10" dirty="0">
                <a:latin typeface="Franklin Gothic Book" panose="020B0503020102020204" pitchFamily="34" charset="0"/>
                <a:cs typeface="Arial"/>
              </a:rPr>
              <a:t>Se</a:t>
            </a:r>
            <a:r>
              <a:rPr sz="1200" b="1" dirty="0">
                <a:latin typeface="Franklin Gothic Book" panose="020B0503020102020204" pitchFamily="34" charset="0"/>
                <a:cs typeface="Arial"/>
              </a:rPr>
              <a:t>t</a:t>
            </a:r>
            <a:r>
              <a:rPr sz="1200" b="1" spc="-15" dirty="0">
                <a:latin typeface="Franklin Gothic Book" panose="020B0503020102020204" pitchFamily="34" charset="0"/>
                <a:cs typeface="Arial"/>
              </a:rPr>
              <a:t> </a:t>
            </a:r>
            <a:r>
              <a:rPr sz="1200" b="1" spc="-5" dirty="0">
                <a:latin typeface="Franklin Gothic Book" panose="020B0503020102020204" pitchFamily="34" charset="0"/>
                <a:cs typeface="Arial"/>
              </a:rPr>
              <a:t>U</a:t>
            </a:r>
            <a:r>
              <a:rPr sz="1200" b="1" dirty="0">
                <a:latin typeface="Franklin Gothic Book" panose="020B0503020102020204" pitchFamily="34" charset="0"/>
                <a:cs typeface="Arial"/>
              </a:rPr>
              <a:t>p</a:t>
            </a:r>
            <a:r>
              <a:rPr sz="1200" b="1" spc="-20" dirty="0">
                <a:latin typeface="Franklin Gothic Book" panose="020B0503020102020204" pitchFamily="34" charset="0"/>
                <a:cs typeface="Arial"/>
              </a:rPr>
              <a:t> </a:t>
            </a:r>
            <a:r>
              <a:rPr sz="1200" b="1" dirty="0">
                <a:latin typeface="Franklin Gothic Book" panose="020B0503020102020204" pitchFamily="34" charset="0"/>
                <a:cs typeface="Arial"/>
              </a:rPr>
              <a:t>with</a:t>
            </a:r>
            <a:r>
              <a:rPr sz="1200" b="1" spc="-85" dirty="0">
                <a:latin typeface="Franklin Gothic Book" panose="020B0503020102020204" pitchFamily="34" charset="0"/>
                <a:cs typeface="Arial"/>
              </a:rPr>
              <a:t> </a:t>
            </a:r>
            <a:r>
              <a:rPr sz="1200" b="1" dirty="0">
                <a:latin typeface="Franklin Gothic Book" panose="020B0503020102020204" pitchFamily="34" charset="0"/>
                <a:cs typeface="Arial"/>
              </a:rPr>
              <a:t>the</a:t>
            </a:r>
            <a:r>
              <a:rPr sz="1200" b="1" spc="-15" dirty="0">
                <a:latin typeface="Franklin Gothic Book" panose="020B0503020102020204" pitchFamily="34" charset="0"/>
                <a:cs typeface="Arial"/>
              </a:rPr>
              <a:t> </a:t>
            </a:r>
            <a:r>
              <a:rPr lang="en-US" sz="1200" b="1" spc="-15" dirty="0" smtClean="0">
                <a:latin typeface="Franklin Gothic Book" panose="020B0503020102020204" pitchFamily="34" charset="0"/>
                <a:cs typeface="Arial"/>
              </a:rPr>
              <a:t>IWCA Medical Plan</a:t>
            </a:r>
            <a:r>
              <a:rPr sz="1200" b="1" spc="110" dirty="0" smtClean="0">
                <a:latin typeface="Franklin Gothic Book" panose="020B0503020102020204" pitchFamily="34" charset="0"/>
                <a:cs typeface="Arial"/>
              </a:rPr>
              <a:t> </a:t>
            </a:r>
            <a:r>
              <a:rPr sz="1200" b="1" dirty="0">
                <a:latin typeface="Franklin Gothic Book" panose="020B0503020102020204" pitchFamily="34" charset="0"/>
                <a:cs typeface="Arial"/>
              </a:rPr>
              <a:t>(Ideally</a:t>
            </a:r>
            <a:r>
              <a:rPr sz="1200" b="1" spc="-95" dirty="0">
                <a:latin typeface="Franklin Gothic Book" panose="020B0503020102020204" pitchFamily="34" charset="0"/>
                <a:cs typeface="Arial"/>
              </a:rPr>
              <a:t> </a:t>
            </a:r>
            <a:r>
              <a:rPr sz="1200" b="1" dirty="0">
                <a:latin typeface="Franklin Gothic Book" panose="020B0503020102020204" pitchFamily="34" charset="0"/>
                <a:cs typeface="Arial"/>
              </a:rPr>
              <a:t>the</a:t>
            </a:r>
            <a:r>
              <a:rPr sz="1200" b="1" spc="-15" dirty="0">
                <a:latin typeface="Franklin Gothic Book" panose="020B0503020102020204" pitchFamily="34" charset="0"/>
                <a:cs typeface="Arial"/>
              </a:rPr>
              <a:t> </a:t>
            </a:r>
            <a:r>
              <a:rPr sz="1200" b="1" spc="-5" dirty="0">
                <a:latin typeface="Franklin Gothic Book" panose="020B0503020102020204" pitchFamily="34" charset="0"/>
                <a:cs typeface="Arial"/>
              </a:rPr>
              <a:t>mor</a:t>
            </a:r>
            <a:r>
              <a:rPr sz="1200" b="1" dirty="0">
                <a:latin typeface="Franklin Gothic Book" panose="020B0503020102020204" pitchFamily="34" charset="0"/>
                <a:cs typeface="Arial"/>
              </a:rPr>
              <a:t>e</a:t>
            </a:r>
            <a:r>
              <a:rPr sz="1200" b="1" spc="-45" dirty="0">
                <a:latin typeface="Franklin Gothic Book" panose="020B0503020102020204" pitchFamily="34" charset="0"/>
                <a:cs typeface="Arial"/>
              </a:rPr>
              <a:t> </a:t>
            </a:r>
            <a:r>
              <a:rPr sz="1200" b="1" spc="-10" dirty="0">
                <a:latin typeface="Franklin Gothic Book" panose="020B0503020102020204" pitchFamily="34" charset="0"/>
                <a:cs typeface="Arial"/>
              </a:rPr>
              <a:t>lea</a:t>
            </a:r>
            <a:r>
              <a:rPr sz="1200" b="1" dirty="0">
                <a:latin typeface="Franklin Gothic Book" panose="020B0503020102020204" pitchFamily="34" charset="0"/>
                <a:cs typeface="Arial"/>
              </a:rPr>
              <a:t>d</a:t>
            </a:r>
            <a:r>
              <a:rPr sz="1200" b="1" spc="-35" dirty="0">
                <a:latin typeface="Franklin Gothic Book" panose="020B0503020102020204" pitchFamily="34" charset="0"/>
                <a:cs typeface="Arial"/>
              </a:rPr>
              <a:t> </a:t>
            </a:r>
            <a:r>
              <a:rPr sz="1200" b="1" spc="-5" dirty="0">
                <a:latin typeface="Franklin Gothic Book" panose="020B0503020102020204" pitchFamily="34" charset="0"/>
                <a:cs typeface="Arial"/>
              </a:rPr>
              <a:t>tim</a:t>
            </a:r>
            <a:r>
              <a:rPr sz="1200" b="1" dirty="0">
                <a:latin typeface="Franklin Gothic Book" panose="020B0503020102020204" pitchFamily="34" charset="0"/>
                <a:cs typeface="Arial"/>
              </a:rPr>
              <a:t>e</a:t>
            </a:r>
            <a:r>
              <a:rPr sz="1200" b="1" spc="-45" dirty="0">
                <a:latin typeface="Franklin Gothic Book" panose="020B0503020102020204" pitchFamily="34" charset="0"/>
                <a:cs typeface="Arial"/>
              </a:rPr>
              <a:t> </a:t>
            </a:r>
            <a:r>
              <a:rPr sz="1200" b="1" dirty="0">
                <a:latin typeface="Franklin Gothic Book" panose="020B0503020102020204" pitchFamily="34" charset="0"/>
                <a:cs typeface="Arial"/>
              </a:rPr>
              <a:t>the</a:t>
            </a:r>
            <a:r>
              <a:rPr sz="1200" b="1" spc="10" dirty="0">
                <a:latin typeface="Franklin Gothic Book" panose="020B0503020102020204" pitchFamily="34" charset="0"/>
                <a:cs typeface="Arial"/>
              </a:rPr>
              <a:t> </a:t>
            </a:r>
            <a:r>
              <a:rPr sz="1200" b="1" spc="-10" dirty="0">
                <a:latin typeface="Franklin Gothic Book" panose="020B0503020102020204" pitchFamily="34" charset="0"/>
                <a:cs typeface="Arial"/>
              </a:rPr>
              <a:t>better)</a:t>
            </a:r>
            <a:endParaRPr sz="1200" dirty="0">
              <a:latin typeface="Franklin Gothic Book" panose="020B0503020102020204" pitchFamily="34" charset="0"/>
              <a:cs typeface="Arial"/>
            </a:endParaRPr>
          </a:p>
          <a:p>
            <a:pPr marL="363220" indent="-250825">
              <a:spcAft>
                <a:spcPts val="500"/>
              </a:spcAft>
              <a:buFont typeface="Arial"/>
              <a:buChar char="•"/>
              <a:tabLst>
                <a:tab pos="363220" algn="l"/>
                <a:tab pos="363855" algn="l"/>
              </a:tabLst>
            </a:pPr>
            <a:r>
              <a:rPr sz="1200" b="1" u="sng" spc="-5" dirty="0">
                <a:solidFill>
                  <a:srgbClr val="004B8E"/>
                </a:solidFill>
                <a:uFill>
                  <a:solidFill>
                    <a:srgbClr val="004B8E"/>
                  </a:solidFill>
                </a:uFill>
                <a:latin typeface="Franklin Gothic Book" panose="020B0503020102020204" pitchFamily="34" charset="0"/>
                <a:cs typeface="Arial"/>
              </a:rPr>
              <a:t>45</a:t>
            </a:r>
            <a:r>
              <a:rPr sz="1200" b="1" u="sng" spc="-40" dirty="0">
                <a:solidFill>
                  <a:srgbClr val="004B8E"/>
                </a:solidFill>
                <a:uFill>
                  <a:solidFill>
                    <a:srgbClr val="004B8E"/>
                  </a:solidFill>
                </a:uFill>
                <a:latin typeface="Franklin Gothic Book" panose="020B0503020102020204" pitchFamily="34" charset="0"/>
                <a:cs typeface="Arial"/>
              </a:rPr>
              <a:t> Days</a:t>
            </a:r>
            <a:r>
              <a:rPr sz="1200" b="1" u="sng" spc="-35" dirty="0">
                <a:solidFill>
                  <a:srgbClr val="004B8E"/>
                </a:solidFill>
                <a:uFill>
                  <a:solidFill>
                    <a:srgbClr val="004B8E"/>
                  </a:solidFill>
                </a:uFill>
                <a:latin typeface="Franklin Gothic Book" panose="020B0503020102020204" pitchFamily="34" charset="0"/>
                <a:cs typeface="Arial"/>
              </a:rPr>
              <a:t> </a:t>
            </a:r>
            <a:r>
              <a:rPr sz="1200" b="1" u="sng" dirty="0">
                <a:solidFill>
                  <a:srgbClr val="004B8E"/>
                </a:solidFill>
                <a:uFill>
                  <a:solidFill>
                    <a:srgbClr val="004B8E"/>
                  </a:solidFill>
                </a:uFill>
                <a:latin typeface="Franklin Gothic Book" panose="020B0503020102020204" pitchFamily="34" charset="0"/>
                <a:cs typeface="Arial"/>
              </a:rPr>
              <a:t>Prior</a:t>
            </a:r>
            <a:r>
              <a:rPr sz="1200" b="1" u="sng" spc="-40" dirty="0">
                <a:solidFill>
                  <a:srgbClr val="004B8E"/>
                </a:solidFill>
                <a:uFill>
                  <a:solidFill>
                    <a:srgbClr val="004B8E"/>
                  </a:solidFill>
                </a:uFill>
                <a:latin typeface="Franklin Gothic Book" panose="020B0503020102020204" pitchFamily="34" charset="0"/>
                <a:cs typeface="Arial"/>
              </a:rPr>
              <a:t> </a:t>
            </a:r>
            <a:r>
              <a:rPr sz="1200" b="1" u="sng" spc="-5" dirty="0">
                <a:solidFill>
                  <a:srgbClr val="004B8E"/>
                </a:solidFill>
                <a:uFill>
                  <a:solidFill>
                    <a:srgbClr val="004B8E"/>
                  </a:solidFill>
                </a:uFill>
                <a:latin typeface="Franklin Gothic Book" panose="020B0503020102020204" pitchFamily="34" charset="0"/>
                <a:cs typeface="Arial"/>
              </a:rPr>
              <a:t>to</a:t>
            </a:r>
            <a:r>
              <a:rPr sz="1200" b="1" u="sng" spc="-20" dirty="0">
                <a:solidFill>
                  <a:srgbClr val="004B8E"/>
                </a:solidFill>
                <a:uFill>
                  <a:solidFill>
                    <a:srgbClr val="004B8E"/>
                  </a:solidFill>
                </a:uFill>
                <a:latin typeface="Franklin Gothic Book" panose="020B0503020102020204" pitchFamily="34" charset="0"/>
                <a:cs typeface="Arial"/>
              </a:rPr>
              <a:t> </a:t>
            </a:r>
            <a:r>
              <a:rPr sz="1200" b="1" u="sng" spc="-5" dirty="0">
                <a:solidFill>
                  <a:srgbClr val="004B8E"/>
                </a:solidFill>
                <a:uFill>
                  <a:solidFill>
                    <a:srgbClr val="004B8E"/>
                  </a:solidFill>
                </a:uFill>
                <a:latin typeface="Franklin Gothic Book" panose="020B0503020102020204" pitchFamily="34" charset="0"/>
                <a:cs typeface="Arial"/>
              </a:rPr>
              <a:t>Requested</a:t>
            </a:r>
            <a:r>
              <a:rPr sz="1200" b="1" u="sng" spc="-70" dirty="0">
                <a:solidFill>
                  <a:srgbClr val="004B8E"/>
                </a:solidFill>
                <a:uFill>
                  <a:solidFill>
                    <a:srgbClr val="004B8E"/>
                  </a:solidFill>
                </a:uFill>
                <a:latin typeface="Franklin Gothic Book" panose="020B0503020102020204" pitchFamily="34" charset="0"/>
                <a:cs typeface="Arial"/>
              </a:rPr>
              <a:t> </a:t>
            </a:r>
            <a:r>
              <a:rPr sz="1200" b="1" u="sng" dirty="0">
                <a:solidFill>
                  <a:srgbClr val="004B8E"/>
                </a:solidFill>
                <a:uFill>
                  <a:solidFill>
                    <a:srgbClr val="004B8E"/>
                  </a:solidFill>
                </a:uFill>
                <a:latin typeface="Franklin Gothic Book" panose="020B0503020102020204" pitchFamily="34" charset="0"/>
                <a:cs typeface="Arial"/>
              </a:rPr>
              <a:t>Start</a:t>
            </a:r>
            <a:r>
              <a:rPr sz="1200" b="1" u="sng" spc="-35" dirty="0">
                <a:solidFill>
                  <a:srgbClr val="004B8E"/>
                </a:solidFill>
                <a:uFill>
                  <a:solidFill>
                    <a:srgbClr val="004B8E"/>
                  </a:solidFill>
                </a:uFill>
                <a:latin typeface="Franklin Gothic Book" panose="020B0503020102020204" pitchFamily="34" charset="0"/>
                <a:cs typeface="Arial"/>
              </a:rPr>
              <a:t> </a:t>
            </a:r>
            <a:r>
              <a:rPr sz="1200" b="1" u="sng" spc="-5" dirty="0">
                <a:solidFill>
                  <a:srgbClr val="004B8E"/>
                </a:solidFill>
                <a:uFill>
                  <a:solidFill>
                    <a:srgbClr val="004B8E"/>
                  </a:solidFill>
                </a:uFill>
                <a:latin typeface="Franklin Gothic Book" panose="020B0503020102020204" pitchFamily="34" charset="0"/>
                <a:cs typeface="Arial"/>
              </a:rPr>
              <a:t>Date:</a:t>
            </a:r>
            <a:endParaRPr sz="1200" u="sng" dirty="0">
              <a:solidFill>
                <a:srgbClr val="004B8E"/>
              </a:solidFill>
              <a:uFill>
                <a:solidFill>
                  <a:srgbClr val="004B8E"/>
                </a:solidFill>
              </a:uFill>
              <a:latin typeface="Franklin Gothic Book" panose="020B0503020102020204" pitchFamily="34" charset="0"/>
              <a:cs typeface="Arial"/>
            </a:endParaRPr>
          </a:p>
          <a:p>
            <a:pPr marL="811530" lvl="1" indent="-250825">
              <a:spcAft>
                <a:spcPts val="500"/>
              </a:spcAft>
              <a:buChar char="•"/>
              <a:tabLst>
                <a:tab pos="811530" algn="l"/>
                <a:tab pos="812165" algn="l"/>
              </a:tabLst>
            </a:pPr>
            <a:r>
              <a:rPr sz="1200" dirty="0">
                <a:latin typeface="Franklin Gothic Book" panose="020B0503020102020204" pitchFamily="34" charset="0"/>
                <a:cs typeface="Arial"/>
              </a:rPr>
              <a:t>Group</a:t>
            </a:r>
            <a:r>
              <a:rPr sz="1200" spc="-5" dirty="0">
                <a:latin typeface="Franklin Gothic Book" panose="020B0503020102020204" pitchFamily="34" charset="0"/>
                <a:cs typeface="Arial"/>
              </a:rPr>
              <a:t> Health</a:t>
            </a:r>
            <a:r>
              <a:rPr sz="1200" spc="-75" dirty="0">
                <a:latin typeface="Franklin Gothic Book" panose="020B0503020102020204" pitchFamily="34" charset="0"/>
                <a:cs typeface="Arial"/>
              </a:rPr>
              <a:t> </a:t>
            </a:r>
            <a:r>
              <a:rPr sz="1200" dirty="0">
                <a:latin typeface="Franklin Gothic Book" panose="020B0503020102020204" pitchFamily="34" charset="0"/>
                <a:cs typeface="Arial"/>
              </a:rPr>
              <a:t>Questionnaire</a:t>
            </a:r>
            <a:r>
              <a:rPr sz="1200" spc="-65" dirty="0">
                <a:latin typeface="Franklin Gothic Book" panose="020B0503020102020204" pitchFamily="34" charset="0"/>
                <a:cs typeface="Arial"/>
              </a:rPr>
              <a:t> </a:t>
            </a:r>
            <a:r>
              <a:rPr sz="1200" spc="-20" dirty="0">
                <a:latin typeface="Franklin Gothic Book" panose="020B0503020102020204" pitchFamily="34" charset="0"/>
                <a:cs typeface="Arial"/>
              </a:rPr>
              <a:t>(GHQ):</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Must</a:t>
            </a:r>
            <a:r>
              <a:rPr sz="1200" spc="-30" dirty="0">
                <a:latin typeface="Franklin Gothic Book" panose="020B0503020102020204" pitchFamily="34" charset="0"/>
                <a:cs typeface="Arial"/>
              </a:rPr>
              <a:t> </a:t>
            </a:r>
            <a:r>
              <a:rPr sz="1200" spc="-5" dirty="0">
                <a:latin typeface="Franklin Gothic Book" panose="020B0503020102020204" pitchFamily="34" charset="0"/>
                <a:cs typeface="Arial"/>
              </a:rPr>
              <a:t>be </a:t>
            </a:r>
            <a:r>
              <a:rPr sz="1200" dirty="0">
                <a:latin typeface="Franklin Gothic Book" panose="020B0503020102020204" pitchFamily="34" charset="0"/>
                <a:cs typeface="Arial"/>
              </a:rPr>
              <a:t>submitted</a:t>
            </a:r>
            <a:r>
              <a:rPr sz="1200" spc="-50" dirty="0">
                <a:latin typeface="Franklin Gothic Book" panose="020B0503020102020204" pitchFamily="34" charset="0"/>
                <a:cs typeface="Arial"/>
              </a:rPr>
              <a:t> </a:t>
            </a:r>
            <a:r>
              <a:rPr sz="1200" dirty="0">
                <a:latin typeface="Franklin Gothic Book" panose="020B0503020102020204" pitchFamily="34" charset="0"/>
                <a:cs typeface="Arial"/>
              </a:rPr>
              <a:t>for</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review</a:t>
            </a:r>
            <a:r>
              <a:rPr sz="1200" spc="-75" dirty="0">
                <a:latin typeface="Franklin Gothic Book" panose="020B0503020102020204" pitchFamily="34" charset="0"/>
                <a:cs typeface="Arial"/>
              </a:rPr>
              <a:t> </a:t>
            </a:r>
            <a:r>
              <a:rPr sz="1200" spc="-5" dirty="0">
                <a:latin typeface="Franklin Gothic Book" panose="020B0503020102020204" pitchFamily="34" charset="0"/>
                <a:cs typeface="Arial"/>
              </a:rPr>
              <a:t>and</a:t>
            </a:r>
            <a:r>
              <a:rPr sz="1200" spc="-25" dirty="0">
                <a:latin typeface="Franklin Gothic Book" panose="020B0503020102020204" pitchFamily="34" charset="0"/>
                <a:cs typeface="Arial"/>
              </a:rPr>
              <a:t> </a:t>
            </a:r>
            <a:r>
              <a:rPr sz="1200" spc="-5" dirty="0">
                <a:latin typeface="Franklin Gothic Book" panose="020B0503020102020204" pitchFamily="34" charset="0"/>
                <a:cs typeface="Arial"/>
              </a:rPr>
              <a:t>approval </a:t>
            </a:r>
            <a:r>
              <a:rPr sz="1200" dirty="0">
                <a:latin typeface="Franklin Gothic Book" panose="020B0503020102020204" pitchFamily="34" charset="0"/>
                <a:cs typeface="Arial"/>
              </a:rPr>
              <a:t>(sample</a:t>
            </a:r>
            <a:r>
              <a:rPr sz="1200" spc="-40" dirty="0">
                <a:latin typeface="Franklin Gothic Book" panose="020B0503020102020204" pitchFamily="34" charset="0"/>
                <a:cs typeface="Arial"/>
              </a:rPr>
              <a:t> </a:t>
            </a:r>
            <a:r>
              <a:rPr sz="1200" spc="-5" dirty="0">
                <a:latin typeface="Franklin Gothic Book" panose="020B0503020102020204" pitchFamily="34" charset="0"/>
                <a:cs typeface="Arial"/>
              </a:rPr>
              <a:t>attached).</a:t>
            </a:r>
            <a:endParaRPr sz="1200" dirty="0">
              <a:latin typeface="Franklin Gothic Book" panose="020B0503020102020204" pitchFamily="34" charset="0"/>
              <a:cs typeface="Arial"/>
            </a:endParaRPr>
          </a:p>
          <a:p>
            <a:pPr marL="811530" marR="43180" lvl="1" indent="-250190">
              <a:spcAft>
                <a:spcPts val="500"/>
              </a:spcAft>
              <a:buChar char="•"/>
              <a:tabLst>
                <a:tab pos="811530" algn="l"/>
                <a:tab pos="812165" algn="l"/>
              </a:tabLst>
            </a:pPr>
            <a:r>
              <a:rPr sz="1200" dirty="0" smtClean="0">
                <a:latin typeface="Franklin Gothic Book" panose="020B0503020102020204" pitchFamily="34" charset="0"/>
                <a:cs typeface="Arial"/>
              </a:rPr>
              <a:t>“Intent</a:t>
            </a:r>
            <a:r>
              <a:rPr lang="en-US" sz="1200" spc="-25" dirty="0">
                <a:latin typeface="Franklin Gothic Book" panose="020B0503020102020204" pitchFamily="34" charset="0"/>
                <a:cs typeface="Arial"/>
              </a:rPr>
              <a:t> </a:t>
            </a:r>
            <a:r>
              <a:rPr lang="en-US" sz="1200" spc="-25" dirty="0" smtClean="0">
                <a:latin typeface="Franklin Gothic Book" panose="020B0503020102020204" pitchFamily="34" charset="0"/>
                <a:cs typeface="Arial"/>
              </a:rPr>
              <a:t>To </a:t>
            </a:r>
            <a:r>
              <a:rPr sz="1200" dirty="0" smtClean="0">
                <a:latin typeface="Franklin Gothic Book" panose="020B0503020102020204" pitchFamily="34" charset="0"/>
                <a:cs typeface="Arial"/>
              </a:rPr>
              <a:t>Implement”</a:t>
            </a:r>
            <a:r>
              <a:rPr sz="1200" spc="20" dirty="0" smtClean="0">
                <a:latin typeface="Franklin Gothic Book" panose="020B0503020102020204" pitchFamily="34" charset="0"/>
                <a:cs typeface="Arial"/>
              </a:rPr>
              <a:t> </a:t>
            </a:r>
            <a:r>
              <a:rPr sz="1200" spc="-20" dirty="0" smtClean="0">
                <a:latin typeface="Franklin Gothic Book" panose="020B0503020102020204" pitchFamily="34" charset="0"/>
                <a:cs typeface="Arial"/>
              </a:rPr>
              <a:t>Form</a:t>
            </a:r>
            <a:r>
              <a:rPr sz="1200" dirty="0" smtClean="0">
                <a:latin typeface="Franklin Gothic Book" panose="020B0503020102020204" pitchFamily="34" charset="0"/>
                <a:cs typeface="Arial"/>
              </a:rPr>
              <a:t>:</a:t>
            </a:r>
            <a:r>
              <a:rPr sz="1200" spc="-20" dirty="0" smtClean="0">
                <a:latin typeface="Franklin Gothic Book" panose="020B0503020102020204" pitchFamily="34" charset="0"/>
                <a:cs typeface="Arial"/>
              </a:rPr>
              <a:t> </a:t>
            </a:r>
            <a:r>
              <a:rPr sz="1200" spc="-5" dirty="0" smtClean="0">
                <a:latin typeface="Franklin Gothic Book" panose="020B0503020102020204" pitchFamily="34" charset="0"/>
                <a:cs typeface="Arial"/>
              </a:rPr>
              <a:t>Thi</a:t>
            </a:r>
            <a:r>
              <a:rPr sz="1200" dirty="0" smtClean="0">
                <a:latin typeface="Franklin Gothic Book" panose="020B0503020102020204" pitchFamily="34" charset="0"/>
                <a:cs typeface="Arial"/>
              </a:rPr>
              <a:t>s</a:t>
            </a:r>
            <a:r>
              <a:rPr sz="1200" spc="-35" dirty="0" smtClean="0">
                <a:latin typeface="Franklin Gothic Book" panose="020B0503020102020204" pitchFamily="34" charset="0"/>
                <a:cs typeface="Arial"/>
              </a:rPr>
              <a:t> </a:t>
            </a:r>
            <a:r>
              <a:rPr sz="1200" dirty="0" smtClean="0">
                <a:latin typeface="Franklin Gothic Book" panose="020B0503020102020204" pitchFamily="34" charset="0"/>
                <a:cs typeface="Arial"/>
              </a:rPr>
              <a:t>form</a:t>
            </a:r>
            <a:r>
              <a:rPr sz="1200" spc="35" dirty="0" smtClean="0">
                <a:latin typeface="Franklin Gothic Book" panose="020B0503020102020204" pitchFamily="34" charset="0"/>
                <a:cs typeface="Arial"/>
              </a:rPr>
              <a:t> </a:t>
            </a:r>
            <a:r>
              <a:rPr sz="1200" dirty="0" smtClean="0">
                <a:latin typeface="Franklin Gothic Book" panose="020B0503020102020204" pitchFamily="34" charset="0"/>
                <a:cs typeface="Arial"/>
              </a:rPr>
              <a:t>tells</a:t>
            </a:r>
            <a:r>
              <a:rPr sz="1200" spc="-10" dirty="0" smtClean="0">
                <a:latin typeface="Franklin Gothic Book" panose="020B0503020102020204" pitchFamily="34" charset="0"/>
                <a:cs typeface="Arial"/>
              </a:rPr>
              <a:t> al</a:t>
            </a:r>
            <a:r>
              <a:rPr sz="1200" dirty="0" smtClean="0">
                <a:latin typeface="Franklin Gothic Book" panose="020B0503020102020204" pitchFamily="34" charset="0"/>
                <a:cs typeface="Arial"/>
              </a:rPr>
              <a:t>l</a:t>
            </a:r>
            <a:r>
              <a:rPr sz="1200" spc="-75" dirty="0" smtClean="0">
                <a:latin typeface="Franklin Gothic Book" panose="020B0503020102020204" pitchFamily="34" charset="0"/>
                <a:cs typeface="Arial"/>
              </a:rPr>
              <a:t> </a:t>
            </a:r>
            <a:r>
              <a:rPr sz="1200" spc="-5" dirty="0" smtClean="0">
                <a:latin typeface="Franklin Gothic Book" panose="020B0503020102020204" pitchFamily="34" charset="0"/>
                <a:cs typeface="Arial"/>
              </a:rPr>
              <a:t>necessar</a:t>
            </a:r>
            <a:r>
              <a:rPr sz="1200" dirty="0" smtClean="0">
                <a:latin typeface="Franklin Gothic Book" panose="020B0503020102020204" pitchFamily="34" charset="0"/>
                <a:cs typeface="Arial"/>
              </a:rPr>
              <a:t>y</a:t>
            </a:r>
            <a:r>
              <a:rPr sz="1200" spc="-40" dirty="0" smtClean="0">
                <a:latin typeface="Franklin Gothic Book" panose="020B0503020102020204" pitchFamily="34" charset="0"/>
                <a:cs typeface="Arial"/>
              </a:rPr>
              <a:t> </a:t>
            </a:r>
            <a:r>
              <a:rPr sz="1200" spc="-5" dirty="0" smtClean="0">
                <a:latin typeface="Franklin Gothic Book" panose="020B0503020102020204" pitchFamily="34" charset="0"/>
                <a:cs typeface="Arial"/>
              </a:rPr>
              <a:t>partie</a:t>
            </a:r>
            <a:r>
              <a:rPr sz="1200" dirty="0" smtClean="0">
                <a:latin typeface="Franklin Gothic Book" panose="020B0503020102020204" pitchFamily="34" charset="0"/>
                <a:cs typeface="Arial"/>
              </a:rPr>
              <a:t>s</a:t>
            </a:r>
            <a:r>
              <a:rPr sz="1200" spc="-30" dirty="0" smtClean="0">
                <a:latin typeface="Franklin Gothic Book" panose="020B0503020102020204" pitchFamily="34" charset="0"/>
                <a:cs typeface="Arial"/>
              </a:rPr>
              <a:t> </a:t>
            </a:r>
            <a:r>
              <a:rPr sz="1200" dirty="0" smtClean="0">
                <a:latin typeface="Franklin Gothic Book" panose="020B0503020102020204" pitchFamily="34" charset="0"/>
                <a:cs typeface="Arial"/>
              </a:rPr>
              <a:t>that</a:t>
            </a:r>
            <a:r>
              <a:rPr sz="1200" spc="20" dirty="0" smtClean="0">
                <a:latin typeface="Franklin Gothic Book" panose="020B0503020102020204" pitchFamily="34" charset="0"/>
                <a:cs typeface="Arial"/>
              </a:rPr>
              <a:t> </a:t>
            </a:r>
            <a:r>
              <a:rPr sz="1200" spc="-25" dirty="0" smtClean="0">
                <a:latin typeface="Franklin Gothic Book" panose="020B0503020102020204" pitchFamily="34" charset="0"/>
                <a:cs typeface="Arial"/>
              </a:rPr>
              <a:t>you</a:t>
            </a:r>
            <a:r>
              <a:rPr sz="1200" dirty="0" smtClean="0">
                <a:latin typeface="Franklin Gothic Book" panose="020B0503020102020204" pitchFamily="34" charset="0"/>
                <a:cs typeface="Arial"/>
              </a:rPr>
              <a:t>r</a:t>
            </a:r>
            <a:r>
              <a:rPr sz="1200" spc="45" dirty="0" smtClean="0">
                <a:latin typeface="Franklin Gothic Book" panose="020B0503020102020204" pitchFamily="34" charset="0"/>
                <a:cs typeface="Arial"/>
              </a:rPr>
              <a:t> </a:t>
            </a:r>
            <a:r>
              <a:rPr sz="1200" dirty="0" smtClean="0">
                <a:latin typeface="Franklin Gothic Book" panose="020B0503020102020204" pitchFamily="34" charset="0"/>
                <a:cs typeface="Arial"/>
              </a:rPr>
              <a:t>company</a:t>
            </a:r>
            <a:r>
              <a:rPr sz="1200" spc="-15" dirty="0" smtClean="0">
                <a:latin typeface="Franklin Gothic Book" panose="020B0503020102020204" pitchFamily="34" charset="0"/>
                <a:cs typeface="Arial"/>
              </a:rPr>
              <a:t> </a:t>
            </a:r>
            <a:r>
              <a:rPr sz="1200" spc="-10" dirty="0" smtClean="0">
                <a:latin typeface="Franklin Gothic Book" panose="020B0503020102020204" pitchFamily="34" charset="0"/>
                <a:cs typeface="Arial"/>
              </a:rPr>
              <a:t>wil</a:t>
            </a:r>
            <a:r>
              <a:rPr sz="1200" dirty="0" smtClean="0">
                <a:latin typeface="Franklin Gothic Book" panose="020B0503020102020204" pitchFamily="34" charset="0"/>
                <a:cs typeface="Arial"/>
              </a:rPr>
              <a:t>l</a:t>
            </a:r>
            <a:r>
              <a:rPr sz="1200" spc="-60" dirty="0" smtClean="0">
                <a:latin typeface="Franklin Gothic Book" panose="020B0503020102020204" pitchFamily="34" charset="0"/>
                <a:cs typeface="Arial"/>
              </a:rPr>
              <a:t> </a:t>
            </a:r>
            <a:r>
              <a:rPr sz="1200" spc="-5" dirty="0" smtClean="0">
                <a:latin typeface="Franklin Gothic Book" panose="020B0503020102020204" pitchFamily="34" charset="0"/>
                <a:cs typeface="Arial"/>
              </a:rPr>
              <a:t>b</a:t>
            </a:r>
            <a:r>
              <a:rPr sz="1200" dirty="0" smtClean="0">
                <a:latin typeface="Franklin Gothic Book" panose="020B0503020102020204" pitchFamily="34" charset="0"/>
                <a:cs typeface="Arial"/>
              </a:rPr>
              <a:t>e </a:t>
            </a:r>
            <a:r>
              <a:rPr sz="1200" spc="-5" dirty="0" smtClean="0">
                <a:latin typeface="Franklin Gothic Book" panose="020B0503020102020204" pitchFamily="34" charset="0"/>
                <a:cs typeface="Arial"/>
              </a:rPr>
              <a:t>implementin</a:t>
            </a:r>
            <a:r>
              <a:rPr lang="en-US" sz="1200" dirty="0" smtClean="0">
                <a:latin typeface="Franklin Gothic Book" panose="020B0503020102020204" pitchFamily="34" charset="0"/>
                <a:cs typeface="Arial"/>
              </a:rPr>
              <a:t>g </a:t>
            </a:r>
            <a:r>
              <a:rPr sz="1200" spc="-15" dirty="0" smtClean="0">
                <a:latin typeface="Franklin Gothic Book" panose="020B0503020102020204" pitchFamily="34" charset="0"/>
                <a:cs typeface="Arial"/>
              </a:rPr>
              <a:t>Th</a:t>
            </a:r>
            <a:r>
              <a:rPr sz="1200" dirty="0" smtClean="0">
                <a:latin typeface="Franklin Gothic Book" panose="020B0503020102020204" pitchFamily="34" charset="0"/>
                <a:cs typeface="Arial"/>
              </a:rPr>
              <a:t>e</a:t>
            </a:r>
            <a:r>
              <a:rPr sz="1200" spc="-15" dirty="0" smtClean="0">
                <a:latin typeface="Franklin Gothic Book" panose="020B0503020102020204" pitchFamily="34" charset="0"/>
                <a:cs typeface="Arial"/>
              </a:rPr>
              <a:t> </a:t>
            </a:r>
            <a:r>
              <a:rPr lang="en-US" sz="1200" spc="-15" dirty="0" smtClean="0">
                <a:latin typeface="Franklin Gothic Book" panose="020B0503020102020204" pitchFamily="34" charset="0"/>
                <a:cs typeface="Arial"/>
              </a:rPr>
              <a:t>IWCA Medical Plan</a:t>
            </a:r>
            <a:r>
              <a:rPr sz="1200" spc="-90" dirty="0" smtClean="0">
                <a:latin typeface="Franklin Gothic Book" panose="020B0503020102020204" pitchFamily="34" charset="0"/>
                <a:cs typeface="Arial"/>
              </a:rPr>
              <a:t> </a:t>
            </a:r>
            <a:r>
              <a:rPr sz="1200" spc="-15" dirty="0" smtClean="0">
                <a:latin typeface="Franklin Gothic Book" panose="020B0503020102020204" pitchFamily="34" charset="0"/>
                <a:cs typeface="Arial"/>
              </a:rPr>
              <a:t>an</a:t>
            </a:r>
            <a:r>
              <a:rPr sz="1200" dirty="0" smtClean="0">
                <a:latin typeface="Franklin Gothic Book" panose="020B0503020102020204" pitchFamily="34" charset="0"/>
                <a:cs typeface="Arial"/>
              </a:rPr>
              <a:t>d</a:t>
            </a:r>
            <a:r>
              <a:rPr sz="1200" spc="-50" dirty="0" smtClean="0">
                <a:latin typeface="Franklin Gothic Book" panose="020B0503020102020204" pitchFamily="34" charset="0"/>
                <a:cs typeface="Arial"/>
              </a:rPr>
              <a:t> </a:t>
            </a:r>
            <a:r>
              <a:rPr sz="1200" spc="-5" dirty="0" smtClean="0">
                <a:latin typeface="Franklin Gothic Book" panose="020B0503020102020204" pitchFamily="34" charset="0"/>
                <a:cs typeface="Arial"/>
              </a:rPr>
              <a:t>initiate</a:t>
            </a:r>
            <a:r>
              <a:rPr sz="1200" dirty="0" smtClean="0">
                <a:latin typeface="Franklin Gothic Book" panose="020B0503020102020204" pitchFamily="34" charset="0"/>
                <a:cs typeface="Arial"/>
              </a:rPr>
              <a:t>s</a:t>
            </a:r>
            <a:r>
              <a:rPr sz="1200" spc="-75" dirty="0" smtClean="0">
                <a:latin typeface="Franklin Gothic Book" panose="020B0503020102020204" pitchFamily="34" charset="0"/>
                <a:cs typeface="Arial"/>
              </a:rPr>
              <a:t> </a:t>
            </a:r>
            <a:r>
              <a:rPr sz="1200" dirty="0" smtClean="0">
                <a:latin typeface="Franklin Gothic Book" panose="020B0503020102020204" pitchFamily="34" charset="0"/>
                <a:cs typeface="Arial"/>
              </a:rPr>
              <a:t>the </a:t>
            </a:r>
            <a:r>
              <a:rPr sz="1200" spc="-5" dirty="0" smtClean="0">
                <a:latin typeface="Franklin Gothic Book" panose="020B0503020102020204" pitchFamily="34" charset="0"/>
                <a:cs typeface="Arial"/>
              </a:rPr>
              <a:t>proces</a:t>
            </a:r>
            <a:r>
              <a:rPr sz="1200" dirty="0" smtClean="0">
                <a:latin typeface="Franklin Gothic Book" panose="020B0503020102020204" pitchFamily="34" charset="0"/>
                <a:cs typeface="Arial"/>
              </a:rPr>
              <a:t>s</a:t>
            </a:r>
            <a:r>
              <a:rPr sz="1200" spc="-40" dirty="0" smtClean="0">
                <a:latin typeface="Franklin Gothic Book" panose="020B0503020102020204" pitchFamily="34" charset="0"/>
                <a:cs typeface="Arial"/>
              </a:rPr>
              <a:t> </a:t>
            </a:r>
            <a:r>
              <a:rPr sz="1200" dirty="0" smtClean="0">
                <a:latin typeface="Franklin Gothic Book" panose="020B0503020102020204" pitchFamily="34" charset="0"/>
                <a:cs typeface="Arial"/>
              </a:rPr>
              <a:t>to</a:t>
            </a:r>
            <a:r>
              <a:rPr sz="1200" spc="10" dirty="0" smtClean="0">
                <a:latin typeface="Franklin Gothic Book" panose="020B0503020102020204" pitchFamily="34" charset="0"/>
                <a:cs typeface="Arial"/>
              </a:rPr>
              <a:t> </a:t>
            </a:r>
            <a:r>
              <a:rPr sz="1200" dirty="0" smtClean="0">
                <a:latin typeface="Franklin Gothic Book" panose="020B0503020102020204" pitchFamily="34" charset="0"/>
                <a:cs typeface="Arial"/>
              </a:rPr>
              <a:t>set </a:t>
            </a:r>
            <a:r>
              <a:rPr sz="1200" spc="-5" dirty="0" smtClean="0">
                <a:latin typeface="Franklin Gothic Book" panose="020B0503020102020204" pitchFamily="34" charset="0"/>
                <a:cs typeface="Arial"/>
              </a:rPr>
              <a:t>u</a:t>
            </a:r>
            <a:r>
              <a:rPr sz="1200" dirty="0" smtClean="0">
                <a:latin typeface="Franklin Gothic Book" panose="020B0503020102020204" pitchFamily="34" charset="0"/>
                <a:cs typeface="Arial"/>
              </a:rPr>
              <a:t>p </a:t>
            </a:r>
            <a:r>
              <a:rPr sz="1200" spc="-25" dirty="0" smtClean="0">
                <a:latin typeface="Franklin Gothic Book" panose="020B0503020102020204" pitchFamily="34" charset="0"/>
                <a:cs typeface="Arial"/>
              </a:rPr>
              <a:t>you</a:t>
            </a:r>
            <a:r>
              <a:rPr sz="1200" dirty="0" smtClean="0">
                <a:latin typeface="Franklin Gothic Book" panose="020B0503020102020204" pitchFamily="34" charset="0"/>
                <a:cs typeface="Arial"/>
              </a:rPr>
              <a:t>r</a:t>
            </a:r>
            <a:r>
              <a:rPr sz="1200" spc="55" dirty="0" smtClean="0">
                <a:latin typeface="Franklin Gothic Book" panose="020B0503020102020204" pitchFamily="34" charset="0"/>
                <a:cs typeface="Arial"/>
              </a:rPr>
              <a:t> </a:t>
            </a:r>
            <a:r>
              <a:rPr sz="1200" spc="-25" dirty="0" smtClean="0">
                <a:latin typeface="Franklin Gothic Book" panose="020B0503020102020204" pitchFamily="34" charset="0"/>
                <a:cs typeface="Arial"/>
              </a:rPr>
              <a:t>grou</a:t>
            </a:r>
            <a:r>
              <a:rPr sz="1200" dirty="0" smtClean="0">
                <a:latin typeface="Franklin Gothic Book" panose="020B0503020102020204" pitchFamily="34" charset="0"/>
                <a:cs typeface="Arial"/>
              </a:rPr>
              <a:t>p</a:t>
            </a:r>
            <a:r>
              <a:rPr sz="1200" spc="-25" dirty="0" smtClean="0">
                <a:latin typeface="Franklin Gothic Book" panose="020B0503020102020204" pitchFamily="34" charset="0"/>
                <a:cs typeface="Arial"/>
              </a:rPr>
              <a:t> (sampl</a:t>
            </a:r>
            <a:r>
              <a:rPr sz="1200" dirty="0" smtClean="0">
                <a:latin typeface="Franklin Gothic Book" panose="020B0503020102020204" pitchFamily="34" charset="0"/>
                <a:cs typeface="Arial"/>
              </a:rPr>
              <a:t>e</a:t>
            </a:r>
            <a:r>
              <a:rPr sz="1200" spc="-15" dirty="0" smtClean="0">
                <a:latin typeface="Franklin Gothic Book" panose="020B0503020102020204" pitchFamily="34" charset="0"/>
                <a:cs typeface="Arial"/>
              </a:rPr>
              <a:t> </a:t>
            </a:r>
            <a:r>
              <a:rPr sz="1200" spc="-25" dirty="0" smtClean="0">
                <a:latin typeface="Franklin Gothic Book" panose="020B0503020102020204" pitchFamily="34" charset="0"/>
                <a:cs typeface="Arial"/>
              </a:rPr>
              <a:t>attached)</a:t>
            </a:r>
            <a:r>
              <a:rPr sz="1200" dirty="0" smtClean="0">
                <a:latin typeface="Franklin Gothic Book" panose="020B0503020102020204" pitchFamily="34" charset="0"/>
                <a:cs typeface="Arial"/>
              </a:rPr>
              <a:t>.</a:t>
            </a:r>
          </a:p>
          <a:p>
            <a:pPr marL="363220" indent="-250825">
              <a:spcAft>
                <a:spcPts val="500"/>
              </a:spcAft>
              <a:buFont typeface="Arial"/>
              <a:buChar char="•"/>
              <a:tabLst>
                <a:tab pos="363220" algn="l"/>
                <a:tab pos="363855" algn="l"/>
              </a:tabLst>
            </a:pPr>
            <a:r>
              <a:rPr sz="1200" b="1" u="sng" spc="-10" dirty="0" smtClean="0">
                <a:solidFill>
                  <a:srgbClr val="004B8E"/>
                </a:solidFill>
                <a:uFill>
                  <a:solidFill>
                    <a:srgbClr val="004B8E"/>
                  </a:solidFill>
                </a:uFill>
                <a:latin typeface="Franklin Gothic Book" panose="020B0503020102020204" pitchFamily="34" charset="0"/>
                <a:cs typeface="Arial"/>
              </a:rPr>
              <a:t>30</a:t>
            </a:r>
            <a:r>
              <a:rPr sz="1200" b="1" u="sng" spc="-40" dirty="0" smtClean="0">
                <a:solidFill>
                  <a:srgbClr val="004B8E"/>
                </a:solidFill>
                <a:uFill>
                  <a:solidFill>
                    <a:srgbClr val="004B8E"/>
                  </a:solidFill>
                </a:uFill>
                <a:latin typeface="Franklin Gothic Book" panose="020B0503020102020204" pitchFamily="34" charset="0"/>
                <a:cs typeface="Arial"/>
              </a:rPr>
              <a:t> </a:t>
            </a:r>
            <a:r>
              <a:rPr sz="1200" b="1" u="sng" spc="-20" dirty="0" smtClean="0">
                <a:solidFill>
                  <a:srgbClr val="004B8E"/>
                </a:solidFill>
                <a:uFill>
                  <a:solidFill>
                    <a:srgbClr val="004B8E"/>
                  </a:solidFill>
                </a:uFill>
                <a:latin typeface="Franklin Gothic Book" panose="020B0503020102020204" pitchFamily="34" charset="0"/>
                <a:cs typeface="Arial"/>
              </a:rPr>
              <a:t>Days</a:t>
            </a:r>
            <a:r>
              <a:rPr sz="1200" b="1" u="sng" spc="5" dirty="0" smtClean="0">
                <a:solidFill>
                  <a:srgbClr val="004B8E"/>
                </a:solidFill>
                <a:uFill>
                  <a:solidFill>
                    <a:srgbClr val="004B8E"/>
                  </a:solidFill>
                </a:uFill>
                <a:latin typeface="Franklin Gothic Book" panose="020B0503020102020204" pitchFamily="34" charset="0"/>
                <a:cs typeface="Arial"/>
              </a:rPr>
              <a:t> </a:t>
            </a:r>
            <a:r>
              <a:rPr sz="1200" b="1" u="sng" spc="-15" dirty="0" smtClean="0">
                <a:solidFill>
                  <a:srgbClr val="004B8E"/>
                </a:solidFill>
                <a:uFill>
                  <a:solidFill>
                    <a:srgbClr val="004B8E"/>
                  </a:solidFill>
                </a:uFill>
                <a:latin typeface="Franklin Gothic Book" panose="020B0503020102020204" pitchFamily="34" charset="0"/>
                <a:cs typeface="Arial"/>
              </a:rPr>
              <a:t>Prior</a:t>
            </a:r>
            <a:r>
              <a:rPr sz="1200" b="1" u="sng" spc="-45" dirty="0" smtClean="0">
                <a:solidFill>
                  <a:srgbClr val="004B8E"/>
                </a:solidFill>
                <a:uFill>
                  <a:solidFill>
                    <a:srgbClr val="004B8E"/>
                  </a:solidFill>
                </a:uFill>
                <a:latin typeface="Franklin Gothic Book" panose="020B0503020102020204" pitchFamily="34" charset="0"/>
                <a:cs typeface="Arial"/>
              </a:rPr>
              <a:t> </a:t>
            </a:r>
            <a:r>
              <a:rPr sz="1200" b="1" u="sng" spc="-10" dirty="0" smtClean="0">
                <a:solidFill>
                  <a:srgbClr val="004B8E"/>
                </a:solidFill>
                <a:uFill>
                  <a:solidFill>
                    <a:srgbClr val="004B8E"/>
                  </a:solidFill>
                </a:uFill>
                <a:latin typeface="Franklin Gothic Book" panose="020B0503020102020204" pitchFamily="34" charset="0"/>
                <a:cs typeface="Arial"/>
              </a:rPr>
              <a:t>to</a:t>
            </a:r>
            <a:r>
              <a:rPr sz="1200" b="1" u="sng" spc="-25" dirty="0" smtClean="0">
                <a:solidFill>
                  <a:srgbClr val="004B8E"/>
                </a:solidFill>
                <a:uFill>
                  <a:solidFill>
                    <a:srgbClr val="004B8E"/>
                  </a:solidFill>
                </a:uFill>
                <a:latin typeface="Franklin Gothic Book" panose="020B0503020102020204" pitchFamily="34" charset="0"/>
                <a:cs typeface="Arial"/>
              </a:rPr>
              <a:t> Requested</a:t>
            </a:r>
            <a:r>
              <a:rPr sz="1200" b="1" u="sng" spc="5" dirty="0" smtClean="0">
                <a:solidFill>
                  <a:srgbClr val="004B8E"/>
                </a:solidFill>
                <a:uFill>
                  <a:solidFill>
                    <a:srgbClr val="004B8E"/>
                  </a:solidFill>
                </a:uFill>
                <a:latin typeface="Franklin Gothic Book" panose="020B0503020102020204" pitchFamily="34" charset="0"/>
                <a:cs typeface="Arial"/>
              </a:rPr>
              <a:t> </a:t>
            </a:r>
            <a:r>
              <a:rPr sz="1200" b="1" u="sng" spc="-20" dirty="0" smtClean="0">
                <a:solidFill>
                  <a:srgbClr val="004B8E"/>
                </a:solidFill>
                <a:uFill>
                  <a:solidFill>
                    <a:srgbClr val="004B8E"/>
                  </a:solidFill>
                </a:uFill>
                <a:latin typeface="Franklin Gothic Book" panose="020B0503020102020204" pitchFamily="34" charset="0"/>
                <a:cs typeface="Arial"/>
              </a:rPr>
              <a:t>Start Date</a:t>
            </a:r>
            <a:endParaRPr sz="1200" u="sng" dirty="0" smtClean="0">
              <a:solidFill>
                <a:srgbClr val="004B8E"/>
              </a:solidFill>
              <a:uFill>
                <a:solidFill>
                  <a:srgbClr val="004B8E"/>
                </a:solidFill>
              </a:uFill>
              <a:latin typeface="Franklin Gothic Book" panose="020B0503020102020204" pitchFamily="34" charset="0"/>
              <a:cs typeface="Arial"/>
            </a:endParaRPr>
          </a:p>
          <a:p>
            <a:pPr marL="820419" lvl="1" indent="-250190">
              <a:spcAft>
                <a:spcPts val="500"/>
              </a:spcAft>
              <a:buChar char="•"/>
              <a:tabLst>
                <a:tab pos="820419" algn="l"/>
                <a:tab pos="821055" algn="l"/>
              </a:tabLst>
            </a:pPr>
            <a:r>
              <a:rPr sz="1200" spc="-15" dirty="0" smtClean="0">
                <a:latin typeface="Franklin Gothic Book" panose="020B0503020102020204" pitchFamily="34" charset="0"/>
                <a:cs typeface="Arial"/>
              </a:rPr>
              <a:t>Compan</a:t>
            </a:r>
            <a:r>
              <a:rPr sz="1200" dirty="0" smtClean="0">
                <a:latin typeface="Franklin Gothic Book" panose="020B0503020102020204" pitchFamily="34" charset="0"/>
                <a:cs typeface="Arial"/>
              </a:rPr>
              <a:t>y</a:t>
            </a:r>
            <a:r>
              <a:rPr sz="1200" spc="5" dirty="0" smtClean="0">
                <a:latin typeface="Franklin Gothic Book" panose="020B0503020102020204" pitchFamily="34" charset="0"/>
                <a:cs typeface="Arial"/>
              </a:rPr>
              <a:t> </a:t>
            </a:r>
            <a:r>
              <a:rPr sz="1200" dirty="0" smtClean="0">
                <a:latin typeface="Franklin Gothic Book" panose="020B0503020102020204" pitchFamily="34" charset="0"/>
                <a:cs typeface="Arial"/>
              </a:rPr>
              <a:t>Paperwork</a:t>
            </a:r>
            <a:r>
              <a:rPr lang="en-US" sz="1200" dirty="0" smtClean="0">
                <a:latin typeface="Franklin Gothic Book" panose="020B0503020102020204" pitchFamily="34" charset="0"/>
                <a:cs typeface="Arial"/>
              </a:rPr>
              <a:t>: </a:t>
            </a:r>
            <a:r>
              <a:rPr sz="1200" dirty="0" smtClean="0">
                <a:latin typeface="Franklin Gothic Book" panose="020B0503020102020204" pitchFamily="34" charset="0"/>
                <a:cs typeface="Arial"/>
              </a:rPr>
              <a:t>All</a:t>
            </a:r>
            <a:r>
              <a:rPr sz="1200" spc="-30" dirty="0" smtClean="0">
                <a:latin typeface="Franklin Gothic Book" panose="020B0503020102020204" pitchFamily="34" charset="0"/>
                <a:cs typeface="Arial"/>
              </a:rPr>
              <a:t> </a:t>
            </a:r>
            <a:r>
              <a:rPr sz="1200" spc="-15" dirty="0">
                <a:latin typeface="Franklin Gothic Book" panose="020B0503020102020204" pitchFamily="34" charset="0"/>
                <a:cs typeface="Arial"/>
              </a:rPr>
              <a:t>Compan</a:t>
            </a:r>
            <a:r>
              <a:rPr sz="1200" dirty="0">
                <a:latin typeface="Franklin Gothic Book" panose="020B0503020102020204" pitchFamily="34" charset="0"/>
                <a:cs typeface="Arial"/>
              </a:rPr>
              <a:t>y</a:t>
            </a:r>
            <a:r>
              <a:rPr sz="1200" spc="-20" dirty="0">
                <a:latin typeface="Franklin Gothic Book" panose="020B0503020102020204" pitchFamily="34" charset="0"/>
                <a:cs typeface="Arial"/>
              </a:rPr>
              <a:t> </a:t>
            </a:r>
            <a:r>
              <a:rPr sz="1200" spc="-25" dirty="0">
                <a:latin typeface="Franklin Gothic Book" panose="020B0503020102020204" pitchFamily="34" charset="0"/>
                <a:cs typeface="Arial"/>
              </a:rPr>
              <a:t>Paperwor</a:t>
            </a:r>
            <a:r>
              <a:rPr sz="1200" dirty="0">
                <a:latin typeface="Franklin Gothic Book" panose="020B0503020102020204" pitchFamily="34" charset="0"/>
                <a:cs typeface="Arial"/>
              </a:rPr>
              <a:t>k</a:t>
            </a:r>
            <a:r>
              <a:rPr sz="1200" spc="80" dirty="0">
                <a:latin typeface="Franklin Gothic Book" panose="020B0503020102020204" pitchFamily="34" charset="0"/>
                <a:cs typeface="Arial"/>
              </a:rPr>
              <a:t> </a:t>
            </a:r>
            <a:r>
              <a:rPr sz="1200" dirty="0">
                <a:latin typeface="Franklin Gothic Book" panose="020B0503020102020204" pitchFamily="34" charset="0"/>
                <a:cs typeface="Arial"/>
              </a:rPr>
              <a:t>must</a:t>
            </a:r>
            <a:r>
              <a:rPr sz="1200" spc="10" dirty="0">
                <a:latin typeface="Franklin Gothic Book" panose="020B0503020102020204" pitchFamily="34" charset="0"/>
                <a:cs typeface="Arial"/>
              </a:rPr>
              <a:t> </a:t>
            </a:r>
            <a:r>
              <a:rPr sz="1200" spc="-5" dirty="0">
                <a:latin typeface="Franklin Gothic Book" panose="020B0503020102020204" pitchFamily="34" charset="0"/>
                <a:cs typeface="Arial"/>
              </a:rPr>
              <a:t>b</a:t>
            </a:r>
            <a:r>
              <a:rPr sz="1200" dirty="0">
                <a:latin typeface="Franklin Gothic Book" panose="020B0503020102020204" pitchFamily="34" charset="0"/>
                <a:cs typeface="Arial"/>
              </a:rPr>
              <a:t>e submitted</a:t>
            </a:r>
            <a:r>
              <a:rPr sz="1200" spc="-45" dirty="0">
                <a:latin typeface="Franklin Gothic Book" panose="020B0503020102020204" pitchFamily="34" charset="0"/>
                <a:cs typeface="Arial"/>
              </a:rPr>
              <a:t> </a:t>
            </a:r>
            <a:r>
              <a:rPr sz="1200" dirty="0">
                <a:latin typeface="Franklin Gothic Book" panose="020B0503020102020204" pitchFamily="34" charset="0"/>
                <a:cs typeface="Arial"/>
              </a:rPr>
              <a:t>to </a:t>
            </a:r>
            <a:r>
              <a:rPr sz="1200" spc="-5" dirty="0">
                <a:latin typeface="Franklin Gothic Book" panose="020B0503020102020204" pitchFamily="34" charset="0"/>
                <a:cs typeface="Arial"/>
              </a:rPr>
              <a:t>CBIZ.</a:t>
            </a:r>
            <a:endParaRPr sz="1200" dirty="0">
              <a:latin typeface="Franklin Gothic Book" panose="020B0503020102020204" pitchFamily="34" charset="0"/>
              <a:cs typeface="Arial"/>
            </a:endParaRPr>
          </a:p>
          <a:p>
            <a:pPr marL="363220" indent="-250825">
              <a:spcAft>
                <a:spcPts val="500"/>
              </a:spcAft>
              <a:buFont typeface="Arial"/>
              <a:buChar char="•"/>
              <a:tabLst>
                <a:tab pos="363220" algn="l"/>
                <a:tab pos="363855" algn="l"/>
              </a:tabLst>
            </a:pPr>
            <a:r>
              <a:rPr sz="1200" b="1" u="sng" spc="-10" dirty="0">
                <a:solidFill>
                  <a:srgbClr val="004B8E"/>
                </a:solidFill>
                <a:uFill>
                  <a:solidFill>
                    <a:srgbClr val="004B8E"/>
                  </a:solidFill>
                </a:uFill>
                <a:latin typeface="Franklin Gothic Book" panose="020B0503020102020204" pitchFamily="34" charset="0"/>
                <a:cs typeface="Arial"/>
              </a:rPr>
              <a:t>20</a:t>
            </a:r>
            <a:r>
              <a:rPr sz="1200" b="1" u="sng" spc="-40" dirty="0">
                <a:solidFill>
                  <a:srgbClr val="004B8E"/>
                </a:solidFill>
                <a:uFill>
                  <a:solidFill>
                    <a:srgbClr val="004B8E"/>
                  </a:solidFill>
                </a:uFill>
                <a:latin typeface="Franklin Gothic Book" panose="020B0503020102020204" pitchFamily="34" charset="0"/>
                <a:cs typeface="Arial"/>
              </a:rPr>
              <a:t> </a:t>
            </a:r>
            <a:r>
              <a:rPr sz="1200" b="1" u="sng" spc="-20" dirty="0">
                <a:solidFill>
                  <a:srgbClr val="004B8E"/>
                </a:solidFill>
                <a:uFill>
                  <a:solidFill>
                    <a:srgbClr val="004B8E"/>
                  </a:solidFill>
                </a:uFill>
                <a:latin typeface="Franklin Gothic Book" panose="020B0503020102020204" pitchFamily="34" charset="0"/>
                <a:cs typeface="Arial"/>
              </a:rPr>
              <a:t>Days</a:t>
            </a:r>
            <a:r>
              <a:rPr sz="1200" b="1" u="sng" spc="5" dirty="0">
                <a:solidFill>
                  <a:srgbClr val="004B8E"/>
                </a:solidFill>
                <a:uFill>
                  <a:solidFill>
                    <a:srgbClr val="004B8E"/>
                  </a:solidFill>
                </a:uFill>
                <a:latin typeface="Franklin Gothic Book" panose="020B0503020102020204" pitchFamily="34" charset="0"/>
                <a:cs typeface="Arial"/>
              </a:rPr>
              <a:t> </a:t>
            </a:r>
            <a:r>
              <a:rPr sz="1200" b="1" u="sng" spc="-15" dirty="0">
                <a:solidFill>
                  <a:srgbClr val="004B8E"/>
                </a:solidFill>
                <a:uFill>
                  <a:solidFill>
                    <a:srgbClr val="004B8E"/>
                  </a:solidFill>
                </a:uFill>
                <a:latin typeface="Franklin Gothic Book" panose="020B0503020102020204" pitchFamily="34" charset="0"/>
                <a:cs typeface="Arial"/>
              </a:rPr>
              <a:t>Prior</a:t>
            </a:r>
            <a:r>
              <a:rPr sz="1200" b="1" u="sng" spc="-45" dirty="0">
                <a:solidFill>
                  <a:srgbClr val="004B8E"/>
                </a:solidFill>
                <a:uFill>
                  <a:solidFill>
                    <a:srgbClr val="004B8E"/>
                  </a:solidFill>
                </a:uFill>
                <a:latin typeface="Franklin Gothic Book" panose="020B0503020102020204" pitchFamily="34" charset="0"/>
                <a:cs typeface="Arial"/>
              </a:rPr>
              <a:t> </a:t>
            </a:r>
            <a:r>
              <a:rPr sz="1200" b="1" u="sng" spc="-10" dirty="0">
                <a:solidFill>
                  <a:srgbClr val="004B8E"/>
                </a:solidFill>
                <a:uFill>
                  <a:solidFill>
                    <a:srgbClr val="004B8E"/>
                  </a:solidFill>
                </a:uFill>
                <a:latin typeface="Franklin Gothic Book" panose="020B0503020102020204" pitchFamily="34" charset="0"/>
                <a:cs typeface="Arial"/>
              </a:rPr>
              <a:t>to</a:t>
            </a:r>
            <a:r>
              <a:rPr sz="1200" b="1" u="sng" spc="-25" dirty="0">
                <a:solidFill>
                  <a:srgbClr val="004B8E"/>
                </a:solidFill>
                <a:uFill>
                  <a:solidFill>
                    <a:srgbClr val="004B8E"/>
                  </a:solidFill>
                </a:uFill>
                <a:latin typeface="Franklin Gothic Book" panose="020B0503020102020204" pitchFamily="34" charset="0"/>
                <a:cs typeface="Arial"/>
              </a:rPr>
              <a:t> Requested</a:t>
            </a:r>
            <a:r>
              <a:rPr sz="1200" b="1" u="sng" spc="-5" dirty="0">
                <a:solidFill>
                  <a:srgbClr val="004B8E"/>
                </a:solidFill>
                <a:uFill>
                  <a:solidFill>
                    <a:srgbClr val="004B8E"/>
                  </a:solidFill>
                </a:uFill>
                <a:latin typeface="Franklin Gothic Book" panose="020B0503020102020204" pitchFamily="34" charset="0"/>
                <a:cs typeface="Arial"/>
              </a:rPr>
              <a:t> </a:t>
            </a:r>
            <a:r>
              <a:rPr sz="1200" b="1" u="sng" spc="-20" dirty="0">
                <a:solidFill>
                  <a:srgbClr val="004B8E"/>
                </a:solidFill>
                <a:uFill>
                  <a:solidFill>
                    <a:srgbClr val="004B8E"/>
                  </a:solidFill>
                </a:uFill>
                <a:latin typeface="Franklin Gothic Book" panose="020B0503020102020204" pitchFamily="34" charset="0"/>
                <a:cs typeface="Arial"/>
              </a:rPr>
              <a:t>Start Date</a:t>
            </a:r>
            <a:endParaRPr sz="1200" u="sng" dirty="0">
              <a:solidFill>
                <a:srgbClr val="004B8E"/>
              </a:solidFill>
              <a:uFill>
                <a:solidFill>
                  <a:srgbClr val="004B8E"/>
                </a:solidFill>
              </a:uFill>
              <a:latin typeface="Franklin Gothic Book" panose="020B0503020102020204" pitchFamily="34" charset="0"/>
              <a:cs typeface="Arial"/>
            </a:endParaRPr>
          </a:p>
          <a:p>
            <a:pPr marL="771525" lvl="1" indent="-201295">
              <a:spcAft>
                <a:spcPts val="500"/>
              </a:spcAft>
              <a:buChar char="•"/>
              <a:tabLst>
                <a:tab pos="770890" algn="l"/>
                <a:tab pos="772160" algn="l"/>
              </a:tabLst>
            </a:pPr>
            <a:r>
              <a:rPr sz="1200" spc="-25" dirty="0">
                <a:latin typeface="Franklin Gothic Book" panose="020B0503020102020204" pitchFamily="34" charset="0"/>
                <a:cs typeface="Arial"/>
              </a:rPr>
              <a:t>Employee</a:t>
            </a:r>
            <a:r>
              <a:rPr sz="1200" spc="15" dirty="0">
                <a:latin typeface="Franklin Gothic Book" panose="020B0503020102020204" pitchFamily="34" charset="0"/>
                <a:cs typeface="Arial"/>
              </a:rPr>
              <a:t> </a:t>
            </a:r>
            <a:r>
              <a:rPr sz="1200" spc="-15" dirty="0">
                <a:latin typeface="Franklin Gothic Book" panose="020B0503020102020204" pitchFamily="34" charset="0"/>
                <a:cs typeface="Arial"/>
              </a:rPr>
              <a:t>Enrollment</a:t>
            </a:r>
            <a:r>
              <a:rPr sz="1200" spc="-50" dirty="0">
                <a:latin typeface="Franklin Gothic Book" panose="020B0503020102020204" pitchFamily="34" charset="0"/>
                <a:cs typeface="Arial"/>
              </a:rPr>
              <a:t> </a:t>
            </a:r>
            <a:r>
              <a:rPr sz="1200" spc="-15" dirty="0" smtClean="0">
                <a:latin typeface="Franklin Gothic Book" panose="020B0503020102020204" pitchFamily="34" charset="0"/>
                <a:cs typeface="Arial"/>
              </a:rPr>
              <a:t>Elections</a:t>
            </a:r>
            <a:r>
              <a:rPr lang="en-US" sz="1200" spc="-15" dirty="0" smtClean="0">
                <a:latin typeface="Franklin Gothic Book" panose="020B0503020102020204" pitchFamily="34" charset="0"/>
                <a:cs typeface="Arial"/>
              </a:rPr>
              <a:t>: </a:t>
            </a:r>
            <a:r>
              <a:rPr sz="1200" spc="-10" dirty="0" smtClean="0">
                <a:latin typeface="Franklin Gothic Book" panose="020B0503020102020204" pitchFamily="34" charset="0"/>
                <a:cs typeface="Arial"/>
              </a:rPr>
              <a:t>All</a:t>
            </a:r>
            <a:r>
              <a:rPr sz="1200" spc="-55" dirty="0" smtClean="0">
                <a:latin typeface="Franklin Gothic Book" panose="020B0503020102020204" pitchFamily="34" charset="0"/>
                <a:cs typeface="Arial"/>
              </a:rPr>
              <a:t> </a:t>
            </a:r>
            <a:r>
              <a:rPr sz="1200" spc="-25" dirty="0">
                <a:latin typeface="Franklin Gothic Book" panose="020B0503020102020204" pitchFamily="34" charset="0"/>
                <a:cs typeface="Arial"/>
              </a:rPr>
              <a:t>Employee</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Enrollment/Plan</a:t>
            </a:r>
            <a:r>
              <a:rPr sz="1200" spc="-45" dirty="0">
                <a:latin typeface="Franklin Gothic Book" panose="020B0503020102020204" pitchFamily="34" charset="0"/>
                <a:cs typeface="Arial"/>
              </a:rPr>
              <a:t> </a:t>
            </a:r>
            <a:r>
              <a:rPr sz="1200" spc="-15" dirty="0">
                <a:latin typeface="Franklin Gothic Book" panose="020B0503020102020204" pitchFamily="34" charset="0"/>
                <a:cs typeface="Arial"/>
              </a:rPr>
              <a:t>Selections</a:t>
            </a:r>
            <a:r>
              <a:rPr sz="1200" spc="-75" dirty="0">
                <a:latin typeface="Franklin Gothic Book" panose="020B0503020102020204" pitchFamily="34" charset="0"/>
                <a:cs typeface="Arial"/>
              </a:rPr>
              <a:t> </a:t>
            </a:r>
            <a:r>
              <a:rPr sz="1200" dirty="0">
                <a:latin typeface="Franklin Gothic Book" panose="020B0503020102020204" pitchFamily="34" charset="0"/>
                <a:cs typeface="Arial"/>
              </a:rPr>
              <a:t>must</a:t>
            </a:r>
            <a:r>
              <a:rPr sz="1200" spc="10" dirty="0">
                <a:latin typeface="Franklin Gothic Book" panose="020B0503020102020204" pitchFamily="34" charset="0"/>
                <a:cs typeface="Arial"/>
              </a:rPr>
              <a:t> </a:t>
            </a:r>
            <a:r>
              <a:rPr sz="1200" spc="-5" dirty="0">
                <a:latin typeface="Franklin Gothic Book" panose="020B0503020102020204" pitchFamily="34" charset="0"/>
                <a:cs typeface="Arial"/>
              </a:rPr>
              <a:t>be</a:t>
            </a:r>
            <a:r>
              <a:rPr sz="1200" spc="10" dirty="0">
                <a:latin typeface="Franklin Gothic Book" panose="020B0503020102020204" pitchFamily="34" charset="0"/>
                <a:cs typeface="Arial"/>
              </a:rPr>
              <a:t> </a:t>
            </a:r>
            <a:r>
              <a:rPr sz="1200" dirty="0">
                <a:latin typeface="Franklin Gothic Book" panose="020B0503020102020204" pitchFamily="34" charset="0"/>
                <a:cs typeface="Arial"/>
              </a:rPr>
              <a:t>submitted</a:t>
            </a:r>
            <a:r>
              <a:rPr sz="1200" spc="-35" dirty="0">
                <a:latin typeface="Franklin Gothic Book" panose="020B0503020102020204" pitchFamily="34" charset="0"/>
                <a:cs typeface="Arial"/>
              </a:rPr>
              <a:t> </a:t>
            </a:r>
            <a:r>
              <a:rPr sz="1200" dirty="0">
                <a:latin typeface="Franklin Gothic Book" panose="020B0503020102020204" pitchFamily="34" charset="0"/>
                <a:cs typeface="Arial"/>
              </a:rPr>
              <a:t>to</a:t>
            </a:r>
            <a:r>
              <a:rPr sz="1200" spc="10" dirty="0">
                <a:latin typeface="Franklin Gothic Book" panose="020B0503020102020204" pitchFamily="34" charset="0"/>
                <a:cs typeface="Arial"/>
              </a:rPr>
              <a:t> </a:t>
            </a:r>
            <a:r>
              <a:rPr sz="1200" spc="-5" dirty="0">
                <a:latin typeface="Franklin Gothic Book" panose="020B0503020102020204" pitchFamily="34" charset="0"/>
                <a:cs typeface="Arial"/>
              </a:rPr>
              <a:t>CBIZ.</a:t>
            </a:r>
            <a:endParaRPr sz="1200" dirty="0">
              <a:latin typeface="Franklin Gothic Book" panose="020B0503020102020204" pitchFamily="34" charset="0"/>
              <a:cs typeface="Arial"/>
            </a:endParaRPr>
          </a:p>
        </p:txBody>
      </p:sp>
      <p:sp>
        <p:nvSpPr>
          <p:cNvPr id="4" name="Rectangle 3"/>
          <p:cNvSpPr/>
          <p:nvPr/>
        </p:nvSpPr>
        <p:spPr>
          <a:xfrm>
            <a:off x="228600" y="5867400"/>
            <a:ext cx="10559970" cy="830997"/>
          </a:xfrm>
          <a:prstGeom prst="rect">
            <a:avLst/>
          </a:prstGeom>
        </p:spPr>
        <p:txBody>
          <a:bodyPr wrap="square">
            <a:spAutoFit/>
          </a:bodyPr>
          <a:lstStyle/>
          <a:p>
            <a:pPr algn="just"/>
            <a:r>
              <a:rPr lang="en-US" sz="1200" dirty="0">
                <a:latin typeface="Franklin Gothic Book" panose="020B0503020102020204" pitchFamily="34" charset="0"/>
                <a:cs typeface="Arial" panose="020B0604020202020204" pitchFamily="34" charset="0"/>
              </a:rPr>
              <a:t>As noted previously, some states levy a direct procurement tax on health plans purchasing reinsurance from a carrier outside of their state’s jurisdiction</a:t>
            </a:r>
            <a:r>
              <a:rPr lang="en-US" sz="1200" dirty="0" smtClean="0">
                <a:latin typeface="Franklin Gothic Book" panose="020B0503020102020204" pitchFamily="34" charset="0"/>
                <a:cs typeface="Arial" panose="020B0604020202020204" pitchFamily="34" charset="0"/>
              </a:rPr>
              <a:t>, ranging </a:t>
            </a:r>
            <a:r>
              <a:rPr lang="en-US" sz="1200" dirty="0">
                <a:latin typeface="Franklin Gothic Book" panose="020B0503020102020204" pitchFamily="34" charset="0"/>
                <a:cs typeface="Arial" panose="020B0604020202020204" pitchFamily="34" charset="0"/>
              </a:rPr>
              <a:t>from 1-6%, depending upon the state. </a:t>
            </a:r>
            <a:r>
              <a:rPr lang="en-US" sz="1200" dirty="0" smtClean="0">
                <a:latin typeface="Franklin Gothic Book" panose="020B0503020102020204" pitchFamily="34" charset="0"/>
                <a:cs typeface="Arial" panose="020B0604020202020204" pitchFamily="34" charset="0"/>
              </a:rPr>
              <a:t>Arrangements can be made through </a:t>
            </a:r>
            <a:r>
              <a:rPr lang="en-US" sz="1200" dirty="0">
                <a:latin typeface="Franklin Gothic Book" panose="020B0503020102020204" pitchFamily="34" charset="0"/>
                <a:cs typeface="Arial" panose="020B0604020202020204" pitchFamily="34" charset="0"/>
              </a:rPr>
              <a:t>a third party to have this tax collected and remitted on behalf of the Plan Sponsor, if desired. The specific tax amount will be calculated for the group based upon their contract situs state and added to the monthly </a:t>
            </a:r>
            <a:r>
              <a:rPr lang="en-US" sz="1200" dirty="0" smtClean="0">
                <a:latin typeface="Franklin Gothic Book" panose="020B0503020102020204" pitchFamily="34" charset="0"/>
                <a:cs typeface="Arial" panose="020B0604020202020204" pitchFamily="34" charset="0"/>
              </a:rPr>
              <a:t>invoice. The </a:t>
            </a:r>
            <a:r>
              <a:rPr lang="en-US" sz="1200" dirty="0">
                <a:latin typeface="Franklin Gothic Book" panose="020B0503020102020204" pitchFamily="34" charset="0"/>
                <a:cs typeface="Arial" panose="020B0604020202020204" pitchFamily="34" charset="0"/>
              </a:rPr>
              <a:t>administrative fee for this tax filing service is </a:t>
            </a:r>
            <a:r>
              <a:rPr lang="en-US" sz="1200" dirty="0" smtClean="0">
                <a:latin typeface="Franklin Gothic Book" panose="020B0503020102020204" pitchFamily="34" charset="0"/>
                <a:cs typeface="Arial" panose="020B0604020202020204" pitchFamily="34" charset="0"/>
              </a:rPr>
              <a:t>$50 per month.</a:t>
            </a:r>
            <a:endParaRPr lang="en-US" sz="1200" dirty="0">
              <a:latin typeface="Franklin Gothic Book" panose="020B0503020102020204" pitchFamily="34" charset="0"/>
              <a:cs typeface="Arial" panose="020B060402020202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 y="3380198"/>
            <a:ext cx="12179407" cy="20010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sp>
        <p:nvSpPr>
          <p:cNvPr id="60" name="Rectangle 59"/>
          <p:cNvSpPr/>
          <p:nvPr/>
        </p:nvSpPr>
        <p:spPr>
          <a:xfrm>
            <a:off x="0" y="704091"/>
            <a:ext cx="12192000" cy="14001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sp>
        <p:nvSpPr>
          <p:cNvPr id="49" name="TextBox 48"/>
          <p:cNvSpPr txBox="1"/>
          <p:nvPr/>
        </p:nvSpPr>
        <p:spPr>
          <a:xfrm>
            <a:off x="3815629" y="70048"/>
            <a:ext cx="8266932" cy="615553"/>
          </a:xfrm>
          <a:prstGeom prst="rect">
            <a:avLst/>
          </a:prstGeom>
          <a:noFill/>
        </p:spPr>
        <p:txBody>
          <a:bodyPr wrap="square" lIns="0" tIns="0" rIns="0" bIns="0" rtlCol="0" anchor="ctr" anchorCtr="0">
            <a:spAutoFit/>
          </a:bodyPr>
          <a:lstStyle/>
          <a:p>
            <a:pPr algn="ctr"/>
            <a:r>
              <a:rPr lang="en-US" sz="4000" dirty="0" smtClean="0">
                <a:solidFill>
                  <a:srgbClr val="5F6060"/>
                </a:solidFill>
                <a:latin typeface="Franklin Gothic Demi" panose="020B0703020102020204" pitchFamily="34" charset="0"/>
                <a:cs typeface="Arial" panose="020B0604020202020204" pitchFamily="34" charset="0"/>
              </a:rPr>
              <a:t>Finding a Doctor</a:t>
            </a:r>
          </a:p>
        </p:txBody>
      </p:sp>
      <p:grpSp>
        <p:nvGrpSpPr>
          <p:cNvPr id="56" name="Group 55"/>
          <p:cNvGrpSpPr/>
          <p:nvPr/>
        </p:nvGrpSpPr>
        <p:grpSpPr>
          <a:xfrm>
            <a:off x="166343" y="652703"/>
            <a:ext cx="11869768" cy="1345885"/>
            <a:chOff x="62744" y="1022502"/>
            <a:chExt cx="11869768" cy="1345885"/>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497" y="1176572"/>
              <a:ext cx="7973015" cy="1191815"/>
            </a:xfrm>
            <a:prstGeom prst="rect">
              <a:avLst/>
            </a:prstGeom>
            <a:ln>
              <a:solidFill>
                <a:schemeClr val="tx1"/>
              </a:solidFill>
            </a:ln>
          </p:spPr>
        </p:pic>
        <p:sp>
          <p:nvSpPr>
            <p:cNvPr id="31" name="Left Arrow 30"/>
            <p:cNvSpPr/>
            <p:nvPr/>
          </p:nvSpPr>
          <p:spPr>
            <a:xfrm rot="18370430">
              <a:off x="11420194" y="1140068"/>
              <a:ext cx="566057" cy="33092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sp>
          <p:nvSpPr>
            <p:cNvPr id="50" name="Rounded Rectangle 49"/>
            <p:cNvSpPr/>
            <p:nvPr/>
          </p:nvSpPr>
          <p:spPr>
            <a:xfrm>
              <a:off x="62744" y="1176571"/>
              <a:ext cx="3825256" cy="1191816"/>
            </a:xfrm>
            <a:prstGeom prst="roundRect">
              <a:avLst/>
            </a:prstGeom>
            <a:solidFill>
              <a:srgbClr val="009CDA"/>
            </a:solidFill>
            <a:ln>
              <a:noFill/>
            </a:ln>
          </p:spPr>
          <p:txBody>
            <a:bodyPr wrap="square">
              <a:spAutoFit/>
            </a:bodyPr>
            <a:lstStyle/>
            <a:p>
              <a:pPr algn="ctr"/>
              <a:r>
                <a:rPr lang="en-US" sz="1600" dirty="0" smtClean="0">
                  <a:solidFill>
                    <a:prstClr val="white"/>
                  </a:solidFill>
                </a:rPr>
                <a:t>Start by visiting: </a:t>
              </a:r>
              <a:r>
                <a:rPr lang="en-US" sz="1600" b="1" dirty="0" smtClean="0">
                  <a:solidFill>
                    <a:prstClr val="white"/>
                  </a:solidFill>
                  <a:hlinkClick r:id="rId3"/>
                </a:rPr>
                <a:t>https://www.multiplan.us/</a:t>
              </a:r>
              <a:endParaRPr lang="en-US" sz="1600" b="1" dirty="0" smtClean="0">
                <a:solidFill>
                  <a:prstClr val="white"/>
                </a:solidFill>
              </a:endParaRPr>
            </a:p>
            <a:p>
              <a:pPr algn="ctr"/>
              <a:r>
                <a:rPr lang="en-US" sz="1600" dirty="0" smtClean="0">
                  <a:solidFill>
                    <a:prstClr val="white"/>
                  </a:solidFill>
                </a:rPr>
                <a:t>Click the “Find a Provider” button in the upper right-hand corner</a:t>
              </a:r>
            </a:p>
          </p:txBody>
        </p:sp>
      </p:grpSp>
      <p:grpSp>
        <p:nvGrpSpPr>
          <p:cNvPr id="57" name="Group 56"/>
          <p:cNvGrpSpPr/>
          <p:nvPr/>
        </p:nvGrpSpPr>
        <p:grpSpPr>
          <a:xfrm>
            <a:off x="177689" y="2287022"/>
            <a:ext cx="8618218" cy="884990"/>
            <a:chOff x="62745" y="2584661"/>
            <a:chExt cx="8618218" cy="884990"/>
          </a:xfrm>
        </p:grpSpPr>
        <p:pic>
          <p:nvPicPr>
            <p:cNvPr id="32" name="Picture 31"/>
            <p:cNvPicPr>
              <a:picLocks noChangeAspect="1"/>
            </p:cNvPicPr>
            <p:nvPr/>
          </p:nvPicPr>
          <p:blipFill rotWithShape="1">
            <a:blip r:embed="rId4"/>
            <a:srcRect l="1579" r="1643" b="1720"/>
            <a:stretch/>
          </p:blipFill>
          <p:spPr>
            <a:xfrm>
              <a:off x="3948152" y="2584661"/>
              <a:ext cx="4732811" cy="884990"/>
            </a:xfrm>
            <a:prstGeom prst="rect">
              <a:avLst/>
            </a:prstGeom>
            <a:ln>
              <a:solidFill>
                <a:schemeClr val="tx1"/>
              </a:solidFill>
            </a:ln>
          </p:spPr>
        </p:pic>
        <p:sp>
          <p:nvSpPr>
            <p:cNvPr id="34" name="Left Arrow 33"/>
            <p:cNvSpPr/>
            <p:nvPr/>
          </p:nvSpPr>
          <p:spPr>
            <a:xfrm rot="20364876">
              <a:off x="4678361" y="3005480"/>
              <a:ext cx="566057" cy="3272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sp>
          <p:nvSpPr>
            <p:cNvPr id="52" name="Rounded Rectangle 51"/>
            <p:cNvSpPr/>
            <p:nvPr/>
          </p:nvSpPr>
          <p:spPr>
            <a:xfrm>
              <a:off x="62745" y="2670585"/>
              <a:ext cx="3825255" cy="715089"/>
            </a:xfrm>
            <a:prstGeom prst="roundRect">
              <a:avLst/>
            </a:prstGeom>
            <a:solidFill>
              <a:srgbClr val="009CDA"/>
            </a:solidFill>
          </p:spPr>
          <p:txBody>
            <a:bodyPr wrap="square">
              <a:spAutoFit/>
            </a:bodyPr>
            <a:lstStyle/>
            <a:p>
              <a:pPr algn="ctr"/>
              <a:r>
                <a:rPr lang="en-US" dirty="0" smtClean="0">
                  <a:solidFill>
                    <a:prstClr val="white"/>
                  </a:solidFill>
                </a:rPr>
                <a:t>Click “Select Network” to view a list of options</a:t>
              </a:r>
            </a:p>
          </p:txBody>
        </p:sp>
      </p:grpSp>
      <p:grpSp>
        <p:nvGrpSpPr>
          <p:cNvPr id="58" name="Group 57"/>
          <p:cNvGrpSpPr/>
          <p:nvPr/>
        </p:nvGrpSpPr>
        <p:grpSpPr>
          <a:xfrm>
            <a:off x="182868" y="3445638"/>
            <a:ext cx="8247298" cy="1864586"/>
            <a:chOff x="62744" y="3706426"/>
            <a:chExt cx="8247298" cy="1864586"/>
          </a:xfrm>
        </p:grpSpPr>
        <p:grpSp>
          <p:nvGrpSpPr>
            <p:cNvPr id="45" name="Group 44"/>
            <p:cNvGrpSpPr/>
            <p:nvPr/>
          </p:nvGrpSpPr>
          <p:grpSpPr>
            <a:xfrm>
              <a:off x="3959494" y="3706426"/>
              <a:ext cx="2003789" cy="1864586"/>
              <a:chOff x="4388705" y="3272185"/>
              <a:chExt cx="2003789" cy="1864586"/>
            </a:xfrm>
          </p:grpSpPr>
          <p:pic>
            <p:nvPicPr>
              <p:cNvPr id="37" name="Picture 36"/>
              <p:cNvPicPr>
                <a:picLocks noChangeAspect="1"/>
              </p:cNvPicPr>
              <p:nvPr/>
            </p:nvPicPr>
            <p:blipFill>
              <a:blip r:embed="rId5"/>
              <a:stretch>
                <a:fillRect/>
              </a:stretch>
            </p:blipFill>
            <p:spPr>
              <a:xfrm>
                <a:off x="4388705" y="3272185"/>
                <a:ext cx="2003789" cy="1864586"/>
              </a:xfrm>
              <a:prstGeom prst="rect">
                <a:avLst/>
              </a:prstGeom>
              <a:ln>
                <a:solidFill>
                  <a:schemeClr val="tx1"/>
                </a:solidFill>
              </a:ln>
            </p:spPr>
          </p:pic>
          <p:sp>
            <p:nvSpPr>
              <p:cNvPr id="38" name="Left Arrow 37"/>
              <p:cNvSpPr/>
              <p:nvPr/>
            </p:nvSpPr>
            <p:spPr>
              <a:xfrm rot="20657712">
                <a:off x="4999632" y="3663761"/>
                <a:ext cx="566057" cy="33092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sp>
            <p:nvSpPr>
              <p:cNvPr id="42" name="Rectangle 41"/>
              <p:cNvSpPr/>
              <p:nvPr/>
            </p:nvSpPr>
            <p:spPr>
              <a:xfrm>
                <a:off x="4594649" y="3854413"/>
                <a:ext cx="286438" cy="105205"/>
              </a:xfrm>
              <a:prstGeom prst="rect">
                <a:avLst/>
              </a:prstGeom>
              <a:solidFill>
                <a:srgbClr val="FFFF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grpSp>
        <p:grpSp>
          <p:nvGrpSpPr>
            <p:cNvPr id="47" name="Group 46"/>
            <p:cNvGrpSpPr/>
            <p:nvPr/>
          </p:nvGrpSpPr>
          <p:grpSpPr>
            <a:xfrm>
              <a:off x="6665830" y="3712843"/>
              <a:ext cx="1644212" cy="1858169"/>
              <a:chOff x="9359618" y="3432764"/>
              <a:chExt cx="1644212" cy="1864586"/>
            </a:xfrm>
          </p:grpSpPr>
          <p:grpSp>
            <p:nvGrpSpPr>
              <p:cNvPr id="46" name="Group 45"/>
              <p:cNvGrpSpPr/>
              <p:nvPr/>
            </p:nvGrpSpPr>
            <p:grpSpPr>
              <a:xfrm>
                <a:off x="9359618" y="3432764"/>
                <a:ext cx="1644212" cy="1864586"/>
                <a:chOff x="9430204" y="3432666"/>
                <a:chExt cx="2015960" cy="2132555"/>
              </a:xfrm>
            </p:grpSpPr>
            <p:pic>
              <p:nvPicPr>
                <p:cNvPr id="39" name="Picture 38"/>
                <p:cNvPicPr>
                  <a:picLocks noChangeAspect="1"/>
                </p:cNvPicPr>
                <p:nvPr/>
              </p:nvPicPr>
              <p:blipFill>
                <a:blip r:embed="rId6"/>
                <a:stretch>
                  <a:fillRect/>
                </a:stretch>
              </p:blipFill>
              <p:spPr>
                <a:xfrm>
                  <a:off x="9430204" y="3432666"/>
                  <a:ext cx="2015960" cy="2132555"/>
                </a:xfrm>
                <a:prstGeom prst="rect">
                  <a:avLst/>
                </a:prstGeom>
                <a:ln>
                  <a:solidFill>
                    <a:schemeClr val="tx1"/>
                  </a:solidFill>
                </a:ln>
              </p:spPr>
            </p:pic>
            <p:sp>
              <p:nvSpPr>
                <p:cNvPr id="43" name="Rectangle 42"/>
                <p:cNvSpPr/>
                <p:nvPr/>
              </p:nvSpPr>
              <p:spPr>
                <a:xfrm>
                  <a:off x="9611968" y="4779916"/>
                  <a:ext cx="885825" cy="144508"/>
                </a:xfrm>
                <a:prstGeom prst="rect">
                  <a:avLst/>
                </a:prstGeom>
                <a:solidFill>
                  <a:srgbClr val="FFFF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grpSp>
          <p:sp>
            <p:nvSpPr>
              <p:cNvPr id="40" name="Left Arrow 39"/>
              <p:cNvSpPr/>
              <p:nvPr/>
            </p:nvSpPr>
            <p:spPr>
              <a:xfrm rot="19820342">
                <a:off x="10249636" y="4311351"/>
                <a:ext cx="564109" cy="33206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grpSp>
        <p:sp>
          <p:nvSpPr>
            <p:cNvPr id="53" name="Rounded Rectangle 52"/>
            <p:cNvSpPr/>
            <p:nvPr/>
          </p:nvSpPr>
          <p:spPr>
            <a:xfrm>
              <a:off x="62744" y="4127941"/>
              <a:ext cx="3825256" cy="1021556"/>
            </a:xfrm>
            <a:prstGeom prst="roundRect">
              <a:avLst/>
            </a:prstGeom>
            <a:solidFill>
              <a:srgbClr val="009CDA"/>
            </a:solidFill>
          </p:spPr>
          <p:txBody>
            <a:bodyPr wrap="square">
              <a:spAutoFit/>
            </a:bodyPr>
            <a:lstStyle/>
            <a:p>
              <a:pPr algn="ctr"/>
              <a:r>
                <a:rPr lang="en-US" dirty="0" smtClean="0">
                  <a:solidFill>
                    <a:prstClr val="white"/>
                  </a:solidFill>
                </a:rPr>
                <a:t>Select the first option, “PHCS”</a:t>
              </a:r>
            </a:p>
            <a:p>
              <a:pPr algn="ctr"/>
              <a:r>
                <a:rPr lang="en-US" dirty="0" smtClean="0">
                  <a:solidFill>
                    <a:prstClr val="white"/>
                  </a:solidFill>
                </a:rPr>
                <a:t>Next, click on</a:t>
              </a:r>
            </a:p>
            <a:p>
              <a:pPr algn="ctr"/>
              <a:r>
                <a:rPr lang="en-US" dirty="0" smtClean="0">
                  <a:solidFill>
                    <a:prstClr val="white"/>
                  </a:solidFill>
                </a:rPr>
                <a:t>“Practitioner and Ancillary”</a:t>
              </a:r>
            </a:p>
          </p:txBody>
        </p:sp>
      </p:grpSp>
      <p:grpSp>
        <p:nvGrpSpPr>
          <p:cNvPr id="59" name="Group 58"/>
          <p:cNvGrpSpPr/>
          <p:nvPr/>
        </p:nvGrpSpPr>
        <p:grpSpPr>
          <a:xfrm>
            <a:off x="177689" y="5469713"/>
            <a:ext cx="7950327" cy="1328023"/>
            <a:chOff x="62744" y="5521850"/>
            <a:chExt cx="7950327" cy="1328023"/>
          </a:xfrm>
        </p:grpSpPr>
        <p:pic>
          <p:nvPicPr>
            <p:cNvPr id="41" name="Picture 40"/>
            <p:cNvPicPr>
              <a:picLocks noChangeAspect="1"/>
            </p:cNvPicPr>
            <p:nvPr/>
          </p:nvPicPr>
          <p:blipFill rotWithShape="1">
            <a:blip r:embed="rId7"/>
            <a:srcRect l="3609" t="9795" r="4484" b="4956"/>
            <a:stretch/>
          </p:blipFill>
          <p:spPr>
            <a:xfrm>
              <a:off x="3959494" y="5619463"/>
              <a:ext cx="4053577" cy="1132798"/>
            </a:xfrm>
            <a:prstGeom prst="rect">
              <a:avLst/>
            </a:prstGeom>
            <a:ln>
              <a:solidFill>
                <a:schemeClr val="tx1"/>
              </a:solidFill>
            </a:ln>
          </p:spPr>
        </p:pic>
        <p:sp>
          <p:nvSpPr>
            <p:cNvPr id="55" name="Rounded Rectangle 54"/>
            <p:cNvSpPr/>
            <p:nvPr/>
          </p:nvSpPr>
          <p:spPr>
            <a:xfrm>
              <a:off x="62744" y="5521850"/>
              <a:ext cx="3825256" cy="1328023"/>
            </a:xfrm>
            <a:prstGeom prst="roundRect">
              <a:avLst/>
            </a:prstGeom>
            <a:solidFill>
              <a:srgbClr val="009CDA"/>
            </a:solidFill>
          </p:spPr>
          <p:txBody>
            <a:bodyPr wrap="square">
              <a:spAutoFit/>
            </a:bodyPr>
            <a:lstStyle/>
            <a:p>
              <a:pPr algn="ctr"/>
              <a:r>
                <a:rPr lang="en-US" dirty="0" smtClean="0">
                  <a:solidFill>
                    <a:prstClr val="white"/>
                  </a:solidFill>
                </a:rPr>
                <a:t>You will now be able to search by name, specialty or facility type near your specified city and state or zip code</a:t>
              </a:r>
            </a:p>
          </p:txBody>
        </p:sp>
      </p:grpSp>
      <p:pic>
        <p:nvPicPr>
          <p:cNvPr id="44" name="Picture 43"/>
          <p:cNvPicPr>
            <a:picLocks noChangeAspect="1"/>
          </p:cNvPicPr>
          <p:nvPr/>
        </p:nvPicPr>
        <p:blipFill rotWithShape="1">
          <a:blip r:embed="rId8" cstate="screen">
            <a:extLst>
              <a:ext uri="{28A0092B-C50C-407E-A947-70E740481C1C}">
                <a14:useLocalDpi xmlns:a14="http://schemas.microsoft.com/office/drawing/2010/main" val="0"/>
              </a:ext>
            </a:extLst>
          </a:blip>
          <a:srcRect/>
          <a:stretch/>
        </p:blipFill>
        <p:spPr>
          <a:xfrm>
            <a:off x="1451019" y="150874"/>
            <a:ext cx="2809566" cy="499931"/>
          </a:xfrm>
          <a:prstGeom prst="rect">
            <a:avLst/>
          </a:prstGeom>
        </p:spPr>
      </p:pic>
      <p:pic>
        <p:nvPicPr>
          <p:cNvPr id="33" name="Picture 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66575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p:cNvPicPr>
            <a:picLocks noChangeAspect="1"/>
          </p:cNvPicPr>
          <p:nvPr/>
        </p:nvPicPr>
        <p:blipFill rotWithShape="1">
          <a:blip r:embed="rId2" cstate="print">
            <a:extLst>
              <a:ext uri="{28A0092B-C50C-407E-A947-70E740481C1C}">
                <a14:useLocalDpi xmlns:a14="http://schemas.microsoft.com/office/drawing/2010/main" val="0"/>
              </a:ext>
            </a:extLst>
          </a:blip>
          <a:srcRect l="8909" t="27667" r="9104" b="27280"/>
          <a:stretch/>
        </p:blipFill>
        <p:spPr>
          <a:xfrm>
            <a:off x="177689" y="34531"/>
            <a:ext cx="3606911" cy="666575"/>
          </a:xfrm>
          <a:prstGeom prst="rect">
            <a:avLst/>
          </a:prstGeom>
        </p:spPr>
      </p:pic>
      <p:sp>
        <p:nvSpPr>
          <p:cNvPr id="49" name="TextBox 48"/>
          <p:cNvSpPr txBox="1"/>
          <p:nvPr/>
        </p:nvSpPr>
        <p:spPr>
          <a:xfrm>
            <a:off x="3815629" y="70048"/>
            <a:ext cx="8266932" cy="615553"/>
          </a:xfrm>
          <a:prstGeom prst="rect">
            <a:avLst/>
          </a:prstGeom>
          <a:noFill/>
        </p:spPr>
        <p:txBody>
          <a:bodyPr wrap="square" lIns="0" tIns="0" rIns="0" bIns="0" rtlCol="0" anchor="ctr" anchorCtr="0">
            <a:spAutoFit/>
          </a:bodyPr>
          <a:lstStyle/>
          <a:p>
            <a:pPr algn="ctr"/>
            <a:r>
              <a:rPr lang="en-US" sz="4000" dirty="0" smtClean="0">
                <a:solidFill>
                  <a:srgbClr val="5F6060"/>
                </a:solidFill>
                <a:latin typeface="Franklin Gothic Demi" panose="020B0703020102020204" pitchFamily="34" charset="0"/>
                <a:cs typeface="Arial" panose="020B0604020202020204" pitchFamily="34" charset="0"/>
              </a:rPr>
              <a:t>Nominating a Doctor</a:t>
            </a:r>
          </a:p>
        </p:txBody>
      </p:sp>
      <p:sp>
        <p:nvSpPr>
          <p:cNvPr id="29" name="Rectangle 28"/>
          <p:cNvSpPr/>
          <p:nvPr/>
        </p:nvSpPr>
        <p:spPr>
          <a:xfrm>
            <a:off x="0" y="745417"/>
            <a:ext cx="12191999" cy="1699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 name="Picture 32"/>
          <p:cNvPicPr>
            <a:picLocks noChangeAspect="1"/>
          </p:cNvPicPr>
          <p:nvPr/>
        </p:nvPicPr>
        <p:blipFill>
          <a:blip r:embed="rId3"/>
          <a:stretch>
            <a:fillRect/>
          </a:stretch>
        </p:blipFill>
        <p:spPr>
          <a:xfrm>
            <a:off x="4343400" y="812239"/>
            <a:ext cx="4621906" cy="1564756"/>
          </a:xfrm>
          <a:prstGeom prst="rect">
            <a:avLst/>
          </a:prstGeom>
        </p:spPr>
      </p:pic>
      <p:sp>
        <p:nvSpPr>
          <p:cNvPr id="62" name="Rounded Rectangle 61"/>
          <p:cNvSpPr/>
          <p:nvPr/>
        </p:nvSpPr>
        <p:spPr>
          <a:xfrm>
            <a:off x="177689" y="790036"/>
            <a:ext cx="3831612" cy="1634490"/>
          </a:xfrm>
          <a:prstGeom prst="roundRect">
            <a:avLst/>
          </a:prstGeom>
          <a:solidFill>
            <a:srgbClr val="009CDA"/>
          </a:solidFill>
          <a:ln>
            <a:noFill/>
          </a:ln>
        </p:spPr>
        <p:txBody>
          <a:bodyPr wrap="square" anchor="ctr" anchorCtr="0">
            <a:spAutoFit/>
          </a:bodyPr>
          <a:lstStyle/>
          <a:p>
            <a:pPr algn="ctr"/>
            <a:r>
              <a:rPr lang="en-US" dirty="0" smtClean="0">
                <a:solidFill>
                  <a:prstClr val="white"/>
                </a:solidFill>
                <a:latin typeface="Calibri" panose="020F0502020204030204" pitchFamily="34" charset="0"/>
                <a:cs typeface="Calibri" panose="020F0502020204030204" pitchFamily="34" charset="0"/>
              </a:rPr>
              <a:t>If you don’t see your doctor you can ask PHCS to contact them for inclusion. At the bottom of the search results click</a:t>
            </a:r>
          </a:p>
          <a:p>
            <a:pPr algn="ctr"/>
            <a:r>
              <a:rPr lang="en-US" dirty="0" smtClean="0">
                <a:solidFill>
                  <a:prstClr val="white"/>
                </a:solidFill>
                <a:latin typeface="Calibri" panose="020F0502020204030204" pitchFamily="34" charset="0"/>
                <a:cs typeface="Calibri" panose="020F0502020204030204" pitchFamily="34" charset="0"/>
              </a:rPr>
              <a:t>“Nominate a Provider”</a:t>
            </a:r>
            <a:endParaRPr lang="en-US" dirty="0">
              <a:solidFill>
                <a:prstClr val="white"/>
              </a:solidFill>
              <a:latin typeface="Calibri" panose="020F0502020204030204" pitchFamily="34" charset="0"/>
              <a:cs typeface="Calibri" panose="020F0502020204030204" pitchFamily="34" charset="0"/>
            </a:endParaRPr>
          </a:p>
        </p:txBody>
      </p:sp>
      <p:sp>
        <p:nvSpPr>
          <p:cNvPr id="64" name="Rounded Rectangle 63"/>
          <p:cNvSpPr/>
          <p:nvPr/>
        </p:nvSpPr>
        <p:spPr>
          <a:xfrm>
            <a:off x="177688" y="2960821"/>
            <a:ext cx="3885407" cy="3268980"/>
          </a:xfrm>
          <a:prstGeom prst="roundRect">
            <a:avLst/>
          </a:prstGeom>
          <a:solidFill>
            <a:srgbClr val="009CDA"/>
          </a:solidFill>
        </p:spPr>
        <p:txBody>
          <a:bodyPr wrap="square" anchor="ctr" anchorCtr="0">
            <a:spAutoFit/>
          </a:bodyPr>
          <a:lstStyle/>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a:p>
            <a:pPr algn="ctr"/>
            <a:r>
              <a:rPr lang="en-US" dirty="0" smtClean="0">
                <a:solidFill>
                  <a:prstClr val="white"/>
                </a:solidFill>
                <a:latin typeface="Calibri" panose="020F0502020204030204" pitchFamily="34" charset="0"/>
                <a:cs typeface="Calibri" panose="020F0502020204030204" pitchFamily="34" charset="0"/>
              </a:rPr>
              <a:t>Complete the form and submit</a:t>
            </a:r>
          </a:p>
          <a:p>
            <a:pPr algn="ctr"/>
            <a:endParaRPr lang="en-US" sz="1200" dirty="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a:p>
            <a:pPr algn="ctr"/>
            <a:endParaRPr lang="en-US" sz="1200" dirty="0" smtClean="0">
              <a:solidFill>
                <a:prstClr val="white"/>
              </a:solidFill>
              <a:latin typeface="Calibri" panose="020F0502020204030204" pitchFamily="34" charset="0"/>
              <a:cs typeface="Calibri" panose="020F0502020204030204" pitchFamily="34" charset="0"/>
            </a:endParaRPr>
          </a:p>
          <a:p>
            <a:pPr algn="ctr"/>
            <a:endParaRPr lang="en-US" sz="1200" dirty="0">
              <a:solidFill>
                <a:prstClr val="white"/>
              </a:solidFill>
              <a:latin typeface="Calibri" panose="020F0502020204030204" pitchFamily="34" charset="0"/>
              <a:cs typeface="Calibri" panose="020F0502020204030204" pitchFamily="34" charset="0"/>
            </a:endParaRPr>
          </a:p>
        </p:txBody>
      </p:sp>
      <p:sp>
        <p:nvSpPr>
          <p:cNvPr id="65" name="Rectangle 64"/>
          <p:cNvSpPr/>
          <p:nvPr/>
        </p:nvSpPr>
        <p:spPr>
          <a:xfrm>
            <a:off x="4480560" y="1981200"/>
            <a:ext cx="1524000" cy="273313"/>
          </a:xfrm>
          <a:prstGeom prst="rect">
            <a:avLst/>
          </a:prstGeom>
          <a:solidFill>
            <a:srgbClr val="FFFF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pic>
        <p:nvPicPr>
          <p:cNvPr id="66" name="Picture 65"/>
          <p:cNvPicPr>
            <a:picLocks noChangeAspect="1"/>
          </p:cNvPicPr>
          <p:nvPr/>
        </p:nvPicPr>
        <p:blipFill>
          <a:blip r:embed="rId4"/>
          <a:stretch>
            <a:fillRect/>
          </a:stretch>
        </p:blipFill>
        <p:spPr>
          <a:xfrm>
            <a:off x="4343400" y="2528179"/>
            <a:ext cx="4288762" cy="4210532"/>
          </a:xfrm>
          <a:prstGeom prst="rect">
            <a:avLst/>
          </a:prstGeom>
        </p:spPr>
      </p:pic>
      <p:sp>
        <p:nvSpPr>
          <p:cNvPr id="13" name="Left Arrow 12"/>
          <p:cNvSpPr/>
          <p:nvPr/>
        </p:nvSpPr>
        <p:spPr>
          <a:xfrm rot="20364876">
            <a:off x="6103120" y="1667435"/>
            <a:ext cx="566057" cy="3272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prstClr val="white"/>
              </a:solidFill>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2744065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
        <p:nvSpPr>
          <p:cNvPr id="2" name="Rectangle 1"/>
          <p:cNvSpPr/>
          <p:nvPr/>
        </p:nvSpPr>
        <p:spPr>
          <a:xfrm>
            <a:off x="762000" y="4385824"/>
            <a:ext cx="4446426" cy="2062103"/>
          </a:xfrm>
          <a:prstGeom prst="rect">
            <a:avLst/>
          </a:prstGeom>
        </p:spPr>
        <p:txBody>
          <a:bodyPr wrap="square">
            <a:spAutoFit/>
          </a:bodyPr>
          <a:lstStyle/>
          <a:p>
            <a:pPr lvl="0"/>
            <a:r>
              <a:rPr lang="en-US" sz="4400" dirty="0" smtClean="0">
                <a:solidFill>
                  <a:prstClr val="black"/>
                </a:solidFill>
                <a:latin typeface="Franklin Gothic Demi" panose="020B0703020102020204" pitchFamily="34" charset="0"/>
              </a:rPr>
              <a:t>And:</a:t>
            </a:r>
          </a:p>
          <a:p>
            <a:pPr lvl="0"/>
            <a:r>
              <a:rPr lang="en-US" sz="2000" dirty="0" smtClean="0">
                <a:solidFill>
                  <a:prstClr val="black"/>
                </a:solidFill>
              </a:rPr>
              <a:t>Pay </a:t>
            </a:r>
            <a:r>
              <a:rPr lang="en-US" sz="2000" dirty="0">
                <a:solidFill>
                  <a:prstClr val="black"/>
                </a:solidFill>
              </a:rPr>
              <a:t>more in taxes</a:t>
            </a:r>
          </a:p>
          <a:p>
            <a:pPr lvl="0"/>
            <a:r>
              <a:rPr lang="en-US" sz="2000" dirty="0">
                <a:solidFill>
                  <a:prstClr val="black"/>
                </a:solidFill>
              </a:rPr>
              <a:t>Have higher costs per employee</a:t>
            </a:r>
          </a:p>
          <a:p>
            <a:pPr lvl="0"/>
            <a:r>
              <a:rPr lang="en-US" sz="2000" dirty="0" smtClean="0">
                <a:solidFill>
                  <a:prstClr val="black"/>
                </a:solidFill>
              </a:rPr>
              <a:t>Have smaller budgets and less </a:t>
            </a:r>
            <a:r>
              <a:rPr lang="en-US" sz="2000" dirty="0">
                <a:solidFill>
                  <a:prstClr val="black"/>
                </a:solidFill>
              </a:rPr>
              <a:t>access to </a:t>
            </a:r>
            <a:r>
              <a:rPr lang="en-US" sz="2000" dirty="0" smtClean="0">
                <a:solidFill>
                  <a:prstClr val="black"/>
                </a:solidFill>
              </a:rPr>
              <a:t>resources with which to compete</a:t>
            </a:r>
            <a:endParaRPr lang="en-US" sz="2000" dirty="0">
              <a:solidFill>
                <a:prstClr val="black"/>
              </a:solidFill>
            </a:endParaRPr>
          </a:p>
        </p:txBody>
      </p:sp>
      <p:sp>
        <p:nvSpPr>
          <p:cNvPr id="5" name="Rectangle 4"/>
          <p:cNvSpPr/>
          <p:nvPr/>
        </p:nvSpPr>
        <p:spPr>
          <a:xfrm>
            <a:off x="762000" y="1828800"/>
            <a:ext cx="6339468" cy="2062103"/>
          </a:xfrm>
          <a:prstGeom prst="rect">
            <a:avLst/>
          </a:prstGeom>
        </p:spPr>
        <p:txBody>
          <a:bodyPr wrap="square">
            <a:spAutoFit/>
          </a:bodyPr>
          <a:lstStyle/>
          <a:p>
            <a:pPr lvl="0"/>
            <a:r>
              <a:rPr lang="en-US" sz="4400" dirty="0" smtClean="0">
                <a:solidFill>
                  <a:prstClr val="black"/>
                </a:solidFill>
                <a:latin typeface="Franklin Gothic Demi" panose="020B0703020102020204" pitchFamily="34" charset="0"/>
              </a:rPr>
              <a:t>US Small Businesses:</a:t>
            </a:r>
          </a:p>
          <a:p>
            <a:pPr lvl="0"/>
            <a:r>
              <a:rPr lang="en-US" sz="2000" dirty="0" smtClean="0">
                <a:solidFill>
                  <a:prstClr val="black"/>
                </a:solidFill>
              </a:rPr>
              <a:t>Employ </a:t>
            </a:r>
            <a:r>
              <a:rPr lang="en-US" sz="2000" dirty="0">
                <a:solidFill>
                  <a:prstClr val="black"/>
                </a:solidFill>
              </a:rPr>
              <a:t>nearly half of the US workforce</a:t>
            </a:r>
          </a:p>
          <a:p>
            <a:pPr lvl="0"/>
            <a:r>
              <a:rPr lang="en-US" sz="2000" dirty="0">
                <a:solidFill>
                  <a:prstClr val="black"/>
                </a:solidFill>
              </a:rPr>
              <a:t>Account for 64% of all the new jobs created in the US </a:t>
            </a:r>
          </a:p>
          <a:p>
            <a:pPr lvl="0"/>
            <a:r>
              <a:rPr lang="en-US" sz="2000" dirty="0">
                <a:solidFill>
                  <a:prstClr val="black"/>
                </a:solidFill>
              </a:rPr>
              <a:t>Provide most of the </a:t>
            </a:r>
            <a:r>
              <a:rPr lang="en-US" sz="2000" dirty="0" smtClean="0">
                <a:solidFill>
                  <a:prstClr val="black"/>
                </a:solidFill>
              </a:rPr>
              <a:t>innovation</a:t>
            </a:r>
          </a:p>
          <a:p>
            <a:pPr lvl="0"/>
            <a:r>
              <a:rPr lang="en-US" sz="2000" dirty="0">
                <a:solidFill>
                  <a:prstClr val="black"/>
                </a:solidFill>
              </a:rPr>
              <a:t> </a:t>
            </a:r>
            <a:r>
              <a:rPr lang="en-US" sz="2000" dirty="0" smtClean="0">
                <a:solidFill>
                  <a:prstClr val="black"/>
                </a:solidFill>
              </a:rPr>
              <a:t>  - 14 X </a:t>
            </a:r>
            <a:r>
              <a:rPr lang="en-US" sz="2000" dirty="0">
                <a:solidFill>
                  <a:prstClr val="black"/>
                </a:solidFill>
              </a:rPr>
              <a:t>more patents than large businesses and universities</a:t>
            </a:r>
          </a:p>
        </p:txBody>
      </p:sp>
      <p:sp>
        <p:nvSpPr>
          <p:cNvPr id="11" name="Rectangle 10">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rgbClr val="004B8E"/>
          </a:solidFill>
          <a:ln w="12700" cap="flat" cmpd="sng" algn="ctr">
            <a:solidFill>
              <a:srgbClr val="004B8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183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8" name="Rectangle 69">
            <a:extLst>
              <a:ext uri="{FF2B5EF4-FFF2-40B4-BE49-F238E27FC236}">
                <a16:creationId xmlns:a16="http://schemas.microsoft.com/office/drawing/2014/main" xmlns="" id="{BAD76F3E-3A97-486B-B402-44400A8B91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xmlns="" id="{24952452-8685-4137-9341-E1FD92476C41}"/>
              </a:ext>
            </a:extLst>
          </p:cNvPr>
          <p:cNvSpPr>
            <a:spLocks noGrp="1"/>
          </p:cNvSpPr>
          <p:nvPr>
            <p:ph type="ctrTitle"/>
          </p:nvPr>
        </p:nvSpPr>
        <p:spPr>
          <a:xfrm>
            <a:off x="993648" y="1381654"/>
            <a:ext cx="5102352" cy="1851196"/>
          </a:xfrm>
        </p:spPr>
        <p:txBody>
          <a:bodyPr anchor="b" anchorCtr="0">
            <a:normAutofit/>
          </a:bodyPr>
          <a:lstStyle/>
          <a:p>
            <a:pPr algn="l"/>
            <a:r>
              <a:rPr lang="en-US" sz="8000" dirty="0">
                <a:latin typeface="Franklin Gothic Demi"/>
                <a:cs typeface="Calibri Light"/>
              </a:rPr>
              <a:t>Thank You!</a:t>
            </a:r>
          </a:p>
        </p:txBody>
      </p:sp>
      <p:sp>
        <p:nvSpPr>
          <p:cNvPr id="10" name="Subtitle 2">
            <a:extLst>
              <a:ext uri="{FF2B5EF4-FFF2-40B4-BE49-F238E27FC236}">
                <a16:creationId xmlns:a16="http://schemas.microsoft.com/office/drawing/2014/main" xmlns="" id="{0571B58E-8437-4481-A8C6-89DA20A52CA6}"/>
              </a:ext>
            </a:extLst>
          </p:cNvPr>
          <p:cNvSpPr>
            <a:spLocks noGrp="1"/>
          </p:cNvSpPr>
          <p:nvPr>
            <p:ph type="subTitle" idx="4294967295"/>
          </p:nvPr>
        </p:nvSpPr>
        <p:spPr>
          <a:xfrm>
            <a:off x="993648" y="3200400"/>
            <a:ext cx="4572001" cy="1038225"/>
          </a:xfrm>
          <a:prstGeom prst="rect">
            <a:avLst/>
          </a:prstGeom>
        </p:spPr>
        <p:txBody>
          <a:bodyPr vert="horz" lIns="91440" tIns="45720" rIns="91440" bIns="45720" rtlCol="0">
            <a:normAutofit/>
          </a:bodyPr>
          <a:lstStyle/>
          <a:p>
            <a:pPr algn="l"/>
            <a:r>
              <a:rPr lang="en-US" dirty="0">
                <a:latin typeface="Franklin Gothic Demi"/>
                <a:cs typeface="Calibri"/>
              </a:rPr>
              <a:t>We look forward to discussing next steps.</a:t>
            </a:r>
          </a:p>
        </p:txBody>
      </p:sp>
      <p:sp>
        <p:nvSpPr>
          <p:cNvPr id="7" name="Rectangle 6"/>
          <p:cNvSpPr/>
          <p:nvPr/>
        </p:nvSpPr>
        <p:spPr>
          <a:xfrm>
            <a:off x="2209800" y="4686381"/>
            <a:ext cx="9363454" cy="1323439"/>
          </a:xfrm>
          <a:prstGeom prst="rect">
            <a:avLst/>
          </a:prstGeom>
          <a:noFill/>
        </p:spPr>
        <p:txBody>
          <a:bodyPr wrap="square" anchor="ctr" anchorCtr="0">
            <a:spAutoFit/>
          </a:bodyPr>
          <a:lstStyle/>
          <a:p>
            <a:pPr algn="r"/>
            <a:r>
              <a:rPr lang="en-US" sz="2000" dirty="0">
                <a:solidFill>
                  <a:schemeClr val="tx1">
                    <a:lumMod val="50000"/>
                    <a:lumOff val="50000"/>
                  </a:schemeClr>
                </a:solidFill>
                <a:latin typeface="Franklin Gothic Book" panose="020B0503020102020204" pitchFamily="34" charset="0"/>
                <a:cs typeface="Arial" panose="020B0604020202020204" pitchFamily="34" charset="0"/>
              </a:rPr>
              <a:t>TO LEARN MORE ABOUT THE </a:t>
            </a:r>
            <a:r>
              <a:rPr lang="en-US" sz="2000" dirty="0" smtClean="0">
                <a:solidFill>
                  <a:schemeClr val="tx1">
                    <a:lumMod val="50000"/>
                    <a:lumOff val="50000"/>
                  </a:schemeClr>
                </a:solidFill>
                <a:latin typeface="Franklin Gothic Book" panose="020B0503020102020204" pitchFamily="34" charset="0"/>
                <a:cs typeface="Arial" panose="020B0604020202020204" pitchFamily="34" charset="0"/>
              </a:rPr>
              <a:t>IWCA MEDICAL PLAN PLEASE CONTACT</a:t>
            </a:r>
          </a:p>
          <a:p>
            <a:pPr algn="r"/>
            <a:r>
              <a:rPr lang="en-US" sz="2000" dirty="0" smtClean="0">
                <a:solidFill>
                  <a:schemeClr val="tx1">
                    <a:lumMod val="50000"/>
                    <a:lumOff val="50000"/>
                  </a:schemeClr>
                </a:solidFill>
                <a:latin typeface="Franklin Gothic Book" panose="020B0503020102020204" pitchFamily="34" charset="0"/>
                <a:cs typeface="Arial" panose="020B0604020202020204" pitchFamily="34" charset="0"/>
              </a:rPr>
              <a:t>STEVE WILSON</a:t>
            </a:r>
          </a:p>
          <a:p>
            <a:pPr algn="r"/>
            <a:r>
              <a:rPr lang="en-US" sz="2000" dirty="0" smtClean="0">
                <a:solidFill>
                  <a:schemeClr val="tx1">
                    <a:lumMod val="50000"/>
                    <a:lumOff val="50000"/>
                  </a:schemeClr>
                </a:solidFill>
                <a:latin typeface="Franklin Gothic Book" panose="020B0503020102020204" pitchFamily="34" charset="0"/>
                <a:cs typeface="Arial" panose="020B0604020202020204" pitchFamily="34" charset="0"/>
              </a:rPr>
              <a:t>(773) 203 – 6104</a:t>
            </a:r>
          </a:p>
          <a:p>
            <a:pPr algn="r"/>
            <a:r>
              <a:rPr lang="en-US" sz="2000" dirty="0" smtClean="0">
                <a:solidFill>
                  <a:schemeClr val="tx1">
                    <a:lumMod val="50000"/>
                    <a:lumOff val="50000"/>
                  </a:schemeClr>
                </a:solidFill>
                <a:latin typeface="Franklin Gothic Book" panose="020B0503020102020204" pitchFamily="34" charset="0"/>
                <a:cs typeface="Arial" panose="020B0604020202020204" pitchFamily="34" charset="0"/>
              </a:rPr>
              <a:t>STEVE.WILSON@CBIZ.COM</a:t>
            </a:r>
            <a:endParaRPr lang="en-US" sz="2000" dirty="0">
              <a:solidFill>
                <a:schemeClr val="tx1">
                  <a:lumMod val="50000"/>
                  <a:lumOff val="50000"/>
                </a:schemeClr>
              </a:solidFill>
              <a:latin typeface="Franklin Gothic Book" panose="020B0503020102020204" pitchFamily="34" charset="0"/>
              <a:cs typeface="Arial" panose="020B0604020202020204" pitchFamily="34" charset="0"/>
            </a:endParaRPr>
          </a:p>
        </p:txBody>
      </p:sp>
      <p:sp>
        <p:nvSpPr>
          <p:cNvPr id="18" name="Footer Placeholder 4">
            <a:extLst>
              <a:ext uri="{FF2B5EF4-FFF2-40B4-BE49-F238E27FC236}">
                <a16:creationId xmlns="" xmlns:a16="http://schemas.microsoft.com/office/drawing/2014/main" id="{AF72B570-1390-4A4E-A945-39CC8BDEE1B0}"/>
              </a:ext>
            </a:extLst>
          </p:cNvPr>
          <p:cNvSpPr txBox="1">
            <a:spLocks/>
          </p:cNvSpPr>
          <p:nvPr/>
        </p:nvSpPr>
        <p:spPr>
          <a:xfrm>
            <a:off x="3048001" y="6229350"/>
            <a:ext cx="5943600" cy="365125"/>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lnSpc>
                <a:spcPct val="90000"/>
              </a:lnSpc>
              <a:spcAft>
                <a:spcPts val="600"/>
              </a:spcAft>
            </a:pPr>
            <a:r>
              <a:rPr lang="en-US" sz="900" b="1" dirty="0" smtClean="0">
                <a:solidFill>
                  <a:prstClr val="black">
                    <a:lumMod val="50000"/>
                    <a:lumOff val="50000"/>
                  </a:prstClr>
                </a:solidFill>
                <a:cs typeface="Calibri"/>
              </a:rPr>
              <a:t>CBIZ Employee Benefits is proud to be your master broker of the 2022 IWCA National Medical Partnership Program</a:t>
            </a:r>
            <a:endParaRPr lang="en-US" sz="900" b="1" dirty="0">
              <a:solidFill>
                <a:prstClr val="black">
                  <a:lumMod val="50000"/>
                  <a:lumOff val="50000"/>
                </a:prstClr>
              </a:solidFill>
              <a:cs typeface="Calibri"/>
            </a:endParaRPr>
          </a:p>
        </p:txBody>
      </p:sp>
      <p:sp>
        <p:nvSpPr>
          <p:cNvPr id="19" name="Rectangle 18">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93648" y="4483566"/>
            <a:ext cx="10506456" cy="18288"/>
          </a:xfrm>
          <a:prstGeom prst="rect">
            <a:avLst/>
          </a:prstGeom>
          <a:solidFill>
            <a:srgbClr val="D5D5D5"/>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499282" y="2501239"/>
            <a:ext cx="54864" cy="3946779"/>
          </a:xfrm>
          <a:prstGeom prst="rect">
            <a:avLst/>
          </a:prstGeom>
          <a:solidFill>
            <a:srgbClr val="004B8E"/>
          </a:solidFill>
          <a:ln w="12700" cap="flat" cmpd="sng" algn="ctr">
            <a:solidFill>
              <a:srgbClr val="004B8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973" y="5533782"/>
            <a:ext cx="1730828" cy="10572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0476" y="2133600"/>
            <a:ext cx="10668000" cy="1938992"/>
          </a:xfrm>
          <a:prstGeom prst="rect">
            <a:avLst/>
          </a:prstGeom>
        </p:spPr>
        <p:txBody>
          <a:bodyPr wrap="square">
            <a:spAutoFit/>
          </a:bodyPr>
          <a:lstStyle/>
          <a:p>
            <a:r>
              <a:rPr lang="en-US" sz="2400" dirty="0"/>
              <a:t>Every four years the National Federation of Independent Businesses surveys its more than 300,000 members to </a:t>
            </a:r>
            <a:r>
              <a:rPr lang="en-US" sz="2400" dirty="0" smtClean="0"/>
              <a:t>determine </a:t>
            </a:r>
            <a:r>
              <a:rPr lang="en-US" sz="2400" dirty="0"/>
              <a:t>what are the biggest problems facing </a:t>
            </a:r>
            <a:r>
              <a:rPr lang="en-US" sz="2400" dirty="0" smtClean="0"/>
              <a:t>small businesses</a:t>
            </a:r>
            <a:r>
              <a:rPr lang="en-US" sz="2400" dirty="0"/>
              <a:t>.</a:t>
            </a:r>
          </a:p>
          <a:p>
            <a:endParaRPr lang="en-US" sz="2400" dirty="0"/>
          </a:p>
          <a:p>
            <a:r>
              <a:rPr lang="en-US" sz="2400" dirty="0"/>
              <a:t>Since 1986 </a:t>
            </a:r>
            <a:r>
              <a:rPr lang="en-US" sz="2400" dirty="0" smtClean="0"/>
              <a:t>the same problem </a:t>
            </a:r>
            <a:r>
              <a:rPr lang="en-US" sz="2400" dirty="0"/>
              <a:t>has been at the top of the </a:t>
            </a:r>
            <a:r>
              <a:rPr lang="en-US" sz="2400" dirty="0" smtClean="0"/>
              <a:t>list..</a:t>
            </a:r>
          </a:p>
        </p:txBody>
      </p:sp>
      <p:sp>
        <p:nvSpPr>
          <p:cNvPr id="5" name="Rectangle 4">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rgbClr val="004B8E"/>
          </a:solidFill>
          <a:ln w="12700" cap="flat" cmpd="sng" algn="ctr">
            <a:solidFill>
              <a:srgbClr val="004B8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1438311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0476" y="2590800"/>
            <a:ext cx="10668000" cy="2308324"/>
          </a:xfrm>
          <a:prstGeom prst="rect">
            <a:avLst/>
          </a:prstGeom>
        </p:spPr>
        <p:txBody>
          <a:bodyPr wrap="square">
            <a:spAutoFit/>
          </a:bodyPr>
          <a:lstStyle/>
          <a:p>
            <a:pPr algn="just"/>
            <a:r>
              <a:rPr lang="en-US" sz="2400" dirty="0" smtClean="0"/>
              <a:t>“The </a:t>
            </a:r>
            <a:r>
              <a:rPr lang="en-US" sz="2400" dirty="0"/>
              <a:t>U.S. spends more on health care as a share of the economy — nearly twice as much as the average </a:t>
            </a:r>
            <a:r>
              <a:rPr lang="en-US" sz="2400" dirty="0" smtClean="0"/>
              <a:t>OECD* country — </a:t>
            </a:r>
            <a:r>
              <a:rPr lang="en-US" sz="2400" dirty="0"/>
              <a:t>yet has the lowest life </a:t>
            </a:r>
            <a:r>
              <a:rPr lang="en-US" sz="2400" dirty="0" smtClean="0"/>
              <a:t>expectancy …among </a:t>
            </a:r>
            <a:r>
              <a:rPr lang="en-US" sz="2400" dirty="0"/>
              <a:t>the 11 nations</a:t>
            </a:r>
            <a:r>
              <a:rPr lang="en-US" sz="2400" dirty="0" smtClean="0"/>
              <a:t>.”</a:t>
            </a:r>
          </a:p>
          <a:p>
            <a:pPr algn="just"/>
            <a:endParaRPr lang="en-US" sz="2400" dirty="0" smtClean="0"/>
          </a:p>
          <a:p>
            <a:endParaRPr lang="en-US" sz="2400" dirty="0" smtClean="0"/>
          </a:p>
          <a:p>
            <a:pPr algn="r"/>
            <a:r>
              <a:rPr lang="en-US" sz="2400" dirty="0" smtClean="0"/>
              <a:t>- The Commonwealth Fund (30 January, 2020)</a:t>
            </a:r>
            <a:endParaRPr lang="en-US" sz="2400" dirty="0"/>
          </a:p>
        </p:txBody>
      </p:sp>
      <p:sp>
        <p:nvSpPr>
          <p:cNvPr id="5" name="Rectangle 4">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rgbClr val="004B8E"/>
          </a:solidFill>
          <a:ln w="12700" cap="flat" cmpd="sng" algn="ctr">
            <a:solidFill>
              <a:srgbClr val="004B8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ctangle 1"/>
          <p:cNvSpPr/>
          <p:nvPr/>
        </p:nvSpPr>
        <p:spPr>
          <a:xfrm>
            <a:off x="760476" y="6249942"/>
            <a:ext cx="4643772" cy="307777"/>
          </a:xfrm>
          <a:prstGeom prst="rect">
            <a:avLst/>
          </a:prstGeom>
        </p:spPr>
        <p:txBody>
          <a:bodyPr wrap="none">
            <a:spAutoFit/>
          </a:bodyPr>
          <a:lstStyle/>
          <a:p>
            <a:r>
              <a:rPr lang="en-US" sz="1400" dirty="0" smtClean="0"/>
              <a:t>*(</a:t>
            </a:r>
            <a:r>
              <a:rPr lang="en-US" sz="1400" dirty="0"/>
              <a:t>Organization for Economic Co-operation and Development)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187201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object 4"/>
          <p:cNvSpPr txBox="1">
            <a:spLocks/>
          </p:cNvSpPr>
          <p:nvPr/>
        </p:nvSpPr>
        <p:spPr>
          <a:xfrm>
            <a:off x="410360" y="1058164"/>
            <a:ext cx="11371279" cy="1581843"/>
          </a:xfrm>
          <a:prstGeom prst="rect">
            <a:avLst/>
          </a:prstGeom>
        </p:spPr>
        <p:txBody>
          <a:bodyPr vert="horz" wrap="square" lIns="0" tIns="42545" rIns="0" bIns="0" rtlCol="0">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5080" indent="-635"/>
            <a:r>
              <a:rPr lang="en-US" sz="2000" b="1" kern="0" spc="-20" dirty="0" smtClean="0">
                <a:solidFill>
                  <a:srgbClr val="004B8E"/>
                </a:solidFill>
                <a:latin typeface="Franklin Gothic Book" panose="020B0503020102020204" pitchFamily="34" charset="0"/>
                <a:cs typeface="Arial" panose="020B0604020202020204" pitchFamily="34" charset="0"/>
              </a:rPr>
              <a:t>The IWCA </a:t>
            </a:r>
            <a:r>
              <a:rPr lang="en-US" sz="2000" kern="0" spc="-5" dirty="0" smtClean="0">
                <a:solidFill>
                  <a:srgbClr val="004B8E"/>
                </a:solidFill>
                <a:latin typeface="Franklin Gothic Book" panose="020B0503020102020204" pitchFamily="34" charset="0"/>
                <a:cs typeface="Arial" panose="020B0604020202020204" pitchFamily="34" charset="0"/>
              </a:rPr>
              <a:t>Partnership</a:t>
            </a:r>
            <a:r>
              <a:rPr lang="en-US" sz="2000" kern="0" dirty="0" smtClean="0">
                <a:solidFill>
                  <a:srgbClr val="004B8E"/>
                </a:solidFill>
                <a:latin typeface="Franklin Gothic Book" panose="020B0503020102020204" pitchFamily="34" charset="0"/>
                <a:cs typeface="Arial" panose="020B0604020202020204" pitchFamily="34" charset="0"/>
              </a:rPr>
              <a:t> </a:t>
            </a:r>
            <a:r>
              <a:rPr lang="en-US" sz="2000" kern="0" spc="-15" dirty="0" smtClean="0">
                <a:solidFill>
                  <a:srgbClr val="004B8E"/>
                </a:solidFill>
                <a:latin typeface="Franklin Gothic Book" panose="020B0503020102020204" pitchFamily="34" charset="0"/>
                <a:cs typeface="Arial" panose="020B0604020202020204" pitchFamily="34" charset="0"/>
              </a:rPr>
              <a:t>Program’s</a:t>
            </a:r>
            <a:r>
              <a:rPr lang="en-US" sz="2000" kern="0" dirty="0" smtClean="0">
                <a:solidFill>
                  <a:srgbClr val="004B8E"/>
                </a:solidFill>
                <a:latin typeface="Franklin Gothic Book" panose="020B0503020102020204" pitchFamily="34" charset="0"/>
                <a:cs typeface="Arial" panose="020B0604020202020204" pitchFamily="34" charset="0"/>
              </a:rPr>
              <a:t> mission</a:t>
            </a:r>
            <a:r>
              <a:rPr lang="en-US" sz="2000" kern="0" spc="-25" dirty="0" smtClean="0">
                <a:solidFill>
                  <a:srgbClr val="B11F29"/>
                </a:solidFill>
                <a:latin typeface="Franklin Gothic Book" panose="020B0503020102020204" pitchFamily="34" charset="0"/>
                <a:cs typeface="Arial" panose="020B0604020202020204" pitchFamily="34" charset="0"/>
              </a:rPr>
              <a:t> </a:t>
            </a:r>
            <a:r>
              <a:rPr lang="en-US" sz="2000" kern="0" dirty="0" smtClean="0">
                <a:solidFill>
                  <a:sysClr val="windowText" lastClr="000000"/>
                </a:solidFill>
                <a:latin typeface="Franklin Gothic Book" panose="020B0503020102020204" pitchFamily="34" charset="0"/>
                <a:cs typeface="Arial" panose="020B0604020202020204" pitchFamily="34" charset="0"/>
              </a:rPr>
              <a:t>is</a:t>
            </a:r>
            <a:r>
              <a:rPr lang="en-US" sz="2000" kern="0" spc="25"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to</a:t>
            </a:r>
            <a:r>
              <a:rPr lang="en-US" sz="2000" kern="0" spc="25"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give</a:t>
            </a:r>
            <a:r>
              <a:rPr lang="en-US" sz="2000" kern="0" spc="-30" dirty="0" smtClean="0">
                <a:solidFill>
                  <a:sysClr val="windowText" lastClr="000000"/>
                </a:solidFill>
                <a:latin typeface="Franklin Gothic Book" panose="020B0503020102020204" pitchFamily="34" charset="0"/>
                <a:cs typeface="Arial" panose="020B0604020202020204" pitchFamily="34" charset="0"/>
              </a:rPr>
              <a:t> employees</a:t>
            </a:r>
            <a:r>
              <a:rPr lang="en-US" sz="2000" kern="0" spc="-20"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access to truly </a:t>
            </a:r>
            <a:r>
              <a:rPr lang="en-US" sz="2000" kern="0" spc="-20" dirty="0" smtClean="0">
                <a:solidFill>
                  <a:sysClr val="windowText" lastClr="000000"/>
                </a:solidFill>
                <a:latin typeface="Franklin Gothic Book" panose="020B0503020102020204" pitchFamily="34" charset="0"/>
                <a:cs typeface="Arial" panose="020B0604020202020204" pitchFamily="34" charset="0"/>
              </a:rPr>
              <a:t>affordable </a:t>
            </a:r>
            <a:r>
              <a:rPr lang="en-US" sz="2000" kern="0" spc="-10" dirty="0" smtClean="0">
                <a:solidFill>
                  <a:sysClr val="windowText" lastClr="000000"/>
                </a:solidFill>
                <a:latin typeface="Franklin Gothic Book" panose="020B0503020102020204" pitchFamily="34" charset="0"/>
                <a:cs typeface="Arial" panose="020B0604020202020204" pitchFamily="34" charset="0"/>
              </a:rPr>
              <a:t>ACA-compliant </a:t>
            </a:r>
            <a:r>
              <a:rPr lang="en-US" sz="2000" kern="0" spc="-5" dirty="0" smtClean="0">
                <a:solidFill>
                  <a:sysClr val="windowText" lastClr="000000"/>
                </a:solidFill>
                <a:latin typeface="Franklin Gothic Book" panose="020B0503020102020204" pitchFamily="34" charset="0"/>
                <a:cs typeface="Arial" panose="020B0604020202020204" pitchFamily="34" charset="0"/>
              </a:rPr>
              <a:t>health insurance built on </a:t>
            </a:r>
            <a:r>
              <a:rPr lang="en-US" sz="2000" b="1" kern="0" spc="-65" dirty="0" smtClean="0">
                <a:solidFill>
                  <a:sysClr val="windowText" lastClr="000000"/>
                </a:solidFill>
                <a:latin typeface="Franklin Gothic Book" panose="020B0503020102020204" pitchFamily="34" charset="0"/>
                <a:cs typeface="Arial" panose="020B0604020202020204" pitchFamily="34" charset="0"/>
              </a:rPr>
              <a:t>COPAY </a:t>
            </a:r>
            <a:r>
              <a:rPr lang="en-US" sz="2000" b="1" kern="0" spc="-15" dirty="0" smtClean="0">
                <a:solidFill>
                  <a:sysClr val="windowText" lastClr="000000"/>
                </a:solidFill>
                <a:latin typeface="Franklin Gothic Book" panose="020B0503020102020204" pitchFamily="34" charset="0"/>
                <a:cs typeface="Arial" panose="020B0604020202020204" pitchFamily="34" charset="0"/>
              </a:rPr>
              <a:t>PLANS</a:t>
            </a:r>
            <a:r>
              <a:rPr lang="en-US" sz="2000" kern="0" spc="-15" dirty="0" smtClean="0">
                <a:solidFill>
                  <a:sysClr val="windowText" lastClr="000000"/>
                </a:solidFill>
                <a:latin typeface="Franklin Gothic Book" panose="020B0503020102020204" pitchFamily="34" charset="0"/>
                <a:cs typeface="Arial" panose="020B0604020202020204" pitchFamily="34" charset="0"/>
              </a:rPr>
              <a:t>, </a:t>
            </a:r>
            <a:r>
              <a:rPr lang="en-US" sz="2000" b="1" kern="0" spc="-20" dirty="0" smtClean="0">
                <a:solidFill>
                  <a:sysClr val="windowText" lastClr="000000"/>
                </a:solidFill>
                <a:latin typeface="Franklin Gothic Book" panose="020B0503020102020204" pitchFamily="34" charset="0"/>
                <a:cs typeface="Arial" panose="020B0604020202020204" pitchFamily="34" charset="0"/>
              </a:rPr>
              <a:t>not </a:t>
            </a:r>
            <a:r>
              <a:rPr lang="en-US" sz="2000" b="1" kern="0" spc="-5" dirty="0" smtClean="0">
                <a:solidFill>
                  <a:sysClr val="windowText" lastClr="000000"/>
                </a:solidFill>
                <a:latin typeface="Franklin Gothic Book" panose="020B0503020102020204" pitchFamily="34" charset="0"/>
                <a:cs typeface="Arial" panose="020B0604020202020204" pitchFamily="34" charset="0"/>
              </a:rPr>
              <a:t>High </a:t>
            </a:r>
            <a:r>
              <a:rPr lang="en-US" sz="2000" b="1" kern="0" spc="-10" dirty="0" smtClean="0">
                <a:solidFill>
                  <a:sysClr val="windowText" lastClr="000000"/>
                </a:solidFill>
                <a:latin typeface="Franklin Gothic Book" panose="020B0503020102020204" pitchFamily="34" charset="0"/>
                <a:cs typeface="Arial" panose="020B0604020202020204" pitchFamily="34" charset="0"/>
              </a:rPr>
              <a:t>Deductibles</a:t>
            </a:r>
            <a:r>
              <a:rPr lang="en-US" sz="2000" b="1" kern="0" spc="-20" dirty="0" smtClean="0">
                <a:solidFill>
                  <a:sysClr val="windowText" lastClr="000000"/>
                </a:solidFill>
                <a:latin typeface="Franklin Gothic Book" panose="020B0503020102020204" pitchFamily="34" charset="0"/>
                <a:cs typeface="Arial" panose="020B0604020202020204" pitchFamily="34" charset="0"/>
              </a:rPr>
              <a:t> </a:t>
            </a:r>
          </a:p>
          <a:p>
            <a:pPr marL="12700" marR="5080" indent="-635"/>
            <a:endParaRPr lang="en-US" sz="2000" kern="0" spc="-20" dirty="0" smtClean="0">
              <a:solidFill>
                <a:sysClr val="windowText" lastClr="000000"/>
              </a:solidFill>
              <a:latin typeface="Franklin Gothic Book" panose="020B0503020102020204" pitchFamily="34" charset="0"/>
              <a:cs typeface="Arial" panose="020B0604020202020204" pitchFamily="34" charset="0"/>
            </a:endParaRPr>
          </a:p>
          <a:p>
            <a:pPr marL="12700" marR="5080" indent="-635"/>
            <a:r>
              <a:rPr lang="en-US" sz="2000" kern="0" spc="-20" dirty="0" smtClean="0">
                <a:solidFill>
                  <a:sysClr val="windowText" lastClr="000000"/>
                </a:solidFill>
                <a:latin typeface="Franklin Gothic Book" panose="020B0503020102020204" pitchFamily="34" charset="0"/>
                <a:cs typeface="Arial" panose="020B0604020202020204" pitchFamily="34" charset="0"/>
              </a:rPr>
              <a:t>It is for anyone wanting </a:t>
            </a:r>
            <a:r>
              <a:rPr lang="en-US" sz="2000" kern="0" spc="-5" dirty="0" smtClean="0">
                <a:solidFill>
                  <a:sysClr val="windowText" lastClr="000000"/>
                </a:solidFill>
                <a:latin typeface="Franklin Gothic Book" panose="020B0503020102020204" pitchFamily="34" charset="0"/>
                <a:cs typeface="Arial" panose="020B0604020202020204" pitchFamily="34" charset="0"/>
              </a:rPr>
              <a:t>an</a:t>
            </a:r>
            <a:r>
              <a:rPr lang="en-US" sz="2000" kern="0" spc="15" dirty="0" smtClean="0">
                <a:solidFill>
                  <a:sysClr val="windowText" lastClr="000000"/>
                </a:solidFill>
                <a:latin typeface="Franklin Gothic Book" panose="020B0503020102020204" pitchFamily="34" charset="0"/>
                <a:cs typeface="Arial" panose="020B0604020202020204" pitchFamily="34" charset="0"/>
              </a:rPr>
              <a:t> </a:t>
            </a:r>
            <a:r>
              <a:rPr lang="en-US" sz="2000" kern="0" spc="-10" dirty="0" smtClean="0">
                <a:solidFill>
                  <a:sysClr val="windowText" lastClr="000000"/>
                </a:solidFill>
                <a:latin typeface="Franklin Gothic Book" panose="020B0503020102020204" pitchFamily="34" charset="0"/>
                <a:cs typeface="Arial" panose="020B0604020202020204" pitchFamily="34" charset="0"/>
              </a:rPr>
              <a:t>alternative</a:t>
            </a:r>
            <a:r>
              <a:rPr lang="en-US" sz="2000" kern="0" spc="5"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to</a:t>
            </a:r>
            <a:r>
              <a:rPr lang="en-US" sz="2000" kern="0" spc="15"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the</a:t>
            </a:r>
            <a:r>
              <a:rPr lang="en-US" sz="2000" kern="0" spc="25" dirty="0" smtClean="0">
                <a:solidFill>
                  <a:sysClr val="windowText" lastClr="000000"/>
                </a:solidFill>
                <a:latin typeface="Franklin Gothic Book" panose="020B0503020102020204" pitchFamily="34" charset="0"/>
                <a:cs typeface="Arial" panose="020B0604020202020204" pitchFamily="34" charset="0"/>
              </a:rPr>
              <a:t> </a:t>
            </a:r>
            <a:r>
              <a:rPr lang="en-US" sz="2000" kern="0" spc="-5" dirty="0" smtClean="0">
                <a:solidFill>
                  <a:sysClr val="windowText" lastClr="000000"/>
                </a:solidFill>
                <a:latin typeface="Franklin Gothic Book" panose="020B0503020102020204" pitchFamily="34" charset="0"/>
                <a:cs typeface="Arial" panose="020B0604020202020204" pitchFamily="34" charset="0"/>
              </a:rPr>
              <a:t>traditional</a:t>
            </a:r>
            <a:r>
              <a:rPr lang="en-US" sz="2000" kern="0" spc="20" dirty="0" smtClean="0">
                <a:solidFill>
                  <a:sysClr val="windowText" lastClr="000000"/>
                </a:solidFill>
                <a:latin typeface="Franklin Gothic Book" panose="020B0503020102020204" pitchFamily="34" charset="0"/>
                <a:cs typeface="Arial" panose="020B0604020202020204" pitchFamily="34" charset="0"/>
              </a:rPr>
              <a:t> </a:t>
            </a:r>
            <a:r>
              <a:rPr lang="en-US" sz="2000" kern="0" spc="-10" dirty="0" smtClean="0">
                <a:solidFill>
                  <a:sysClr val="windowText" lastClr="000000"/>
                </a:solidFill>
                <a:latin typeface="Franklin Gothic Book" panose="020B0503020102020204" pitchFamily="34" charset="0"/>
                <a:cs typeface="Arial" panose="020B0604020202020204" pitchFamily="34" charset="0"/>
              </a:rPr>
              <a:t>health insurance</a:t>
            </a:r>
            <a:r>
              <a:rPr lang="en-US" sz="2000" kern="0" spc="-30" dirty="0" smtClean="0">
                <a:solidFill>
                  <a:sysClr val="windowText" lastClr="000000"/>
                </a:solidFill>
                <a:latin typeface="Franklin Gothic Book" panose="020B0503020102020204" pitchFamily="34" charset="0"/>
                <a:cs typeface="Arial" panose="020B0604020202020204" pitchFamily="34" charset="0"/>
              </a:rPr>
              <a:t> </a:t>
            </a:r>
            <a:r>
              <a:rPr lang="en-US" sz="2000" kern="0" spc="-10" dirty="0" smtClean="0">
                <a:solidFill>
                  <a:sysClr val="windowText" lastClr="000000"/>
                </a:solidFill>
                <a:latin typeface="Franklin Gothic Book" panose="020B0503020102020204" pitchFamily="34" charset="0"/>
                <a:cs typeface="Arial" panose="020B0604020202020204" pitchFamily="34" charset="0"/>
              </a:rPr>
              <a:t>providers</a:t>
            </a:r>
            <a:r>
              <a:rPr lang="en-US" sz="2000" kern="0" spc="25" dirty="0" smtClean="0">
                <a:solidFill>
                  <a:sysClr val="windowText" lastClr="000000"/>
                </a:solidFill>
                <a:latin typeface="Franklin Gothic Book" panose="020B0503020102020204" pitchFamily="34" charset="0"/>
                <a:cs typeface="Arial" panose="020B0604020202020204" pitchFamily="34" charset="0"/>
              </a:rPr>
              <a:t> </a:t>
            </a:r>
            <a:r>
              <a:rPr lang="en-US" sz="2000" kern="0" spc="-20" dirty="0" smtClean="0">
                <a:solidFill>
                  <a:sysClr val="windowText" lastClr="000000"/>
                </a:solidFill>
                <a:latin typeface="Franklin Gothic Book" panose="020B0503020102020204" pitchFamily="34" charset="0"/>
                <a:cs typeface="Arial" panose="020B0604020202020204" pitchFamily="34" charset="0"/>
              </a:rPr>
              <a:t>who</a:t>
            </a:r>
            <a:r>
              <a:rPr lang="en-US" sz="2000" kern="0" spc="15" dirty="0" smtClean="0">
                <a:solidFill>
                  <a:sysClr val="windowText" lastClr="000000"/>
                </a:solidFill>
                <a:latin typeface="Franklin Gothic Book" panose="020B0503020102020204" pitchFamily="34" charset="0"/>
                <a:cs typeface="Arial" panose="020B0604020202020204" pitchFamily="34" charset="0"/>
              </a:rPr>
              <a:t> </a:t>
            </a:r>
            <a:r>
              <a:rPr lang="en-US" sz="2000" kern="0" spc="-10" dirty="0" smtClean="0">
                <a:solidFill>
                  <a:sysClr val="windowText" lastClr="000000"/>
                </a:solidFill>
                <a:latin typeface="Franklin Gothic Book" panose="020B0503020102020204" pitchFamily="34" charset="0"/>
                <a:cs typeface="Arial" panose="020B0604020202020204" pitchFamily="34" charset="0"/>
              </a:rPr>
              <a:t>have</a:t>
            </a:r>
            <a:r>
              <a:rPr lang="en-US" sz="2000" kern="0" spc="10" dirty="0" smtClean="0">
                <a:solidFill>
                  <a:sysClr val="windowText" lastClr="000000"/>
                </a:solidFill>
                <a:latin typeface="Franklin Gothic Book" panose="020B0503020102020204" pitchFamily="34" charset="0"/>
                <a:cs typeface="Arial" panose="020B0604020202020204" pitchFamily="34" charset="0"/>
              </a:rPr>
              <a:t> </a:t>
            </a:r>
            <a:r>
              <a:rPr lang="en-US" sz="2000" kern="0" spc="-20" dirty="0" smtClean="0">
                <a:solidFill>
                  <a:sysClr val="windowText" lastClr="000000"/>
                </a:solidFill>
                <a:latin typeface="Franklin Gothic Book" panose="020B0503020102020204" pitchFamily="34" charset="0"/>
                <a:cs typeface="Arial" panose="020B0604020202020204" pitchFamily="34" charset="0"/>
              </a:rPr>
              <a:t>under-</a:t>
            </a:r>
            <a:r>
              <a:rPr lang="en-US" sz="2000" kern="0" spc="-15" dirty="0" smtClean="0">
                <a:solidFill>
                  <a:sysClr val="windowText" lastClr="000000"/>
                </a:solidFill>
                <a:latin typeface="Franklin Gothic Book" panose="020B0503020102020204" pitchFamily="34" charset="0"/>
                <a:cs typeface="Arial" panose="020B0604020202020204" pitchFamily="34" charset="0"/>
              </a:rPr>
              <a:t>served small businesses,</a:t>
            </a:r>
            <a:r>
              <a:rPr lang="en-US" sz="2000" kern="0" spc="30" dirty="0" smtClean="0">
                <a:solidFill>
                  <a:sysClr val="windowText" lastClr="000000"/>
                </a:solidFill>
                <a:latin typeface="Franklin Gothic Book" panose="020B0503020102020204" pitchFamily="34" charset="0"/>
                <a:cs typeface="Arial" panose="020B0604020202020204" pitchFamily="34" charset="0"/>
              </a:rPr>
              <a:t> moderate income employees, </a:t>
            </a:r>
            <a:r>
              <a:rPr lang="en-US" sz="2000" kern="0" spc="-10" dirty="0" smtClean="0">
                <a:solidFill>
                  <a:sysClr val="windowText" lastClr="000000"/>
                </a:solidFill>
                <a:latin typeface="Franklin Gothic Book" panose="020B0503020102020204" pitchFamily="34" charset="0"/>
                <a:cs typeface="Arial" panose="020B0604020202020204" pitchFamily="34" charset="0"/>
              </a:rPr>
              <a:t>hourly</a:t>
            </a:r>
            <a:r>
              <a:rPr lang="en-US" sz="2000" kern="0" spc="-15" dirty="0" smtClean="0">
                <a:solidFill>
                  <a:sysClr val="windowText" lastClr="000000"/>
                </a:solidFill>
                <a:latin typeface="Franklin Gothic Book" panose="020B0503020102020204" pitchFamily="34" charset="0"/>
                <a:cs typeface="Arial" panose="020B0604020202020204" pitchFamily="34" charset="0"/>
              </a:rPr>
              <a:t> workers and</a:t>
            </a:r>
            <a:r>
              <a:rPr lang="en-US" sz="2000" kern="0" spc="-20" dirty="0" smtClean="0">
                <a:solidFill>
                  <a:sysClr val="windowText" lastClr="000000"/>
                </a:solidFill>
                <a:latin typeface="Franklin Gothic Book" panose="020B0503020102020204" pitchFamily="34" charset="0"/>
                <a:cs typeface="Arial" panose="020B0604020202020204" pitchFamily="34" charset="0"/>
              </a:rPr>
              <a:t> part-timers</a:t>
            </a:r>
            <a:r>
              <a:rPr lang="en-US" sz="2000" kern="0" spc="-10" dirty="0" smtClean="0">
                <a:solidFill>
                  <a:sysClr val="windowText" lastClr="000000"/>
                </a:solidFill>
                <a:latin typeface="Franklin Gothic Book" panose="020B0503020102020204" pitchFamily="34" charset="0"/>
                <a:cs typeface="Arial" panose="020B0604020202020204" pitchFamily="34" charset="0"/>
              </a:rPr>
              <a:t>.</a:t>
            </a:r>
            <a:endParaRPr lang="en-US" sz="2000" kern="0" spc="-10" dirty="0">
              <a:solidFill>
                <a:sysClr val="windowText" lastClr="000000"/>
              </a:solidFill>
              <a:latin typeface="Franklin Gothic Book" panose="020B0503020102020204" pitchFamily="34" charset="0"/>
              <a:cs typeface="Arial" panose="020B0604020202020204" pitchFamily="34" charset="0"/>
            </a:endParaRPr>
          </a:p>
        </p:txBody>
      </p:sp>
      <p:sp>
        <p:nvSpPr>
          <p:cNvPr id="12" name="object 2"/>
          <p:cNvSpPr txBox="1">
            <a:spLocks noGrp="1"/>
          </p:cNvSpPr>
          <p:nvPr>
            <p:ph type="title"/>
          </p:nvPr>
        </p:nvSpPr>
        <p:spPr>
          <a:xfrm>
            <a:off x="0" y="304800"/>
            <a:ext cx="12192000" cy="566181"/>
          </a:xfrm>
          <a:prstGeom prst="rect">
            <a:avLst/>
          </a:prstGeom>
        </p:spPr>
        <p:txBody>
          <a:bodyPr vert="horz" wrap="square" lIns="0" tIns="12065" rIns="0" bIns="0" rtlCol="0">
            <a:spAutoFit/>
          </a:bodyPr>
          <a:lstStyle/>
          <a:p>
            <a:pPr algn="ctr">
              <a:lnSpc>
                <a:spcPct val="100000"/>
              </a:lnSpc>
              <a:tabLst>
                <a:tab pos="4776470" algn="l"/>
              </a:tabLst>
            </a:pPr>
            <a:r>
              <a:rPr sz="3600" b="0" i="0" spc="-10" dirty="0">
                <a:solidFill>
                  <a:schemeClr val="tx1"/>
                </a:solidFill>
                <a:latin typeface="Franklin Gothic Demi" panose="020B0703020102020204" pitchFamily="34" charset="0"/>
              </a:rPr>
              <a:t>The</a:t>
            </a:r>
            <a:r>
              <a:rPr sz="3600" b="0" i="0" spc="40" dirty="0">
                <a:solidFill>
                  <a:schemeClr val="tx1"/>
                </a:solidFill>
                <a:latin typeface="Franklin Gothic Demi" panose="020B0703020102020204" pitchFamily="34" charset="0"/>
              </a:rPr>
              <a:t> </a:t>
            </a:r>
            <a:r>
              <a:rPr lang="en-US" sz="3600" b="0" i="0" spc="-5" dirty="0" smtClean="0">
                <a:solidFill>
                  <a:schemeClr val="tx1"/>
                </a:solidFill>
                <a:latin typeface="Franklin Gothic Demi" panose="020B0703020102020204" pitchFamily="34" charset="0"/>
              </a:rPr>
              <a:t>IWCA </a:t>
            </a:r>
            <a:r>
              <a:rPr sz="3600" b="0" i="0" spc="-5" dirty="0" smtClean="0">
                <a:solidFill>
                  <a:schemeClr val="tx1"/>
                </a:solidFill>
                <a:latin typeface="Franklin Gothic Demi" panose="020B0703020102020204" pitchFamily="34" charset="0"/>
              </a:rPr>
              <a:t>Partnership</a:t>
            </a:r>
            <a:r>
              <a:rPr lang="en-US" sz="3600" b="0" i="0" spc="-5" dirty="0" smtClean="0">
                <a:solidFill>
                  <a:schemeClr val="tx1"/>
                </a:solidFill>
                <a:latin typeface="Franklin Gothic Demi" panose="020B0703020102020204" pitchFamily="34" charset="0"/>
              </a:rPr>
              <a:t> </a:t>
            </a:r>
            <a:r>
              <a:rPr sz="3600" b="0" i="0" spc="-5" dirty="0" smtClean="0">
                <a:solidFill>
                  <a:schemeClr val="tx1"/>
                </a:solidFill>
                <a:latin typeface="Franklin Gothic Demi" panose="020B0703020102020204" pitchFamily="34" charset="0"/>
              </a:rPr>
              <a:t>Program</a:t>
            </a:r>
            <a:endParaRPr sz="3600" b="0" i="0" spc="-5" dirty="0">
              <a:solidFill>
                <a:schemeClr val="tx1"/>
              </a:solidFill>
              <a:latin typeface="Franklin Gothic Demi" panose="020B07030201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62337205"/>
              </p:ext>
            </p:extLst>
          </p:nvPr>
        </p:nvGraphicFramePr>
        <p:xfrm>
          <a:off x="1371600" y="3197619"/>
          <a:ext cx="5638800" cy="3291840"/>
        </p:xfrm>
        <a:graphic>
          <a:graphicData uri="http://schemas.openxmlformats.org/drawingml/2006/table">
            <a:tbl>
              <a:tblPr firstRow="1" bandRow="1">
                <a:tableStyleId>{5C22544A-7EE6-4342-B048-85BDC9FD1C3A}</a:tableStyleId>
              </a:tblPr>
              <a:tblGrid>
                <a:gridCol w="2819400"/>
                <a:gridCol w="2819400"/>
              </a:tblGrid>
              <a:tr h="220907">
                <a:tc gridSpan="2">
                  <a:txBody>
                    <a:bodyPr/>
                    <a:lstStyle/>
                    <a:p>
                      <a:pPr algn="ctr"/>
                      <a:r>
                        <a:rPr lang="en-US" dirty="0" smtClean="0">
                          <a:solidFill>
                            <a:srgbClr val="004B8E"/>
                          </a:solidFill>
                          <a:latin typeface="Franklin Gothic Book" panose="020B0503020102020204" pitchFamily="34" charset="0"/>
                          <a:cs typeface="Arial" panose="020B0604020202020204" pitchFamily="34" charset="0"/>
                        </a:rPr>
                        <a:t>Popular Industries</a:t>
                      </a:r>
                      <a:endParaRPr lang="en-US" dirty="0">
                        <a:solidFill>
                          <a:srgbClr val="004B8E"/>
                        </a:solidFill>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en-US" dirty="0"/>
                    </a:p>
                  </a:txBody>
                  <a:tcPr/>
                </a:tc>
              </a:tr>
              <a:tr h="220907">
                <a:tc>
                  <a:txBody>
                    <a:bodyPr/>
                    <a:lstStyle/>
                    <a:p>
                      <a:r>
                        <a:rPr lang="en-US" dirty="0" smtClean="0">
                          <a:latin typeface="Franklin Gothic Book" panose="020B0503020102020204" pitchFamily="34" charset="0"/>
                          <a:cs typeface="Arial" panose="020B0604020202020204" pitchFamily="34" charset="0"/>
                        </a:rPr>
                        <a:t>Hospitality &amp; Restaurants</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r>
                        <a:rPr lang="en-US" dirty="0" smtClean="0">
                          <a:latin typeface="Franklin Gothic Book" panose="020B0503020102020204" pitchFamily="34" charset="0"/>
                          <a:cs typeface="Arial" panose="020B0604020202020204" pitchFamily="34" charset="0"/>
                        </a:rPr>
                        <a:t>Transportation/Logistics</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8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Automotive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r>
                        <a:rPr lang="en-US" dirty="0" smtClean="0">
                          <a:latin typeface="Franklin Gothic Book" panose="020B0503020102020204" pitchFamily="34" charset="0"/>
                          <a:cs typeface="Arial" panose="020B0604020202020204" pitchFamily="34" charset="0"/>
                        </a:rPr>
                        <a:t>Landscaping</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9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Manufacturing</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r>
                        <a:rPr lang="en-US" dirty="0" smtClean="0">
                          <a:latin typeface="Franklin Gothic Book" panose="020B0503020102020204" pitchFamily="34" charset="0"/>
                          <a:cs typeface="Arial" panose="020B0604020202020204" pitchFamily="34" charset="0"/>
                        </a:rPr>
                        <a:t>Janitorial</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85000"/>
                      </a:schemeClr>
                    </a:solidFill>
                  </a:tcPr>
                </a:tc>
              </a:tr>
              <a:tr h="220907">
                <a:tc>
                  <a:txBody>
                    <a:bodyPr/>
                    <a:lstStyle/>
                    <a:p>
                      <a:r>
                        <a:rPr lang="en-US" b="0" dirty="0" smtClean="0">
                          <a:solidFill>
                            <a:schemeClr val="tx1"/>
                          </a:solidFill>
                          <a:latin typeface="Franklin Gothic Book" panose="020B0503020102020204" pitchFamily="34" charset="0"/>
                          <a:cs typeface="Arial" panose="020B0604020202020204" pitchFamily="34" charset="0"/>
                        </a:rPr>
                        <a:t>Construction/Trades</a:t>
                      </a:r>
                      <a:endParaRPr lang="en-US" b="0" dirty="0">
                        <a:solidFill>
                          <a:schemeClr val="tx1"/>
                        </a:solidFill>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rgbClr val="F2F2F2"/>
                    </a:solidFill>
                  </a:tcPr>
                </a:tc>
                <a:tc>
                  <a:txBody>
                    <a:bodyPr/>
                    <a:lstStyle/>
                    <a:p>
                      <a:r>
                        <a:rPr lang="en-US" dirty="0" smtClean="0">
                          <a:latin typeface="Franklin Gothic Book" panose="020B0503020102020204" pitchFamily="34" charset="0"/>
                          <a:cs typeface="Arial" panose="020B0604020202020204" pitchFamily="34" charset="0"/>
                        </a:rPr>
                        <a:t>Warehouse</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9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Maintenance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r>
                        <a:rPr lang="en-US" dirty="0" smtClean="0">
                          <a:latin typeface="Franklin Gothic Book" panose="020B0503020102020204" pitchFamily="34" charset="0"/>
                          <a:cs typeface="Arial" panose="020B0604020202020204" pitchFamily="34" charset="0"/>
                        </a:rPr>
                        <a:t>Retail</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8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Golf Courses</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r>
                        <a:rPr lang="en-US" dirty="0" smtClean="0">
                          <a:latin typeface="Franklin Gothic Book" panose="020B0503020102020204" pitchFamily="34" charset="0"/>
                          <a:cs typeface="Arial" panose="020B0604020202020204" pitchFamily="34" charset="0"/>
                        </a:rPr>
                        <a:t>Security</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9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Day Care Centers</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r>
                        <a:rPr lang="en-US" dirty="0" smtClean="0">
                          <a:latin typeface="Franklin Gothic Book" panose="020B0503020102020204" pitchFamily="34" charset="0"/>
                          <a:cs typeface="Arial" panose="020B0604020202020204" pitchFamily="34" charset="0"/>
                        </a:rPr>
                        <a:t>Staffing</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85000"/>
                      </a:schemeClr>
                    </a:solidFill>
                  </a:tcPr>
                </a:tc>
              </a:tr>
              <a:tr h="220907">
                <a:tc>
                  <a:txBody>
                    <a:bodyPr/>
                    <a:lstStyle/>
                    <a:p>
                      <a:r>
                        <a:rPr lang="en-US" dirty="0" smtClean="0">
                          <a:latin typeface="Franklin Gothic Book" panose="020B0503020102020204" pitchFamily="34" charset="0"/>
                          <a:cs typeface="Arial" panose="020B0604020202020204" pitchFamily="34" charset="0"/>
                        </a:rPr>
                        <a:t>Health</a:t>
                      </a:r>
                      <a:r>
                        <a:rPr lang="en-US" baseline="0" dirty="0" smtClean="0">
                          <a:latin typeface="Franklin Gothic Book" panose="020B0503020102020204" pitchFamily="34" charset="0"/>
                          <a:cs typeface="Arial" panose="020B0604020202020204" pitchFamily="34" charset="0"/>
                        </a:rPr>
                        <a:t> Care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dirty="0" smtClean="0">
                          <a:latin typeface="Franklin Gothic Book" panose="020B0503020102020204" pitchFamily="34" charset="0"/>
                          <a:cs typeface="Arial" panose="020B0604020202020204" pitchFamily="34" charset="0"/>
                        </a:rPr>
                        <a:t>Beauticians</a:t>
                      </a:r>
                      <a:endParaRPr lang="en-US" dirty="0">
                        <a:latin typeface="Franklin Gothic Book" panose="020B05030201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66395872"/>
              </p:ext>
            </p:extLst>
          </p:nvPr>
        </p:nvGraphicFramePr>
        <p:xfrm>
          <a:off x="8087751" y="3197619"/>
          <a:ext cx="2276962" cy="3291840"/>
        </p:xfrm>
        <a:graphic>
          <a:graphicData uri="http://schemas.openxmlformats.org/drawingml/2006/table">
            <a:tbl>
              <a:tblPr firstRow="1" bandRow="1">
                <a:tableStyleId>{5C22544A-7EE6-4342-B048-85BDC9FD1C3A}</a:tableStyleId>
              </a:tblPr>
              <a:tblGrid>
                <a:gridCol w="2276962"/>
              </a:tblGrid>
              <a:tr h="0">
                <a:tc>
                  <a:txBody>
                    <a:bodyPr/>
                    <a:lstStyle/>
                    <a:p>
                      <a:pPr algn="ctr"/>
                      <a:r>
                        <a:rPr lang="en-US" dirty="0" smtClean="0">
                          <a:solidFill>
                            <a:srgbClr val="004B8E"/>
                          </a:solidFill>
                          <a:latin typeface="Franklin Gothic Book" panose="020B0503020102020204" pitchFamily="34" charset="0"/>
                          <a:cs typeface="Arial" panose="020B0604020202020204" pitchFamily="34" charset="0"/>
                        </a:rPr>
                        <a:t>Employees Served</a:t>
                      </a:r>
                      <a:endParaRPr lang="en-US" dirty="0">
                        <a:solidFill>
                          <a:srgbClr val="004B8E"/>
                        </a:solidFill>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0">
                <a:tc>
                  <a:txBody>
                    <a:bodyPr/>
                    <a:lstStyle/>
                    <a:p>
                      <a:r>
                        <a:rPr lang="en-US" dirty="0" smtClean="0">
                          <a:latin typeface="Franklin Gothic Book" panose="020B0503020102020204" pitchFamily="34" charset="0"/>
                          <a:cs typeface="Arial" panose="020B0604020202020204" pitchFamily="34" charset="0"/>
                        </a:rPr>
                        <a:t>Hourly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0">
                <a:tc>
                  <a:txBody>
                    <a:bodyPr/>
                    <a:lstStyle/>
                    <a:p>
                      <a:r>
                        <a:rPr lang="en-US" dirty="0" smtClean="0">
                          <a:latin typeface="Franklin Gothic Book" panose="020B0503020102020204" pitchFamily="34" charset="0"/>
                          <a:cs typeface="Arial" panose="020B0604020202020204" pitchFamily="34" charset="0"/>
                        </a:rPr>
                        <a:t>Salary</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r>
              <a:tr h="0">
                <a:tc>
                  <a:txBody>
                    <a:bodyPr/>
                    <a:lstStyle/>
                    <a:p>
                      <a:r>
                        <a:rPr lang="en-US" dirty="0" smtClean="0">
                          <a:latin typeface="Franklin Gothic Book" panose="020B0503020102020204" pitchFamily="34" charset="0"/>
                          <a:cs typeface="Arial" panose="020B0604020202020204" pitchFamily="34" charset="0"/>
                        </a:rPr>
                        <a:t>Part-Time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0">
                <a:tc>
                  <a:txBody>
                    <a:bodyPr/>
                    <a:lstStyle/>
                    <a:p>
                      <a:r>
                        <a:rPr lang="en-US" dirty="0" smtClean="0">
                          <a:latin typeface="Franklin Gothic Book" panose="020B0503020102020204" pitchFamily="34" charset="0"/>
                          <a:cs typeface="Arial" panose="020B0604020202020204" pitchFamily="34" charset="0"/>
                        </a:rPr>
                        <a:t>Full-Time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r>
              <a:tr h="0">
                <a:tc>
                  <a:txBody>
                    <a:bodyPr/>
                    <a:lstStyle/>
                    <a:p>
                      <a:r>
                        <a:rPr lang="en-US" dirty="0" smtClean="0">
                          <a:latin typeface="Franklin Gothic Book" panose="020B0503020102020204" pitchFamily="34" charset="0"/>
                          <a:cs typeface="Arial" panose="020B0604020202020204" pitchFamily="34" charset="0"/>
                        </a:rPr>
                        <a:t>Seasonal</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0">
                <a:tc>
                  <a:txBody>
                    <a:bodyPr/>
                    <a:lstStyle/>
                    <a:p>
                      <a:r>
                        <a:rPr lang="en-US" dirty="0" smtClean="0">
                          <a:latin typeface="Franklin Gothic Book" panose="020B0503020102020204" pitchFamily="34" charset="0"/>
                          <a:cs typeface="Arial" panose="020B0604020202020204" pitchFamily="34" charset="0"/>
                        </a:rPr>
                        <a:t>Temps</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r>
              <a:tr h="0">
                <a:tc>
                  <a:txBody>
                    <a:bodyPr/>
                    <a:lstStyle/>
                    <a:p>
                      <a:r>
                        <a:rPr lang="en-US" dirty="0" smtClean="0">
                          <a:latin typeface="Franklin Gothic Book" panose="020B0503020102020204" pitchFamily="34" charset="0"/>
                          <a:cs typeface="Arial" panose="020B0604020202020204" pitchFamily="34" charset="0"/>
                        </a:rPr>
                        <a:t>Union</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0">
                <a:tc>
                  <a:txBody>
                    <a:bodyPr/>
                    <a:lstStyle/>
                    <a:p>
                      <a:r>
                        <a:rPr lang="en-US" dirty="0" smtClean="0">
                          <a:latin typeface="Franklin Gothic Book" panose="020B0503020102020204" pitchFamily="34" charset="0"/>
                          <a:cs typeface="Arial" panose="020B0604020202020204" pitchFamily="34" charset="0"/>
                        </a:rPr>
                        <a:t>Low-Middle Income</a:t>
                      </a:r>
                      <a:endParaRPr lang="en-US" dirty="0">
                        <a:latin typeface="Franklin Gothic Book" panose="020B05030201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ext uri="{D42A27DB-BD31-4B8C-83A1-F6EECF244321}">
                <p14:modId xmlns:p14="http://schemas.microsoft.com/office/powerpoint/2010/main" val="2246589618"/>
              </p:ext>
            </p:extLst>
          </p:nvPr>
        </p:nvGraphicFramePr>
        <p:xfrm>
          <a:off x="0" y="762000"/>
          <a:ext cx="12091009" cy="6019800"/>
        </p:xfrm>
        <a:graphic>
          <a:graphicData uri="http://schemas.openxmlformats.org/drawingml/2006/chart">
            <c:chart xmlns:c="http://schemas.openxmlformats.org/drawingml/2006/chart" xmlns:r="http://schemas.openxmlformats.org/officeDocument/2006/relationships" r:id="rId2"/>
          </a:graphicData>
        </a:graphic>
      </p:graphicFrame>
      <p:sp>
        <p:nvSpPr>
          <p:cNvPr id="6" name="object 2"/>
          <p:cNvSpPr txBox="1">
            <a:spLocks/>
          </p:cNvSpPr>
          <p:nvPr/>
        </p:nvSpPr>
        <p:spPr>
          <a:xfrm>
            <a:off x="-1" y="195819"/>
            <a:ext cx="12192000" cy="566181"/>
          </a:xfrm>
          <a:prstGeom prst="rect">
            <a:avLst/>
          </a:prstGeom>
        </p:spPr>
        <p:txBody>
          <a:bodyPr vert="horz" wrap="square" lIns="0" tIns="12065" rIns="0" bIns="0" rtlCol="0">
            <a:spAutoFit/>
          </a:bodyPr>
          <a:lstStyle>
            <a:lvl1pPr>
              <a:defRPr sz="2800" b="1" i="1">
                <a:solidFill>
                  <a:srgbClr val="006EC0"/>
                </a:solidFill>
                <a:latin typeface="Arial"/>
                <a:ea typeface="+mj-ea"/>
                <a:cs typeface="Arial"/>
              </a:defRPr>
            </a:lvl1pPr>
          </a:lstStyle>
          <a:p>
            <a:pPr algn="ctr">
              <a:tabLst>
                <a:tab pos="4776470" algn="l"/>
              </a:tabLst>
            </a:pPr>
            <a:r>
              <a:rPr lang="en-US" sz="3600" b="0" i="0" kern="0" spc="-5" dirty="0" smtClean="0">
                <a:solidFill>
                  <a:schemeClr val="tx1"/>
                </a:solidFill>
                <a:latin typeface="Franklin Gothic Demi" panose="020B0703020102020204" pitchFamily="34" charset="0"/>
              </a:rPr>
              <a:t>IWCA Medical Impacts Each Part of Your Premium</a:t>
            </a:r>
            <a:endParaRPr lang="en-US" sz="3600" b="0" i="0" kern="0" spc="-5" dirty="0">
              <a:solidFill>
                <a:schemeClr val="tx1"/>
              </a:solidFill>
              <a:latin typeface="Franklin Gothic Demi" panose="020B0703020102020204" pitchFamily="34" charset="0"/>
            </a:endParaRPr>
          </a:p>
        </p:txBody>
      </p:sp>
      <p:sp>
        <p:nvSpPr>
          <p:cNvPr id="2" name="TextBox 1"/>
          <p:cNvSpPr txBox="1"/>
          <p:nvPr/>
        </p:nvSpPr>
        <p:spPr>
          <a:xfrm>
            <a:off x="762000" y="6293677"/>
            <a:ext cx="1066800" cy="246221"/>
          </a:xfrm>
          <a:prstGeom prst="rect">
            <a:avLst/>
          </a:prstGeom>
          <a:noFill/>
        </p:spPr>
        <p:txBody>
          <a:bodyPr wrap="square" rtlCol="0">
            <a:spAutoFit/>
          </a:bodyPr>
          <a:lstStyle/>
          <a:p>
            <a:r>
              <a:rPr lang="en-US" sz="1000" dirty="0" smtClean="0"/>
              <a:t>Not to scale</a:t>
            </a:r>
            <a:endParaRPr lang="en-US" sz="10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165031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11"/>
          <p:cNvSpPr/>
          <p:nvPr/>
        </p:nvSpPr>
        <p:spPr>
          <a:xfrm>
            <a:off x="507365" y="3324933"/>
            <a:ext cx="11194746" cy="1997470"/>
          </a:xfrm>
          <a:prstGeom prst="rect">
            <a:avLst/>
          </a:prstGeom>
          <a:solidFill>
            <a:schemeClr val="accent1">
              <a:lumMod val="20000"/>
              <a:lumOff val="80000"/>
            </a:schemeClr>
          </a:solidFill>
          <a:ln w="9144">
            <a:noFill/>
          </a:ln>
        </p:spPr>
        <p:txBody>
          <a:bodyPr wrap="square" lIns="0" tIns="27432" rIns="91440" bIns="0">
            <a:spAutoFit/>
          </a:bodyPr>
          <a:lstStyle/>
          <a:p>
            <a:pPr marL="377190" indent="-285750">
              <a:buFont typeface="Arial" panose="020B0604020202020204" pitchFamily="34" charset="0"/>
              <a:buChar char="•"/>
            </a:pPr>
            <a:r>
              <a:rPr lang="en-US" sz="1600" b="1" kern="0" dirty="0">
                <a:solidFill>
                  <a:prstClr val="black"/>
                </a:solidFill>
                <a:latin typeface="Franklin Gothic Book" panose="020B0503020102020204" pitchFamily="34" charset="0"/>
              </a:rPr>
              <a:t>Reinsurance Coverage: </a:t>
            </a:r>
            <a:r>
              <a:rPr lang="en-US" sz="1600" kern="0" dirty="0" smtClean="0">
                <a:solidFill>
                  <a:prstClr val="black"/>
                </a:solidFill>
                <a:latin typeface="Franklin Gothic Book" panose="020B0503020102020204" pitchFamily="34" charset="0"/>
              </a:rPr>
              <a:t>If </a:t>
            </a:r>
            <a:r>
              <a:rPr lang="en-US" sz="1600" kern="0" dirty="0">
                <a:solidFill>
                  <a:prstClr val="black"/>
                </a:solidFill>
                <a:latin typeface="Franklin Gothic Book" panose="020B0503020102020204" pitchFamily="34" charset="0"/>
              </a:rPr>
              <a:t>the Employer/Plan Sponsor desires to purchase the reinsurance coverage from a reinsurance carrier domiciled in Puerto Rico, USA, the </a:t>
            </a:r>
            <a:r>
              <a:rPr lang="en-US" sz="1600" kern="0" dirty="0" smtClean="0">
                <a:solidFill>
                  <a:prstClr val="black"/>
                </a:solidFill>
                <a:latin typeface="Franklin Gothic Book" panose="020B0503020102020204" pitchFamily="34" charset="0"/>
              </a:rPr>
              <a:t>Employer/Plan </a:t>
            </a:r>
            <a:r>
              <a:rPr lang="en-US" sz="1600" kern="0" dirty="0">
                <a:solidFill>
                  <a:prstClr val="black"/>
                </a:solidFill>
                <a:latin typeface="Franklin Gothic Book" panose="020B0503020102020204" pitchFamily="34" charset="0"/>
              </a:rPr>
              <a:t>Sponsor may travel to Puerto Rico to purchase the coverage or they will be referred to a legal counsel in Puerto Rico to avail </a:t>
            </a:r>
            <a:r>
              <a:rPr lang="en-US" sz="1600" kern="0" dirty="0" smtClean="0">
                <a:solidFill>
                  <a:prstClr val="black"/>
                </a:solidFill>
                <a:latin typeface="Franklin Gothic Book" panose="020B0503020102020204" pitchFamily="34" charset="0"/>
              </a:rPr>
              <a:t>themselves </a:t>
            </a:r>
            <a:r>
              <a:rPr lang="en-US" sz="1600" kern="0" dirty="0">
                <a:solidFill>
                  <a:prstClr val="black"/>
                </a:solidFill>
                <a:latin typeface="Franklin Gothic Book" panose="020B0503020102020204" pitchFamily="34" charset="0"/>
              </a:rPr>
              <a:t>of attorney-in-fact </a:t>
            </a:r>
            <a:r>
              <a:rPr lang="en-US" sz="1600" kern="0" dirty="0" smtClean="0">
                <a:solidFill>
                  <a:prstClr val="black"/>
                </a:solidFill>
                <a:latin typeface="Franklin Gothic Book" panose="020B0503020102020204" pitchFamily="34" charset="0"/>
              </a:rPr>
              <a:t>representation </a:t>
            </a:r>
            <a:r>
              <a:rPr lang="en-US" sz="1600" kern="0" dirty="0">
                <a:solidFill>
                  <a:prstClr val="black"/>
                </a:solidFill>
                <a:latin typeface="Franklin Gothic Book" panose="020B0503020102020204" pitchFamily="34" charset="0"/>
              </a:rPr>
              <a:t>services to facilitate direct procurement of first-dollar coverage for claims risks under the </a:t>
            </a:r>
            <a:r>
              <a:rPr lang="en-US" sz="1600" kern="0" dirty="0" smtClean="0">
                <a:solidFill>
                  <a:prstClr val="black"/>
                </a:solidFill>
                <a:latin typeface="Franklin Gothic Book" panose="020B0503020102020204" pitchFamily="34" charset="0"/>
              </a:rPr>
              <a:t>plans </a:t>
            </a:r>
            <a:r>
              <a:rPr lang="en-US" sz="1600" kern="0" dirty="0">
                <a:solidFill>
                  <a:prstClr val="black"/>
                </a:solidFill>
                <a:latin typeface="Franklin Gothic Book" panose="020B0503020102020204" pitchFamily="34" charset="0"/>
              </a:rPr>
              <a:t>($25 annual fee). Such coverage shall only be provided through a fully licensed and capitalized insurance carrier domiciled in Puerto </a:t>
            </a:r>
            <a:r>
              <a:rPr lang="en-US" sz="1600" kern="0" dirty="0" smtClean="0">
                <a:solidFill>
                  <a:prstClr val="black"/>
                </a:solidFill>
                <a:latin typeface="Franklin Gothic Book" panose="020B0503020102020204" pitchFamily="34" charset="0"/>
              </a:rPr>
              <a:t>Rico</a:t>
            </a:r>
            <a:r>
              <a:rPr lang="en-US" sz="1600" kern="0" dirty="0">
                <a:solidFill>
                  <a:prstClr val="black"/>
                </a:solidFill>
                <a:latin typeface="Franklin Gothic Book" panose="020B0503020102020204" pitchFamily="34" charset="0"/>
              </a:rPr>
              <a:t>, which maintains excess reinsurance coverage through one or more A-rated reinsurers to supplement its capital and liquidity. </a:t>
            </a:r>
            <a:endParaRPr lang="en-US" sz="1600" kern="0" dirty="0" smtClean="0">
              <a:solidFill>
                <a:prstClr val="black"/>
              </a:solidFill>
              <a:latin typeface="Franklin Gothic Book" panose="020B0503020102020204" pitchFamily="34" charset="0"/>
            </a:endParaRPr>
          </a:p>
          <a:p>
            <a:pPr marL="377190" indent="-285750">
              <a:buFont typeface="Arial" panose="020B0604020202020204" pitchFamily="34" charset="0"/>
              <a:buChar char="•"/>
            </a:pPr>
            <a:r>
              <a:rPr lang="en-US" sz="1600" kern="0" dirty="0" smtClean="0">
                <a:solidFill>
                  <a:prstClr val="black"/>
                </a:solidFill>
                <a:latin typeface="Franklin Gothic Book" panose="020B0503020102020204" pitchFamily="34" charset="0"/>
              </a:rPr>
              <a:t>Direct Procurement </a:t>
            </a:r>
            <a:r>
              <a:rPr lang="en-US" sz="1600" kern="0" dirty="0">
                <a:solidFill>
                  <a:prstClr val="black"/>
                </a:solidFill>
                <a:latin typeface="Franklin Gothic Book" panose="020B0503020102020204" pitchFamily="34" charset="0"/>
              </a:rPr>
              <a:t>taxes of 1 - 6% may apply and will be added to the monthly invoice. Direct procurement tax filing service, if applicable to and </a:t>
            </a:r>
            <a:r>
              <a:rPr lang="en-US" sz="1600" kern="0" dirty="0" smtClean="0">
                <a:solidFill>
                  <a:prstClr val="black"/>
                </a:solidFill>
                <a:latin typeface="Franklin Gothic Book" panose="020B0503020102020204" pitchFamily="34" charset="0"/>
              </a:rPr>
              <a:t>desired </a:t>
            </a:r>
            <a:r>
              <a:rPr lang="en-US" sz="1600" kern="0" dirty="0">
                <a:solidFill>
                  <a:prstClr val="black"/>
                </a:solidFill>
                <a:latin typeface="Franklin Gothic Book" panose="020B0503020102020204" pitchFamily="34" charset="0"/>
              </a:rPr>
              <a:t>by the Plan Sponsor, is available for $50 per month.</a:t>
            </a:r>
          </a:p>
        </p:txBody>
      </p:sp>
      <p:sp>
        <p:nvSpPr>
          <p:cNvPr id="2" name="object 2"/>
          <p:cNvSpPr txBox="1">
            <a:spLocks noGrp="1"/>
          </p:cNvSpPr>
          <p:nvPr>
            <p:ph type="title"/>
          </p:nvPr>
        </p:nvSpPr>
        <p:spPr>
          <a:xfrm>
            <a:off x="0" y="192024"/>
            <a:ext cx="12192000" cy="566181"/>
          </a:xfrm>
          <a:prstGeom prst="rect">
            <a:avLst/>
          </a:prstGeom>
        </p:spPr>
        <p:txBody>
          <a:bodyPr vert="horz" wrap="square" lIns="0" tIns="12065" rIns="0" bIns="0" rtlCol="0">
            <a:spAutoFit/>
          </a:bodyPr>
          <a:lstStyle/>
          <a:p>
            <a:pPr algn="ctr">
              <a:lnSpc>
                <a:spcPct val="100000"/>
              </a:lnSpc>
              <a:tabLst>
                <a:tab pos="4776470" algn="l"/>
              </a:tabLst>
            </a:pPr>
            <a:r>
              <a:rPr sz="3600" b="0" i="0" spc="-10" dirty="0">
                <a:solidFill>
                  <a:schemeClr val="tx1"/>
                </a:solidFill>
                <a:latin typeface="Franklin Gothic Demi" panose="020B0703020102020204" pitchFamily="34" charset="0"/>
              </a:rPr>
              <a:t>The</a:t>
            </a:r>
            <a:r>
              <a:rPr sz="3600" b="0" i="0" spc="40" dirty="0">
                <a:solidFill>
                  <a:schemeClr val="tx1"/>
                </a:solidFill>
                <a:latin typeface="Franklin Gothic Demi" panose="020B0703020102020204" pitchFamily="34" charset="0"/>
              </a:rPr>
              <a:t> </a:t>
            </a:r>
            <a:r>
              <a:rPr lang="en-US" sz="3600" b="0" i="0" spc="-5" dirty="0" smtClean="0">
                <a:solidFill>
                  <a:schemeClr val="tx1"/>
                </a:solidFill>
                <a:latin typeface="Franklin Gothic Demi" panose="020B0703020102020204" pitchFamily="34" charset="0"/>
              </a:rPr>
              <a:t>IWCA Medical </a:t>
            </a:r>
            <a:r>
              <a:rPr sz="3600" b="0" i="0" spc="-5" dirty="0" smtClean="0">
                <a:solidFill>
                  <a:schemeClr val="tx1"/>
                </a:solidFill>
                <a:latin typeface="Franklin Gothic Demi" panose="020B0703020102020204" pitchFamily="34" charset="0"/>
              </a:rPr>
              <a:t>Partnership</a:t>
            </a:r>
            <a:r>
              <a:rPr lang="en-US" sz="3600" b="0" i="0" spc="-5" dirty="0" smtClean="0">
                <a:solidFill>
                  <a:schemeClr val="tx1"/>
                </a:solidFill>
                <a:latin typeface="Franklin Gothic Demi" panose="020B0703020102020204" pitchFamily="34" charset="0"/>
              </a:rPr>
              <a:t> </a:t>
            </a:r>
            <a:r>
              <a:rPr sz="3600" b="0" i="0" spc="-5" dirty="0" smtClean="0">
                <a:solidFill>
                  <a:schemeClr val="tx1"/>
                </a:solidFill>
                <a:latin typeface="Franklin Gothic Demi" panose="020B0703020102020204" pitchFamily="34" charset="0"/>
              </a:rPr>
              <a:t>Program</a:t>
            </a:r>
            <a:endParaRPr sz="3600" b="0" i="0" spc="-5" dirty="0">
              <a:solidFill>
                <a:schemeClr val="tx1"/>
              </a:solidFill>
              <a:latin typeface="Franklin Gothic Demi" panose="020B0703020102020204" pitchFamily="34" charset="0"/>
            </a:endParaRPr>
          </a:p>
        </p:txBody>
      </p:sp>
      <p:sp>
        <p:nvSpPr>
          <p:cNvPr id="3" name="object 3"/>
          <p:cNvSpPr txBox="1"/>
          <p:nvPr/>
        </p:nvSpPr>
        <p:spPr>
          <a:xfrm>
            <a:off x="304800" y="838200"/>
            <a:ext cx="11617355" cy="573405"/>
          </a:xfrm>
          <a:prstGeom prst="rect">
            <a:avLst/>
          </a:prstGeom>
        </p:spPr>
        <p:txBody>
          <a:bodyPr vert="horz" wrap="square" lIns="0" tIns="12700" rIns="0" bIns="0" rtlCol="0">
            <a:spAutoFit/>
          </a:bodyPr>
          <a:lstStyle/>
          <a:p>
            <a:pPr marL="12700" marR="5080" indent="-635">
              <a:spcBef>
                <a:spcPts val="100"/>
              </a:spcBef>
            </a:pPr>
            <a:r>
              <a:rPr spc="-20" dirty="0">
                <a:solidFill>
                  <a:prstClr val="black"/>
                </a:solidFill>
                <a:latin typeface="Franklin Gothic Book" panose="020B0503020102020204" pitchFamily="34" charset="0"/>
                <a:cs typeface="Arial"/>
              </a:rPr>
              <a:t>Finally </a:t>
            </a:r>
            <a:r>
              <a:rPr dirty="0">
                <a:solidFill>
                  <a:prstClr val="black"/>
                </a:solidFill>
                <a:latin typeface="Franklin Gothic Book" panose="020B0503020102020204" pitchFamily="34" charset="0"/>
                <a:cs typeface="Arial"/>
              </a:rPr>
              <a:t>a </a:t>
            </a:r>
            <a:r>
              <a:rPr spc="-10" dirty="0">
                <a:solidFill>
                  <a:prstClr val="black"/>
                </a:solidFill>
                <a:latin typeface="Franklin Gothic Book" panose="020B0503020102020204" pitchFamily="34" charset="0"/>
                <a:cs typeface="Arial"/>
              </a:rPr>
              <a:t>platform </a:t>
            </a:r>
            <a:r>
              <a:rPr spc="-5" dirty="0">
                <a:solidFill>
                  <a:prstClr val="black"/>
                </a:solidFill>
                <a:latin typeface="Franklin Gothic Book" panose="020B0503020102020204" pitchFamily="34" charset="0"/>
                <a:cs typeface="Arial"/>
              </a:rPr>
              <a:t>of </a:t>
            </a:r>
            <a:r>
              <a:rPr spc="-10" dirty="0">
                <a:solidFill>
                  <a:prstClr val="black"/>
                </a:solidFill>
                <a:latin typeface="Franklin Gothic Book" panose="020B0503020102020204" pitchFamily="34" charset="0"/>
                <a:cs typeface="Arial"/>
              </a:rPr>
              <a:t>affordable health benefits </a:t>
            </a:r>
            <a:r>
              <a:rPr spc="-15" dirty="0">
                <a:solidFill>
                  <a:prstClr val="black"/>
                </a:solidFill>
                <a:latin typeface="Franklin Gothic Book" panose="020B0503020102020204" pitchFamily="34" charset="0"/>
                <a:cs typeface="Arial"/>
              </a:rPr>
              <a:t>for </a:t>
            </a:r>
            <a:r>
              <a:rPr spc="-10" dirty="0">
                <a:solidFill>
                  <a:prstClr val="black"/>
                </a:solidFill>
                <a:latin typeface="Franklin Gothic Book" panose="020B0503020102020204" pitchFamily="34" charset="0"/>
                <a:cs typeface="Arial"/>
              </a:rPr>
              <a:t>employers </a:t>
            </a:r>
            <a:r>
              <a:rPr spc="-5" dirty="0">
                <a:solidFill>
                  <a:prstClr val="black"/>
                </a:solidFill>
                <a:latin typeface="Franklin Gothic Book" panose="020B0503020102020204" pitchFamily="34" charset="0"/>
                <a:cs typeface="Arial"/>
              </a:rPr>
              <a:t>to </a:t>
            </a:r>
            <a:r>
              <a:rPr spc="-10" dirty="0">
                <a:solidFill>
                  <a:prstClr val="black"/>
                </a:solidFill>
                <a:latin typeface="Franklin Gothic Book" panose="020B0503020102020204" pitchFamily="34" charset="0"/>
                <a:cs typeface="Arial"/>
              </a:rPr>
              <a:t>offer </a:t>
            </a:r>
            <a:r>
              <a:rPr spc="-5" dirty="0">
                <a:solidFill>
                  <a:prstClr val="black"/>
                </a:solidFill>
                <a:latin typeface="Franklin Gothic Book" panose="020B0503020102020204" pitchFamily="34" charset="0"/>
                <a:cs typeface="Arial"/>
              </a:rPr>
              <a:t>to </a:t>
            </a:r>
            <a:r>
              <a:rPr b="1" spc="-10" dirty="0">
                <a:solidFill>
                  <a:prstClr val="black"/>
                </a:solidFill>
                <a:latin typeface="Franklin Gothic Book" panose="020B0503020102020204" pitchFamily="34" charset="0"/>
                <a:cs typeface="Arial"/>
              </a:rPr>
              <a:t>every employee</a:t>
            </a:r>
            <a:r>
              <a:rPr spc="-10" dirty="0">
                <a:solidFill>
                  <a:prstClr val="black"/>
                </a:solidFill>
                <a:latin typeface="Franklin Gothic Book" panose="020B0503020102020204" pitchFamily="34" charset="0"/>
                <a:cs typeface="Arial"/>
              </a:rPr>
              <a:t>…hourly</a:t>
            </a:r>
            <a:r>
              <a:rPr spc="-5" dirty="0">
                <a:solidFill>
                  <a:prstClr val="black"/>
                </a:solidFill>
                <a:latin typeface="Franklin Gothic Book" panose="020B0503020102020204" pitchFamily="34" charset="0"/>
                <a:cs typeface="Arial"/>
              </a:rPr>
              <a:t> workers, </a:t>
            </a:r>
            <a:r>
              <a:rPr spc="-490"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part-time,</a:t>
            </a:r>
            <a:r>
              <a:rPr spc="-55"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seasonal,</a:t>
            </a:r>
            <a:r>
              <a:rPr spc="5" dirty="0">
                <a:solidFill>
                  <a:prstClr val="black"/>
                </a:solidFill>
                <a:latin typeface="Franklin Gothic Book" panose="020B0503020102020204" pitchFamily="34" charset="0"/>
                <a:cs typeface="Arial"/>
              </a:rPr>
              <a:t> </a:t>
            </a:r>
            <a:r>
              <a:rPr spc="-10" dirty="0">
                <a:solidFill>
                  <a:prstClr val="black"/>
                </a:solidFill>
                <a:latin typeface="Franklin Gothic Book" panose="020B0503020102020204" pitchFamily="34" charset="0"/>
                <a:cs typeface="Arial"/>
              </a:rPr>
              <a:t>salaried</a:t>
            </a:r>
            <a:r>
              <a:rPr spc="-5" dirty="0">
                <a:solidFill>
                  <a:prstClr val="black"/>
                </a:solidFill>
                <a:latin typeface="Franklin Gothic Book" panose="020B0503020102020204" pitchFamily="34" charset="0"/>
                <a:cs typeface="Arial"/>
              </a:rPr>
              <a:t> </a:t>
            </a:r>
            <a:r>
              <a:rPr spc="-20" dirty="0">
                <a:solidFill>
                  <a:prstClr val="black"/>
                </a:solidFill>
                <a:latin typeface="Franklin Gothic Book" panose="020B0503020102020204" pitchFamily="34" charset="0"/>
                <a:cs typeface="Arial"/>
              </a:rPr>
              <a:t>employees.</a:t>
            </a:r>
            <a:endParaRPr dirty="0">
              <a:solidFill>
                <a:prstClr val="black"/>
              </a:solidFill>
              <a:latin typeface="Franklin Gothic Book" panose="020B0503020102020204" pitchFamily="34" charset="0"/>
              <a:cs typeface="Arial"/>
            </a:endParaRPr>
          </a:p>
        </p:txBody>
      </p:sp>
      <p:sp>
        <p:nvSpPr>
          <p:cNvPr id="4" name="object 4"/>
          <p:cNvSpPr txBox="1"/>
          <p:nvPr/>
        </p:nvSpPr>
        <p:spPr>
          <a:xfrm>
            <a:off x="507365" y="1591774"/>
            <a:ext cx="11177270" cy="1552989"/>
          </a:xfrm>
          <a:prstGeom prst="rect">
            <a:avLst/>
          </a:prstGeom>
          <a:ln w="9144">
            <a:noFill/>
          </a:ln>
        </p:spPr>
        <p:txBody>
          <a:bodyPr vert="horz" wrap="square" lIns="0" tIns="24130" rIns="91440" bIns="0" rtlCol="0">
            <a:spAutoFit/>
          </a:bodyPr>
          <a:lstStyle/>
          <a:p>
            <a:pPr marL="380111" indent="-285750">
              <a:buFont typeface="Arial" panose="020B0604020202020204" pitchFamily="34" charset="0"/>
              <a:buChar char="•"/>
              <a:tabLst>
                <a:tab pos="377825" algn="l"/>
                <a:tab pos="378460" algn="l"/>
              </a:tabLst>
            </a:pPr>
            <a:r>
              <a:rPr sz="1600" kern="0" spc="-15" dirty="0" smtClean="0">
                <a:solidFill>
                  <a:prstClr val="black"/>
                </a:solidFill>
                <a:latin typeface="Franklin Gothic Book" panose="020B0503020102020204" pitchFamily="34" charset="0"/>
                <a:cs typeface="Arial"/>
              </a:rPr>
              <a:t>ACA-compliant</a:t>
            </a:r>
            <a:r>
              <a:rPr sz="1600" kern="0" spc="-50" dirty="0" smtClean="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Plans</a:t>
            </a:r>
            <a:r>
              <a:rPr sz="1600" kern="0" spc="-10" dirty="0">
                <a:solidFill>
                  <a:prstClr val="black"/>
                </a:solidFill>
                <a:latin typeface="Franklin Gothic Book" panose="020B0503020102020204" pitchFamily="34" charset="0"/>
                <a:cs typeface="Arial"/>
              </a:rPr>
              <a:t> </a:t>
            </a:r>
            <a:r>
              <a:rPr sz="1600" kern="0" spc="-20" dirty="0">
                <a:solidFill>
                  <a:prstClr val="black"/>
                </a:solidFill>
                <a:latin typeface="Franklin Gothic Book" panose="020B0503020102020204" pitchFamily="34" charset="0"/>
                <a:cs typeface="Arial"/>
              </a:rPr>
              <a:t>available</a:t>
            </a:r>
            <a:r>
              <a:rPr sz="1600" kern="0" spc="-25"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in</a:t>
            </a:r>
            <a:r>
              <a:rPr sz="1600" kern="0" spc="-2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all</a:t>
            </a:r>
            <a:r>
              <a:rPr sz="1600" kern="0" spc="-5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fifty</a:t>
            </a:r>
            <a:r>
              <a:rPr sz="1600" kern="0" spc="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(50) </a:t>
            </a:r>
            <a:r>
              <a:rPr sz="1600" kern="0" spc="-15" dirty="0">
                <a:solidFill>
                  <a:prstClr val="black"/>
                </a:solidFill>
                <a:latin typeface="Franklin Gothic Book" panose="020B0503020102020204" pitchFamily="34" charset="0"/>
                <a:cs typeface="Arial"/>
              </a:rPr>
              <a:t>states!</a:t>
            </a:r>
            <a:endParaRPr sz="1600" kern="0" dirty="0">
              <a:solidFill>
                <a:prstClr val="black"/>
              </a:solidFill>
              <a:latin typeface="Franklin Gothic Book" panose="020B0503020102020204" pitchFamily="34" charset="0"/>
              <a:cs typeface="Arial"/>
            </a:endParaRPr>
          </a:p>
          <a:p>
            <a:pPr marL="380111" marR="704850" indent="-285750">
              <a:buFont typeface="Arial" panose="020B0604020202020204" pitchFamily="34" charset="0"/>
              <a:buChar char="•"/>
              <a:tabLst>
                <a:tab pos="377825" algn="l"/>
                <a:tab pos="378460" algn="l"/>
              </a:tabLst>
            </a:pPr>
            <a:r>
              <a:rPr sz="1600" kern="0" spc="-15" dirty="0">
                <a:solidFill>
                  <a:prstClr val="black"/>
                </a:solidFill>
                <a:latin typeface="Franklin Gothic Book" panose="020B0503020102020204" pitchFamily="34" charset="0"/>
                <a:cs typeface="Arial"/>
              </a:rPr>
              <a:t>Each</a:t>
            </a:r>
            <a:r>
              <a:rPr sz="1600" kern="0" spc="-10" dirty="0">
                <a:solidFill>
                  <a:prstClr val="black"/>
                </a:solidFill>
                <a:latin typeface="Franklin Gothic Book" panose="020B0503020102020204" pitchFamily="34" charset="0"/>
                <a:cs typeface="Arial"/>
              </a:rPr>
              <a:t> employer</a:t>
            </a:r>
            <a:r>
              <a:rPr sz="1600" kern="0" spc="-20" dirty="0">
                <a:solidFill>
                  <a:prstClr val="black"/>
                </a:solidFill>
                <a:latin typeface="Franklin Gothic Book" panose="020B0503020102020204" pitchFamily="34" charset="0"/>
                <a:cs typeface="Arial"/>
              </a:rPr>
              <a:t> </a:t>
            </a:r>
            <a:r>
              <a:rPr sz="1600" kern="0" dirty="0">
                <a:solidFill>
                  <a:prstClr val="black"/>
                </a:solidFill>
                <a:latin typeface="Franklin Gothic Book" panose="020B0503020102020204" pitchFamily="34" charset="0"/>
                <a:cs typeface="Arial"/>
              </a:rPr>
              <a:t>is </a:t>
            </a:r>
            <a:r>
              <a:rPr sz="1600" kern="0" spc="-5" dirty="0">
                <a:solidFill>
                  <a:prstClr val="black"/>
                </a:solidFill>
                <a:latin typeface="Franklin Gothic Book" panose="020B0503020102020204" pitchFamily="34" charset="0"/>
                <a:cs typeface="Arial"/>
              </a:rPr>
              <a:t>their</a:t>
            </a:r>
            <a:r>
              <a:rPr sz="1600" kern="0" spc="5" dirty="0">
                <a:solidFill>
                  <a:prstClr val="black"/>
                </a:solidFill>
                <a:latin typeface="Franklin Gothic Book" panose="020B0503020102020204" pitchFamily="34" charset="0"/>
                <a:cs typeface="Arial"/>
              </a:rPr>
              <a:t> </a:t>
            </a:r>
            <a:r>
              <a:rPr sz="1600" kern="0" spc="-20" dirty="0">
                <a:solidFill>
                  <a:prstClr val="black"/>
                </a:solidFill>
                <a:latin typeface="Franklin Gothic Book" panose="020B0503020102020204" pitchFamily="34" charset="0"/>
                <a:cs typeface="Arial"/>
              </a:rPr>
              <a:t>own</a:t>
            </a:r>
            <a:r>
              <a:rPr sz="1600" kern="0" spc="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Plan</a:t>
            </a:r>
            <a:r>
              <a:rPr sz="1600" kern="0" spc="-50"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Sponsor…The</a:t>
            </a:r>
            <a:r>
              <a:rPr sz="1600" kern="0" spc="-40" dirty="0">
                <a:solidFill>
                  <a:prstClr val="black"/>
                </a:solidFill>
                <a:latin typeface="Franklin Gothic Book" panose="020B0503020102020204" pitchFamily="34" charset="0"/>
                <a:cs typeface="Arial"/>
              </a:rPr>
              <a:t> </a:t>
            </a:r>
            <a:r>
              <a:rPr lang="en-US" sz="1600" kern="0" spc="-40" dirty="0" smtClean="0">
                <a:solidFill>
                  <a:prstClr val="black"/>
                </a:solidFill>
                <a:latin typeface="Franklin Gothic Book" panose="020B0503020102020204" pitchFamily="34" charset="0"/>
                <a:cs typeface="Arial"/>
              </a:rPr>
              <a:t>IWCA</a:t>
            </a:r>
            <a:r>
              <a:rPr sz="1600" kern="0" spc="-220" dirty="0" smtClean="0">
                <a:solidFill>
                  <a:prstClr val="black"/>
                </a:solidFill>
                <a:latin typeface="Franklin Gothic Book" panose="020B0503020102020204" pitchFamily="34" charset="0"/>
                <a:cs typeface="Arial"/>
              </a:rPr>
              <a:t> </a:t>
            </a:r>
            <a:r>
              <a:rPr sz="1600" kern="0" spc="-15" dirty="0">
                <a:solidFill>
                  <a:prstClr val="black"/>
                </a:solidFill>
                <a:latin typeface="Franklin Gothic Book" panose="020B0503020102020204" pitchFamily="34" charset="0"/>
                <a:cs typeface="Arial"/>
              </a:rPr>
              <a:t>Partnership</a:t>
            </a:r>
            <a:r>
              <a:rPr sz="1600" kern="0" spc="-30" dirty="0">
                <a:solidFill>
                  <a:prstClr val="black"/>
                </a:solidFill>
                <a:latin typeface="Franklin Gothic Book" panose="020B0503020102020204" pitchFamily="34" charset="0"/>
                <a:cs typeface="Arial"/>
              </a:rPr>
              <a:t> </a:t>
            </a:r>
            <a:r>
              <a:rPr sz="1600" kern="0" spc="-20" dirty="0">
                <a:solidFill>
                  <a:prstClr val="black"/>
                </a:solidFill>
                <a:latin typeface="Franklin Gothic Book" panose="020B0503020102020204" pitchFamily="34" charset="0"/>
                <a:cs typeface="Arial"/>
              </a:rPr>
              <a:t>Program</a:t>
            </a:r>
            <a:r>
              <a:rPr sz="1600" kern="0" spc="10" dirty="0">
                <a:solidFill>
                  <a:prstClr val="black"/>
                </a:solidFill>
                <a:latin typeface="Franklin Gothic Book" panose="020B0503020102020204" pitchFamily="34" charset="0"/>
                <a:cs typeface="Arial"/>
              </a:rPr>
              <a:t> </a:t>
            </a:r>
            <a:r>
              <a:rPr sz="1600" kern="0" dirty="0">
                <a:solidFill>
                  <a:prstClr val="black"/>
                </a:solidFill>
                <a:latin typeface="Franklin Gothic Book" panose="020B0503020102020204" pitchFamily="34" charset="0"/>
                <a:cs typeface="Arial"/>
              </a:rPr>
              <a:t>is </a:t>
            </a:r>
            <a:r>
              <a:rPr sz="1600" kern="0" spc="-10" dirty="0">
                <a:solidFill>
                  <a:prstClr val="black"/>
                </a:solidFill>
                <a:latin typeface="Franklin Gothic Book" panose="020B0503020102020204" pitchFamily="34" charset="0"/>
                <a:cs typeface="Arial"/>
              </a:rPr>
              <a:t>not</a:t>
            </a:r>
            <a:r>
              <a:rPr sz="1600" kern="0" spc="2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a</a:t>
            </a:r>
            <a:r>
              <a:rPr sz="1600" kern="0" spc="20"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PEO</a:t>
            </a:r>
            <a:r>
              <a:rPr sz="1600" kern="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Master</a:t>
            </a:r>
            <a:r>
              <a:rPr sz="1600" kern="0" spc="-2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Plan,</a:t>
            </a:r>
            <a:r>
              <a:rPr sz="1600" kern="0" spc="-20" dirty="0">
                <a:solidFill>
                  <a:prstClr val="black"/>
                </a:solidFill>
                <a:latin typeface="Franklin Gothic Book" panose="020B0503020102020204" pitchFamily="34" charset="0"/>
                <a:cs typeface="Arial"/>
              </a:rPr>
              <a:t> MEWA</a:t>
            </a:r>
            <a:r>
              <a:rPr sz="1600" kern="0" spc="-120" dirty="0">
                <a:solidFill>
                  <a:prstClr val="black"/>
                </a:solidFill>
                <a:latin typeface="Franklin Gothic Book" panose="020B0503020102020204" pitchFamily="34" charset="0"/>
                <a:cs typeface="Arial"/>
              </a:rPr>
              <a:t> </a:t>
            </a:r>
            <a:r>
              <a:rPr sz="1600" kern="0" spc="-20" dirty="0">
                <a:solidFill>
                  <a:prstClr val="black"/>
                </a:solidFill>
                <a:latin typeface="Franklin Gothic Book" panose="020B0503020102020204" pitchFamily="34" charset="0"/>
                <a:cs typeface="Arial"/>
              </a:rPr>
              <a:t>or </a:t>
            </a:r>
            <a:r>
              <a:rPr sz="1600" kern="0" spc="-43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Association</a:t>
            </a:r>
            <a:r>
              <a:rPr sz="1600" kern="0" spc="4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Health</a:t>
            </a:r>
            <a:r>
              <a:rPr sz="1600" kern="0" spc="-40" dirty="0">
                <a:solidFill>
                  <a:prstClr val="black"/>
                </a:solidFill>
                <a:latin typeface="Franklin Gothic Book" panose="020B0503020102020204" pitchFamily="34" charset="0"/>
                <a:cs typeface="Arial"/>
              </a:rPr>
              <a:t> </a:t>
            </a:r>
            <a:r>
              <a:rPr sz="1600" kern="0" spc="-15" dirty="0">
                <a:solidFill>
                  <a:prstClr val="black"/>
                </a:solidFill>
                <a:latin typeface="Franklin Gothic Book" panose="020B0503020102020204" pitchFamily="34" charset="0"/>
                <a:cs typeface="Arial"/>
              </a:rPr>
              <a:t>Plan.</a:t>
            </a:r>
            <a:endParaRPr sz="1600" kern="0" dirty="0">
              <a:solidFill>
                <a:prstClr val="black"/>
              </a:solidFill>
              <a:latin typeface="Franklin Gothic Book" panose="020B0503020102020204" pitchFamily="34" charset="0"/>
              <a:cs typeface="Arial"/>
            </a:endParaRPr>
          </a:p>
          <a:p>
            <a:pPr marL="380111" indent="-285750">
              <a:buFont typeface="Arial" panose="020B0604020202020204" pitchFamily="34" charset="0"/>
              <a:buChar char="•"/>
              <a:tabLst>
                <a:tab pos="377825" algn="l"/>
                <a:tab pos="378460" algn="l"/>
              </a:tabLst>
            </a:pPr>
            <a:r>
              <a:rPr sz="1600" b="1" kern="0" spc="-10" dirty="0">
                <a:solidFill>
                  <a:prstClr val="black"/>
                </a:solidFill>
                <a:latin typeface="Franklin Gothic Book" panose="020B0503020102020204" pitchFamily="34" charset="0"/>
                <a:cs typeface="Arial"/>
              </a:rPr>
              <a:t>No</a:t>
            </a:r>
            <a:r>
              <a:rPr sz="1600" b="1" kern="0" spc="-5" dirty="0">
                <a:solidFill>
                  <a:prstClr val="black"/>
                </a:solidFill>
                <a:latin typeface="Franklin Gothic Book" panose="020B0503020102020204" pitchFamily="34" charset="0"/>
                <a:cs typeface="Arial"/>
              </a:rPr>
              <a:t> </a:t>
            </a:r>
            <a:r>
              <a:rPr sz="1600" b="1" kern="0" spc="-10" dirty="0">
                <a:solidFill>
                  <a:prstClr val="black"/>
                </a:solidFill>
                <a:latin typeface="Franklin Gothic Book" panose="020B0503020102020204" pitchFamily="34" charset="0"/>
                <a:cs typeface="Arial"/>
              </a:rPr>
              <a:t>census</a:t>
            </a:r>
            <a:r>
              <a:rPr sz="1600" b="1" kern="0" spc="-25" dirty="0">
                <a:solidFill>
                  <a:prstClr val="black"/>
                </a:solidFill>
                <a:latin typeface="Franklin Gothic Book" panose="020B0503020102020204" pitchFamily="34" charset="0"/>
                <a:cs typeface="Arial"/>
              </a:rPr>
              <a:t> </a:t>
            </a:r>
            <a:r>
              <a:rPr sz="1600" b="1" kern="0" spc="-5" dirty="0">
                <a:solidFill>
                  <a:prstClr val="black"/>
                </a:solidFill>
                <a:latin typeface="Franklin Gothic Book" panose="020B0503020102020204" pitchFamily="34" charset="0"/>
                <a:cs typeface="Arial"/>
              </a:rPr>
              <a:t>required</a:t>
            </a:r>
            <a:r>
              <a:rPr sz="1600" b="1" kern="0" spc="-75"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to</a:t>
            </a:r>
            <a:r>
              <a:rPr sz="1600" kern="0" spc="2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obtain</a:t>
            </a:r>
            <a:r>
              <a:rPr sz="1600" kern="0" spc="-7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a</a:t>
            </a:r>
            <a:r>
              <a:rPr sz="1600" kern="0" spc="3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proposal</a:t>
            </a:r>
            <a:r>
              <a:rPr sz="1600" kern="0" spc="-50" dirty="0">
                <a:solidFill>
                  <a:prstClr val="black"/>
                </a:solidFill>
                <a:latin typeface="Franklin Gothic Book" panose="020B0503020102020204" pitchFamily="34" charset="0"/>
                <a:cs typeface="Arial"/>
              </a:rPr>
              <a:t> </a:t>
            </a:r>
            <a:r>
              <a:rPr sz="1600" kern="0" spc="-15" dirty="0">
                <a:solidFill>
                  <a:prstClr val="black"/>
                </a:solidFill>
                <a:latin typeface="Franklin Gothic Book" panose="020B0503020102020204" pitchFamily="34" charset="0"/>
                <a:cs typeface="Arial"/>
              </a:rPr>
              <a:t>for</a:t>
            </a:r>
            <a:r>
              <a:rPr sz="1600" kern="0" spc="-3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the</a:t>
            </a:r>
            <a:r>
              <a:rPr sz="1600" kern="0" spc="25" dirty="0">
                <a:solidFill>
                  <a:prstClr val="black"/>
                </a:solidFill>
                <a:latin typeface="Franklin Gothic Book" panose="020B0503020102020204" pitchFamily="34" charset="0"/>
                <a:cs typeface="Arial"/>
              </a:rPr>
              <a:t> </a:t>
            </a:r>
            <a:r>
              <a:rPr lang="en-US" sz="1600" kern="0" spc="25" dirty="0" smtClean="0">
                <a:solidFill>
                  <a:prstClr val="black"/>
                </a:solidFill>
                <a:latin typeface="Franklin Gothic Book" panose="020B0503020102020204" pitchFamily="34" charset="0"/>
                <a:cs typeface="Arial"/>
              </a:rPr>
              <a:t>IWCA Medical </a:t>
            </a:r>
            <a:r>
              <a:rPr sz="1600" kern="0" spc="-25" dirty="0" smtClean="0">
                <a:solidFill>
                  <a:prstClr val="black"/>
                </a:solidFill>
                <a:latin typeface="Franklin Gothic Book" panose="020B0503020102020204" pitchFamily="34" charset="0"/>
                <a:cs typeface="Arial"/>
              </a:rPr>
              <a:t>Partnership</a:t>
            </a:r>
            <a:r>
              <a:rPr sz="1600" kern="0" spc="70" dirty="0" smtClean="0">
                <a:solidFill>
                  <a:prstClr val="black"/>
                </a:solidFill>
                <a:latin typeface="Franklin Gothic Book" panose="020B0503020102020204" pitchFamily="34" charset="0"/>
                <a:cs typeface="Arial"/>
              </a:rPr>
              <a:t> </a:t>
            </a:r>
            <a:r>
              <a:rPr sz="1600" kern="0" spc="-25" dirty="0">
                <a:solidFill>
                  <a:prstClr val="black"/>
                </a:solidFill>
                <a:latin typeface="Franklin Gothic Book" panose="020B0503020102020204" pitchFamily="34" charset="0"/>
                <a:cs typeface="Arial"/>
              </a:rPr>
              <a:t>Program</a:t>
            </a:r>
            <a:r>
              <a:rPr sz="1600" kern="0" spc="5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plans.</a:t>
            </a:r>
            <a:endParaRPr sz="1600" kern="0" dirty="0">
              <a:solidFill>
                <a:prstClr val="black"/>
              </a:solidFill>
              <a:latin typeface="Franklin Gothic Book" panose="020B0503020102020204" pitchFamily="34" charset="0"/>
              <a:cs typeface="Arial"/>
            </a:endParaRPr>
          </a:p>
          <a:p>
            <a:pPr marL="380111" lvl="0" indent="-285750">
              <a:buFont typeface="Arial" panose="020B0604020202020204" pitchFamily="34" charset="0"/>
              <a:buChar char="•"/>
              <a:tabLst>
                <a:tab pos="377825" algn="l"/>
                <a:tab pos="378460" algn="l"/>
              </a:tabLst>
            </a:pPr>
            <a:r>
              <a:rPr sz="1600" b="1" kern="0" spc="-10" dirty="0">
                <a:solidFill>
                  <a:prstClr val="black"/>
                </a:solidFill>
                <a:latin typeface="Franklin Gothic Book" panose="020B0503020102020204" pitchFamily="34" charset="0"/>
                <a:cs typeface="Arial"/>
              </a:rPr>
              <a:t>Group</a:t>
            </a:r>
            <a:r>
              <a:rPr sz="1600" b="1" kern="0" spc="-20" dirty="0">
                <a:solidFill>
                  <a:prstClr val="black"/>
                </a:solidFill>
                <a:latin typeface="Franklin Gothic Book" panose="020B0503020102020204" pitchFamily="34" charset="0"/>
                <a:cs typeface="Arial"/>
              </a:rPr>
              <a:t> </a:t>
            </a:r>
            <a:r>
              <a:rPr sz="1600" b="1" kern="0" spc="-10" dirty="0">
                <a:solidFill>
                  <a:prstClr val="black"/>
                </a:solidFill>
                <a:latin typeface="Franklin Gothic Book" panose="020B0503020102020204" pitchFamily="34" charset="0"/>
                <a:cs typeface="Arial"/>
              </a:rPr>
              <a:t>Health</a:t>
            </a:r>
            <a:r>
              <a:rPr sz="1600" b="1" kern="0" spc="-5" dirty="0">
                <a:solidFill>
                  <a:prstClr val="black"/>
                </a:solidFill>
                <a:latin typeface="Franklin Gothic Book" panose="020B0503020102020204" pitchFamily="34" charset="0"/>
                <a:cs typeface="Arial"/>
              </a:rPr>
              <a:t> </a:t>
            </a:r>
            <a:r>
              <a:rPr sz="1600" b="1" kern="0" spc="-10" dirty="0">
                <a:solidFill>
                  <a:prstClr val="black"/>
                </a:solidFill>
                <a:latin typeface="Franklin Gothic Book" panose="020B0503020102020204" pitchFamily="34" charset="0"/>
                <a:cs typeface="Arial"/>
              </a:rPr>
              <a:t>Questionnaire</a:t>
            </a:r>
            <a:r>
              <a:rPr sz="1600" b="1" kern="0" spc="-50" dirty="0">
                <a:solidFill>
                  <a:prstClr val="black"/>
                </a:solidFill>
                <a:latin typeface="Franklin Gothic Book" panose="020B0503020102020204" pitchFamily="34" charset="0"/>
                <a:cs typeface="Arial"/>
              </a:rPr>
              <a:t> </a:t>
            </a:r>
            <a:r>
              <a:rPr sz="1600" b="1" kern="0" spc="-10" dirty="0">
                <a:solidFill>
                  <a:prstClr val="black"/>
                </a:solidFill>
                <a:latin typeface="Franklin Gothic Book" panose="020B0503020102020204" pitchFamily="34" charset="0"/>
                <a:cs typeface="Arial"/>
              </a:rPr>
              <a:t>(GHQ)</a:t>
            </a:r>
            <a:r>
              <a:rPr sz="1600" b="1" kern="0" spc="90" dirty="0">
                <a:solidFill>
                  <a:prstClr val="black"/>
                </a:solidFill>
                <a:latin typeface="Franklin Gothic Book" panose="020B0503020102020204" pitchFamily="34" charset="0"/>
                <a:cs typeface="Arial"/>
              </a:rPr>
              <a:t> </a:t>
            </a:r>
            <a:r>
              <a:rPr sz="1600" kern="0" spc="-15" dirty="0">
                <a:solidFill>
                  <a:prstClr val="black"/>
                </a:solidFill>
                <a:latin typeface="Franklin Gothic Book" panose="020B0503020102020204" pitchFamily="34" charset="0"/>
                <a:cs typeface="Arial"/>
              </a:rPr>
              <a:t>will</a:t>
            </a:r>
            <a:r>
              <a:rPr sz="1600" kern="0" spc="-25"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be</a:t>
            </a:r>
            <a:r>
              <a:rPr sz="1600" kern="0" spc="10" dirty="0">
                <a:solidFill>
                  <a:prstClr val="black"/>
                </a:solidFill>
                <a:latin typeface="Franklin Gothic Book" panose="020B0503020102020204" pitchFamily="34" charset="0"/>
                <a:cs typeface="Arial"/>
              </a:rPr>
              <a:t> </a:t>
            </a:r>
            <a:r>
              <a:rPr sz="1600" kern="0" spc="-15" dirty="0">
                <a:solidFill>
                  <a:prstClr val="black"/>
                </a:solidFill>
                <a:latin typeface="Franklin Gothic Book" panose="020B0503020102020204" pitchFamily="34" charset="0"/>
                <a:cs typeface="Arial"/>
              </a:rPr>
              <a:t>completed</a:t>
            </a:r>
            <a:r>
              <a:rPr sz="1600" kern="0"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but</a:t>
            </a:r>
            <a:r>
              <a:rPr sz="1600" kern="0" spc="2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no</a:t>
            </a:r>
            <a:r>
              <a:rPr sz="1600" kern="0" spc="-15" dirty="0">
                <a:solidFill>
                  <a:prstClr val="black"/>
                </a:solidFill>
                <a:latin typeface="Franklin Gothic Book" panose="020B0503020102020204" pitchFamily="34" charset="0"/>
                <a:cs typeface="Arial"/>
              </a:rPr>
              <a:t> Personal</a:t>
            </a:r>
            <a:r>
              <a:rPr sz="1600" kern="0" spc="-25"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Employee</a:t>
            </a:r>
            <a:r>
              <a:rPr sz="1600" kern="0" spc="-20" dirty="0">
                <a:solidFill>
                  <a:prstClr val="black"/>
                </a:solidFill>
                <a:latin typeface="Franklin Gothic Book" panose="020B0503020102020204" pitchFamily="34" charset="0"/>
                <a:cs typeface="Arial"/>
              </a:rPr>
              <a:t> </a:t>
            </a:r>
            <a:r>
              <a:rPr sz="1600" kern="0" spc="-5" dirty="0">
                <a:solidFill>
                  <a:prstClr val="black"/>
                </a:solidFill>
                <a:latin typeface="Franklin Gothic Book" panose="020B0503020102020204" pitchFamily="34" charset="0"/>
                <a:cs typeface="Arial"/>
              </a:rPr>
              <a:t>Health</a:t>
            </a:r>
            <a:r>
              <a:rPr sz="1600" kern="0" spc="-40" dirty="0">
                <a:solidFill>
                  <a:prstClr val="black"/>
                </a:solidFill>
                <a:latin typeface="Franklin Gothic Book" panose="020B0503020102020204" pitchFamily="34" charset="0"/>
                <a:cs typeface="Arial"/>
              </a:rPr>
              <a:t> </a:t>
            </a:r>
            <a:r>
              <a:rPr sz="1600" kern="0" spc="-10" dirty="0">
                <a:solidFill>
                  <a:prstClr val="black"/>
                </a:solidFill>
                <a:latin typeface="Franklin Gothic Book" panose="020B0503020102020204" pitchFamily="34" charset="0"/>
                <a:cs typeface="Arial"/>
              </a:rPr>
              <a:t>Questionnaires</a:t>
            </a:r>
            <a:r>
              <a:rPr sz="1600" kern="0" spc="-20" dirty="0">
                <a:solidFill>
                  <a:prstClr val="black"/>
                </a:solidFill>
                <a:latin typeface="Franklin Gothic Book" panose="020B0503020102020204" pitchFamily="34" charset="0"/>
                <a:cs typeface="Arial"/>
              </a:rPr>
              <a:t> </a:t>
            </a:r>
            <a:r>
              <a:rPr sz="1600" kern="0" spc="-20" dirty="0" smtClean="0">
                <a:solidFill>
                  <a:prstClr val="black"/>
                </a:solidFill>
                <a:latin typeface="Franklin Gothic Book" panose="020B0503020102020204" pitchFamily="34" charset="0"/>
                <a:cs typeface="Arial"/>
              </a:rPr>
              <a:t>required.</a:t>
            </a:r>
            <a:endParaRPr lang="en-US" sz="1600" kern="0" spc="-20" dirty="0" smtClean="0">
              <a:solidFill>
                <a:prstClr val="black"/>
              </a:solidFill>
              <a:latin typeface="Franklin Gothic Book" panose="020B0503020102020204" pitchFamily="34" charset="0"/>
              <a:cs typeface="Arial"/>
            </a:endParaRPr>
          </a:p>
          <a:p>
            <a:pPr marL="380111" lvl="0" indent="-285750">
              <a:buFont typeface="Arial" panose="020B0604020202020204" pitchFamily="34" charset="0"/>
              <a:buChar char="•"/>
              <a:tabLst>
                <a:tab pos="377825" algn="l"/>
                <a:tab pos="378460" algn="l"/>
              </a:tabLst>
            </a:pPr>
            <a:r>
              <a:rPr lang="en-US" sz="1600" b="1" kern="0" spc="-25" dirty="0" smtClean="0">
                <a:solidFill>
                  <a:prstClr val="black"/>
                </a:solidFill>
                <a:latin typeface="Franklin Gothic Book" panose="020B0503020102020204" pitchFamily="34" charset="0"/>
                <a:cs typeface="Arial"/>
              </a:rPr>
              <a:t>Hybrid</a:t>
            </a:r>
            <a:r>
              <a:rPr lang="en-US" sz="1600" b="1" kern="0" spc="100" dirty="0" smtClean="0">
                <a:solidFill>
                  <a:prstClr val="black"/>
                </a:solidFill>
                <a:latin typeface="Franklin Gothic Book" panose="020B0503020102020204" pitchFamily="34" charset="0"/>
                <a:cs typeface="Arial"/>
              </a:rPr>
              <a:t> </a:t>
            </a:r>
            <a:r>
              <a:rPr lang="en-US" sz="1600" b="1" kern="0" spc="-15" dirty="0">
                <a:solidFill>
                  <a:prstClr val="black"/>
                </a:solidFill>
                <a:latin typeface="Franklin Gothic Book" panose="020B0503020102020204" pitchFamily="34" charset="0"/>
                <a:cs typeface="Arial"/>
              </a:rPr>
              <a:t>Level-funded/Self-insured</a:t>
            </a:r>
            <a:r>
              <a:rPr lang="en-US" sz="1600" b="1" kern="0" spc="25" dirty="0">
                <a:solidFill>
                  <a:prstClr val="black"/>
                </a:solidFill>
                <a:latin typeface="Franklin Gothic Book" panose="020B0503020102020204" pitchFamily="34" charset="0"/>
                <a:cs typeface="Arial"/>
              </a:rPr>
              <a:t> </a:t>
            </a:r>
            <a:r>
              <a:rPr lang="en-US" sz="1600" b="1" kern="0" spc="-15" dirty="0">
                <a:solidFill>
                  <a:prstClr val="black"/>
                </a:solidFill>
                <a:latin typeface="Franklin Gothic Book" panose="020B0503020102020204" pitchFamily="34" charset="0"/>
                <a:cs typeface="Arial"/>
              </a:rPr>
              <a:t>Program</a:t>
            </a:r>
            <a:r>
              <a:rPr lang="en-US" sz="1600" b="1" kern="0" spc="5" dirty="0">
                <a:solidFill>
                  <a:prstClr val="black"/>
                </a:solidFill>
                <a:latin typeface="Franklin Gothic Book" panose="020B0503020102020204" pitchFamily="34" charset="0"/>
                <a:cs typeface="Arial"/>
              </a:rPr>
              <a:t> </a:t>
            </a:r>
            <a:r>
              <a:rPr lang="en-US" sz="1600" kern="0" spc="-5" dirty="0">
                <a:solidFill>
                  <a:prstClr val="black"/>
                </a:solidFill>
                <a:latin typeface="Franklin Gothic Book" panose="020B0503020102020204" pitchFamily="34" charset="0"/>
                <a:cs typeface="Arial"/>
              </a:rPr>
              <a:t>(no</a:t>
            </a:r>
            <a:r>
              <a:rPr lang="en-US" sz="1600" kern="0" spc="40" dirty="0">
                <a:solidFill>
                  <a:prstClr val="black"/>
                </a:solidFill>
                <a:latin typeface="Franklin Gothic Book" panose="020B0503020102020204" pitchFamily="34" charset="0"/>
                <a:cs typeface="Arial"/>
              </a:rPr>
              <a:t> </a:t>
            </a:r>
            <a:r>
              <a:rPr lang="en-US" sz="1600" kern="0" spc="-10" dirty="0">
                <a:solidFill>
                  <a:prstClr val="black"/>
                </a:solidFill>
                <a:latin typeface="Franklin Gothic Book" panose="020B0503020102020204" pitchFamily="34" charset="0"/>
                <a:cs typeface="Arial"/>
              </a:rPr>
              <a:t>employer </a:t>
            </a:r>
            <a:r>
              <a:rPr lang="en-US" sz="1600" kern="0" spc="-15" dirty="0">
                <a:solidFill>
                  <a:prstClr val="black"/>
                </a:solidFill>
                <a:latin typeface="Franklin Gothic Book" panose="020B0503020102020204" pitchFamily="34" charset="0"/>
                <a:cs typeface="Arial"/>
              </a:rPr>
              <a:t>financial</a:t>
            </a:r>
            <a:r>
              <a:rPr lang="en-US" sz="1600" kern="0" spc="25" dirty="0">
                <a:solidFill>
                  <a:prstClr val="black"/>
                </a:solidFill>
                <a:latin typeface="Franklin Gothic Book" panose="020B0503020102020204" pitchFamily="34" charset="0"/>
                <a:cs typeface="Arial"/>
              </a:rPr>
              <a:t> </a:t>
            </a:r>
            <a:r>
              <a:rPr lang="en-US" sz="1600" kern="0" spc="-15" dirty="0">
                <a:solidFill>
                  <a:prstClr val="black"/>
                </a:solidFill>
                <a:latin typeface="Franklin Gothic Book" panose="020B0503020102020204" pitchFamily="34" charset="0"/>
                <a:cs typeface="Arial"/>
              </a:rPr>
              <a:t>obligation</a:t>
            </a:r>
            <a:r>
              <a:rPr lang="en-US" sz="1600" kern="0" spc="-5" dirty="0">
                <a:solidFill>
                  <a:prstClr val="black"/>
                </a:solidFill>
                <a:latin typeface="Franklin Gothic Book" panose="020B0503020102020204" pitchFamily="34" charset="0"/>
                <a:cs typeface="Arial"/>
              </a:rPr>
              <a:t> </a:t>
            </a:r>
            <a:r>
              <a:rPr lang="en-US" sz="1600" kern="0" spc="-20" dirty="0">
                <a:solidFill>
                  <a:prstClr val="black"/>
                </a:solidFill>
                <a:latin typeface="Franklin Gothic Book" panose="020B0503020102020204" pitchFamily="34" charset="0"/>
                <a:cs typeface="Arial"/>
              </a:rPr>
              <a:t>beyond</a:t>
            </a:r>
            <a:r>
              <a:rPr lang="en-US" sz="1600" kern="0" spc="15" dirty="0">
                <a:solidFill>
                  <a:prstClr val="black"/>
                </a:solidFill>
                <a:latin typeface="Franklin Gothic Book" panose="020B0503020102020204" pitchFamily="34" charset="0"/>
                <a:cs typeface="Arial"/>
              </a:rPr>
              <a:t> </a:t>
            </a:r>
            <a:r>
              <a:rPr lang="en-US" sz="1600" kern="0" spc="-30" dirty="0">
                <a:solidFill>
                  <a:prstClr val="black"/>
                </a:solidFill>
                <a:latin typeface="Franklin Gothic Book" panose="020B0503020102020204" pitchFamily="34" charset="0"/>
                <a:cs typeface="Arial"/>
              </a:rPr>
              <a:t>paying</a:t>
            </a:r>
            <a:r>
              <a:rPr lang="en-US" sz="1600" kern="0" spc="55" dirty="0">
                <a:solidFill>
                  <a:prstClr val="black"/>
                </a:solidFill>
                <a:latin typeface="Franklin Gothic Book" panose="020B0503020102020204" pitchFamily="34" charset="0"/>
                <a:cs typeface="Arial"/>
              </a:rPr>
              <a:t> </a:t>
            </a:r>
            <a:r>
              <a:rPr lang="en-US" sz="1600" kern="0" spc="-5" dirty="0">
                <a:solidFill>
                  <a:prstClr val="black"/>
                </a:solidFill>
                <a:latin typeface="Franklin Gothic Book" panose="020B0503020102020204" pitchFamily="34" charset="0"/>
                <a:cs typeface="Arial"/>
              </a:rPr>
              <a:t>monthly</a:t>
            </a:r>
            <a:r>
              <a:rPr lang="en-US" sz="1600" kern="0" spc="-10" dirty="0">
                <a:solidFill>
                  <a:prstClr val="black"/>
                </a:solidFill>
                <a:latin typeface="Franklin Gothic Book" panose="020B0503020102020204" pitchFamily="34" charset="0"/>
                <a:cs typeface="Arial"/>
              </a:rPr>
              <a:t> </a:t>
            </a:r>
            <a:r>
              <a:rPr lang="en-US" sz="1600" kern="0" spc="-15" dirty="0">
                <a:solidFill>
                  <a:prstClr val="black"/>
                </a:solidFill>
                <a:latin typeface="Franklin Gothic Book" panose="020B0503020102020204" pitchFamily="34" charset="0"/>
                <a:cs typeface="Arial"/>
              </a:rPr>
              <a:t>billable</a:t>
            </a:r>
            <a:r>
              <a:rPr lang="en-US" sz="1600" kern="0" spc="-35" dirty="0">
                <a:solidFill>
                  <a:prstClr val="black"/>
                </a:solidFill>
                <a:latin typeface="Franklin Gothic Book" panose="020B0503020102020204" pitchFamily="34" charset="0"/>
                <a:cs typeface="Arial"/>
              </a:rPr>
              <a:t> </a:t>
            </a:r>
            <a:r>
              <a:rPr lang="en-US" sz="1600" kern="0" spc="-25" dirty="0">
                <a:solidFill>
                  <a:prstClr val="black"/>
                </a:solidFill>
                <a:latin typeface="Franklin Gothic Book" panose="020B0503020102020204" pitchFamily="34" charset="0"/>
                <a:cs typeface="Arial"/>
              </a:rPr>
              <a:t>rates</a:t>
            </a:r>
            <a:r>
              <a:rPr lang="en-US" sz="1600" kern="0" spc="-25" dirty="0" smtClean="0">
                <a:solidFill>
                  <a:prstClr val="black"/>
                </a:solidFill>
                <a:latin typeface="Franklin Gothic Book" panose="020B0503020102020204" pitchFamily="34" charset="0"/>
                <a:cs typeface="Arial"/>
              </a:rPr>
              <a:t>).</a:t>
            </a:r>
            <a:endParaRPr sz="1600" kern="0" dirty="0">
              <a:solidFill>
                <a:prstClr val="black"/>
              </a:solidFill>
              <a:latin typeface="Franklin Gothic Book" panose="020B0503020102020204" pitchFamily="34" charset="0"/>
              <a:cs typeface="Arial"/>
            </a:endParaRPr>
          </a:p>
        </p:txBody>
      </p:sp>
      <p:sp>
        <p:nvSpPr>
          <p:cNvPr id="5" name="object 5"/>
          <p:cNvSpPr txBox="1"/>
          <p:nvPr/>
        </p:nvSpPr>
        <p:spPr>
          <a:xfrm>
            <a:off x="507365" y="5502573"/>
            <a:ext cx="11248057" cy="518091"/>
          </a:xfrm>
          <a:prstGeom prst="rect">
            <a:avLst/>
          </a:prstGeom>
          <a:ln w="9144">
            <a:noFill/>
          </a:ln>
        </p:spPr>
        <p:txBody>
          <a:bodyPr vert="horz" wrap="square" lIns="0" tIns="25400" rIns="91440" bIns="0" rtlCol="0">
            <a:spAutoFit/>
          </a:bodyPr>
          <a:lstStyle/>
          <a:p>
            <a:pPr marL="380111" indent="-285750">
              <a:buFont typeface="Arial" panose="020B0604020202020204" pitchFamily="34" charset="0"/>
              <a:buChar char="•"/>
              <a:tabLst>
                <a:tab pos="377825" algn="l"/>
                <a:tab pos="378460" algn="l"/>
              </a:tabLst>
            </a:pPr>
            <a:r>
              <a:rPr sz="1600" b="1" spc="-5" dirty="0">
                <a:solidFill>
                  <a:prstClr val="black"/>
                </a:solidFill>
                <a:latin typeface="Franklin Gothic Book" panose="020B0503020102020204" pitchFamily="34" charset="0"/>
                <a:cs typeface="Arial"/>
              </a:rPr>
              <a:t>Plan</a:t>
            </a:r>
            <a:r>
              <a:rPr sz="1600" b="1" spc="-40" dirty="0">
                <a:solidFill>
                  <a:prstClr val="black"/>
                </a:solidFill>
                <a:latin typeface="Franklin Gothic Book" panose="020B0503020102020204" pitchFamily="34" charset="0"/>
                <a:cs typeface="Arial"/>
              </a:rPr>
              <a:t> </a:t>
            </a:r>
            <a:r>
              <a:rPr sz="1600" b="1" spc="-10" dirty="0">
                <a:solidFill>
                  <a:prstClr val="black"/>
                </a:solidFill>
                <a:latin typeface="Franklin Gothic Book" panose="020B0503020102020204" pitchFamily="34" charset="0"/>
                <a:cs typeface="Arial"/>
              </a:rPr>
              <a:t>administration:</a:t>
            </a:r>
            <a:r>
              <a:rPr sz="1600" b="1" spc="30" dirty="0">
                <a:solidFill>
                  <a:prstClr val="black"/>
                </a:solidFill>
                <a:latin typeface="Franklin Gothic Book" panose="020B0503020102020204" pitchFamily="34" charset="0"/>
                <a:cs typeface="Arial"/>
              </a:rPr>
              <a:t> </a:t>
            </a:r>
            <a:r>
              <a:rPr sz="1600" spc="-5" dirty="0">
                <a:solidFill>
                  <a:prstClr val="black"/>
                </a:solidFill>
                <a:latin typeface="Franklin Gothic Book" panose="020B0503020102020204" pitchFamily="34" charset="0"/>
                <a:cs typeface="Arial"/>
              </a:rPr>
              <a:t>Provided</a:t>
            </a:r>
            <a:r>
              <a:rPr sz="1600" spc="-35" dirty="0">
                <a:solidFill>
                  <a:prstClr val="black"/>
                </a:solidFill>
                <a:latin typeface="Franklin Gothic Book" panose="020B0503020102020204" pitchFamily="34" charset="0"/>
                <a:cs typeface="Arial"/>
              </a:rPr>
              <a:t> </a:t>
            </a:r>
            <a:r>
              <a:rPr sz="1600" spc="-10" dirty="0">
                <a:solidFill>
                  <a:prstClr val="black"/>
                </a:solidFill>
                <a:latin typeface="Franklin Gothic Book" panose="020B0503020102020204" pitchFamily="34" charset="0"/>
                <a:cs typeface="Arial"/>
              </a:rPr>
              <a:t>by</a:t>
            </a:r>
            <a:r>
              <a:rPr sz="1600" spc="-50" dirty="0">
                <a:solidFill>
                  <a:prstClr val="black"/>
                </a:solidFill>
                <a:latin typeface="Franklin Gothic Book" panose="020B0503020102020204" pitchFamily="34" charset="0"/>
                <a:cs typeface="Arial"/>
              </a:rPr>
              <a:t> </a:t>
            </a:r>
            <a:r>
              <a:rPr sz="1600" spc="-15" dirty="0">
                <a:solidFill>
                  <a:prstClr val="black"/>
                </a:solidFill>
                <a:latin typeface="Franklin Gothic Book" panose="020B0503020102020204" pitchFamily="34" charset="0"/>
                <a:cs typeface="Arial"/>
              </a:rPr>
              <a:t>leading</a:t>
            </a:r>
            <a:r>
              <a:rPr sz="1600" spc="-120" dirty="0">
                <a:solidFill>
                  <a:prstClr val="black"/>
                </a:solidFill>
                <a:latin typeface="Franklin Gothic Book" panose="020B0503020102020204" pitchFamily="34" charset="0"/>
                <a:cs typeface="Arial"/>
              </a:rPr>
              <a:t> </a:t>
            </a:r>
            <a:r>
              <a:rPr sz="1600" spc="-40" dirty="0">
                <a:solidFill>
                  <a:prstClr val="black"/>
                </a:solidFill>
                <a:latin typeface="Franklin Gothic Book" panose="020B0503020102020204" pitchFamily="34" charset="0"/>
                <a:cs typeface="Arial"/>
              </a:rPr>
              <a:t>TPAs</a:t>
            </a:r>
            <a:r>
              <a:rPr sz="1600" spc="-35" dirty="0">
                <a:solidFill>
                  <a:prstClr val="black"/>
                </a:solidFill>
                <a:latin typeface="Franklin Gothic Book" panose="020B0503020102020204" pitchFamily="34" charset="0"/>
                <a:cs typeface="Arial"/>
              </a:rPr>
              <a:t> </a:t>
            </a:r>
            <a:r>
              <a:rPr sz="1600" spc="-10" dirty="0">
                <a:solidFill>
                  <a:prstClr val="black"/>
                </a:solidFill>
                <a:latin typeface="Franklin Gothic Book" panose="020B0503020102020204" pitchFamily="34" charset="0"/>
                <a:cs typeface="Arial"/>
              </a:rPr>
              <a:t>such</a:t>
            </a:r>
            <a:r>
              <a:rPr sz="1600" spc="-50" dirty="0">
                <a:solidFill>
                  <a:prstClr val="black"/>
                </a:solidFill>
                <a:latin typeface="Franklin Gothic Book" panose="020B0503020102020204" pitchFamily="34" charset="0"/>
                <a:cs typeface="Arial"/>
              </a:rPr>
              <a:t> </a:t>
            </a:r>
            <a:r>
              <a:rPr sz="1600" spc="-10" dirty="0">
                <a:solidFill>
                  <a:prstClr val="black"/>
                </a:solidFill>
                <a:latin typeface="Franklin Gothic Book" panose="020B0503020102020204" pitchFamily="34" charset="0"/>
                <a:cs typeface="Arial"/>
              </a:rPr>
              <a:t>as</a:t>
            </a:r>
            <a:r>
              <a:rPr sz="1600" spc="-15" dirty="0">
                <a:solidFill>
                  <a:prstClr val="black"/>
                </a:solidFill>
                <a:latin typeface="Franklin Gothic Book" panose="020B0503020102020204" pitchFamily="34" charset="0"/>
                <a:cs typeface="Arial"/>
              </a:rPr>
              <a:t> </a:t>
            </a:r>
            <a:r>
              <a:rPr sz="1600" i="1" spc="-15" dirty="0">
                <a:solidFill>
                  <a:prstClr val="black"/>
                </a:solidFill>
                <a:latin typeface="Franklin Gothic Book" panose="020B0503020102020204" pitchFamily="34" charset="0"/>
                <a:cs typeface="Arial"/>
              </a:rPr>
              <a:t>Aither</a:t>
            </a:r>
            <a:r>
              <a:rPr sz="1600" i="1" spc="-25" dirty="0">
                <a:solidFill>
                  <a:prstClr val="black"/>
                </a:solidFill>
                <a:latin typeface="Franklin Gothic Book" panose="020B0503020102020204" pitchFamily="34" charset="0"/>
                <a:cs typeface="Arial"/>
              </a:rPr>
              <a:t> </a:t>
            </a:r>
            <a:r>
              <a:rPr sz="1600" i="1" spc="-15" dirty="0">
                <a:solidFill>
                  <a:prstClr val="black"/>
                </a:solidFill>
                <a:latin typeface="Franklin Gothic Book" panose="020B0503020102020204" pitchFamily="34" charset="0"/>
                <a:cs typeface="Arial"/>
              </a:rPr>
              <a:t>Health</a:t>
            </a:r>
            <a:r>
              <a:rPr sz="1600" spc="-15" dirty="0">
                <a:solidFill>
                  <a:prstClr val="black"/>
                </a:solidFill>
                <a:latin typeface="Franklin Gothic Book" panose="020B0503020102020204" pitchFamily="34" charset="0"/>
                <a:cs typeface="Arial"/>
              </a:rPr>
              <a:t>.</a:t>
            </a:r>
            <a:endParaRPr sz="1600" dirty="0">
              <a:solidFill>
                <a:prstClr val="black"/>
              </a:solidFill>
              <a:latin typeface="Franklin Gothic Book" panose="020B0503020102020204" pitchFamily="34" charset="0"/>
              <a:cs typeface="Arial"/>
            </a:endParaRPr>
          </a:p>
          <a:p>
            <a:pPr marL="380111" indent="-285750">
              <a:buFont typeface="Arial" panose="020B0604020202020204" pitchFamily="34" charset="0"/>
              <a:buChar char="•"/>
              <a:tabLst>
                <a:tab pos="377825" algn="l"/>
                <a:tab pos="378460" algn="l"/>
              </a:tabLst>
            </a:pPr>
            <a:r>
              <a:rPr sz="1600" spc="-65" dirty="0" smtClean="0">
                <a:solidFill>
                  <a:prstClr val="black"/>
                </a:solidFill>
                <a:latin typeface="Franklin Gothic Book" panose="020B0503020102020204" pitchFamily="34" charset="0"/>
                <a:cs typeface="Arial"/>
              </a:rPr>
              <a:t>Top-rated</a:t>
            </a:r>
            <a:r>
              <a:rPr sz="1600" spc="-45" dirty="0" smtClean="0">
                <a:solidFill>
                  <a:prstClr val="black"/>
                </a:solidFill>
                <a:latin typeface="Franklin Gothic Book" panose="020B0503020102020204" pitchFamily="34" charset="0"/>
                <a:cs typeface="Arial"/>
              </a:rPr>
              <a:t> </a:t>
            </a:r>
            <a:r>
              <a:rPr sz="1600" spc="-20" dirty="0">
                <a:solidFill>
                  <a:prstClr val="black"/>
                </a:solidFill>
                <a:latin typeface="Franklin Gothic Book" panose="020B0503020102020204" pitchFamily="34" charset="0"/>
                <a:cs typeface="Arial"/>
              </a:rPr>
              <a:t>prescription</a:t>
            </a:r>
            <a:r>
              <a:rPr sz="1600" spc="-40" dirty="0">
                <a:solidFill>
                  <a:prstClr val="black"/>
                </a:solidFill>
                <a:latin typeface="Franklin Gothic Book" panose="020B0503020102020204" pitchFamily="34" charset="0"/>
                <a:cs typeface="Arial"/>
              </a:rPr>
              <a:t> </a:t>
            </a:r>
            <a:r>
              <a:rPr sz="1600" spc="-25" dirty="0">
                <a:solidFill>
                  <a:prstClr val="black"/>
                </a:solidFill>
                <a:latin typeface="Franklin Gothic Book" panose="020B0503020102020204" pitchFamily="34" charset="0"/>
                <a:cs typeface="Arial"/>
              </a:rPr>
              <a:t>program</a:t>
            </a:r>
            <a:r>
              <a:rPr sz="1600" spc="50" dirty="0">
                <a:solidFill>
                  <a:prstClr val="black"/>
                </a:solidFill>
                <a:latin typeface="Franklin Gothic Book" panose="020B0503020102020204" pitchFamily="34" charset="0"/>
                <a:cs typeface="Arial"/>
              </a:rPr>
              <a:t> </a:t>
            </a:r>
            <a:r>
              <a:rPr sz="1600" spc="-20" dirty="0">
                <a:solidFill>
                  <a:prstClr val="black"/>
                </a:solidFill>
                <a:latin typeface="Franklin Gothic Book" panose="020B0503020102020204" pitchFamily="34" charset="0"/>
                <a:cs typeface="Arial"/>
              </a:rPr>
              <a:t>management</a:t>
            </a:r>
            <a:r>
              <a:rPr sz="1600" dirty="0">
                <a:solidFill>
                  <a:prstClr val="black"/>
                </a:solidFill>
                <a:latin typeface="Franklin Gothic Book" panose="020B0503020102020204" pitchFamily="34" charset="0"/>
                <a:cs typeface="Arial"/>
              </a:rPr>
              <a:t> </a:t>
            </a:r>
            <a:r>
              <a:rPr sz="1600" spc="-15" dirty="0">
                <a:solidFill>
                  <a:prstClr val="black"/>
                </a:solidFill>
                <a:latin typeface="Franklin Gothic Book" panose="020B0503020102020204" pitchFamily="34" charset="0"/>
                <a:cs typeface="Arial"/>
              </a:rPr>
              <a:t>provided </a:t>
            </a:r>
            <a:r>
              <a:rPr sz="1600" spc="-5" dirty="0">
                <a:solidFill>
                  <a:prstClr val="black"/>
                </a:solidFill>
                <a:latin typeface="Franklin Gothic Book" panose="020B0503020102020204" pitchFamily="34" charset="0"/>
                <a:cs typeface="Arial"/>
              </a:rPr>
              <a:t>by</a:t>
            </a:r>
            <a:r>
              <a:rPr sz="1600" spc="5" dirty="0">
                <a:solidFill>
                  <a:prstClr val="black"/>
                </a:solidFill>
                <a:latin typeface="Franklin Gothic Book" panose="020B0503020102020204" pitchFamily="34" charset="0"/>
                <a:cs typeface="Arial"/>
              </a:rPr>
              <a:t> </a:t>
            </a:r>
            <a:r>
              <a:rPr sz="1600" spc="-15" dirty="0">
                <a:solidFill>
                  <a:prstClr val="black"/>
                </a:solidFill>
                <a:latin typeface="Franklin Gothic Book" panose="020B0503020102020204" pitchFamily="34" charset="0"/>
                <a:cs typeface="Arial"/>
              </a:rPr>
              <a:t>Capital</a:t>
            </a:r>
            <a:r>
              <a:rPr sz="1600" spc="-30" dirty="0">
                <a:solidFill>
                  <a:prstClr val="black"/>
                </a:solidFill>
                <a:latin typeface="Franklin Gothic Book" panose="020B0503020102020204" pitchFamily="34" charset="0"/>
                <a:cs typeface="Arial"/>
              </a:rPr>
              <a:t> </a:t>
            </a:r>
            <a:r>
              <a:rPr sz="1600" spc="-20" dirty="0">
                <a:solidFill>
                  <a:prstClr val="black"/>
                </a:solidFill>
                <a:latin typeface="Franklin Gothic Book" panose="020B0503020102020204" pitchFamily="34" charset="0"/>
                <a:cs typeface="Arial"/>
              </a:rPr>
              <a:t>Rx,</a:t>
            </a:r>
            <a:r>
              <a:rPr sz="1600" dirty="0">
                <a:solidFill>
                  <a:prstClr val="black"/>
                </a:solidFill>
                <a:latin typeface="Franklin Gothic Book" panose="020B0503020102020204" pitchFamily="34" charset="0"/>
                <a:cs typeface="Arial"/>
              </a:rPr>
              <a:t> </a:t>
            </a:r>
            <a:r>
              <a:rPr sz="1600" spc="-5" dirty="0">
                <a:solidFill>
                  <a:prstClr val="black"/>
                </a:solidFill>
                <a:latin typeface="Franklin Gothic Book" panose="020B0503020102020204" pitchFamily="34" charset="0"/>
                <a:cs typeface="Arial"/>
              </a:rPr>
              <a:t>a</a:t>
            </a:r>
            <a:r>
              <a:rPr sz="1600" spc="10" dirty="0">
                <a:solidFill>
                  <a:prstClr val="black"/>
                </a:solidFill>
                <a:latin typeface="Franklin Gothic Book" panose="020B0503020102020204" pitchFamily="34" charset="0"/>
                <a:cs typeface="Arial"/>
              </a:rPr>
              <a:t> </a:t>
            </a:r>
            <a:r>
              <a:rPr sz="1600" spc="-10" dirty="0">
                <a:solidFill>
                  <a:prstClr val="black"/>
                </a:solidFill>
                <a:latin typeface="Franklin Gothic Book" panose="020B0503020102020204" pitchFamily="34" charset="0"/>
                <a:cs typeface="Arial"/>
              </a:rPr>
              <a:t>leading</a:t>
            </a:r>
            <a:r>
              <a:rPr sz="1600" dirty="0">
                <a:solidFill>
                  <a:prstClr val="black"/>
                </a:solidFill>
                <a:latin typeface="Franklin Gothic Book" panose="020B0503020102020204" pitchFamily="34" charset="0"/>
                <a:cs typeface="Arial"/>
              </a:rPr>
              <a:t> </a:t>
            </a:r>
            <a:r>
              <a:rPr sz="1600" spc="-5" dirty="0">
                <a:solidFill>
                  <a:prstClr val="black"/>
                </a:solidFill>
                <a:latin typeface="Franklin Gothic Book" panose="020B0503020102020204" pitchFamily="34" charset="0"/>
                <a:cs typeface="Arial"/>
              </a:rPr>
              <a:t>PBM</a:t>
            </a:r>
            <a:r>
              <a:rPr sz="1600" spc="-5" dirty="0" smtClean="0">
                <a:solidFill>
                  <a:prstClr val="black"/>
                </a:solidFill>
                <a:latin typeface="Franklin Gothic Book" panose="020B0503020102020204" pitchFamily="34" charset="0"/>
                <a:cs typeface="Arial"/>
              </a:rPr>
              <a:t>.</a:t>
            </a:r>
            <a:endParaRPr lang="en-US" sz="1600" spc="-5" dirty="0">
              <a:solidFill>
                <a:prstClr val="black"/>
              </a:solidFill>
              <a:latin typeface="Franklin Gothic Book" panose="020B0503020102020204" pitchFamily="34" charset="0"/>
              <a:cs typeface="Arial"/>
            </a:endParaRPr>
          </a:p>
        </p:txBody>
      </p:sp>
      <p:cxnSp>
        <p:nvCxnSpPr>
          <p:cNvPr id="7" name="Straight Connector 6"/>
          <p:cNvCxnSpPr/>
          <p:nvPr/>
        </p:nvCxnSpPr>
        <p:spPr>
          <a:xfrm>
            <a:off x="838200" y="3246120"/>
            <a:ext cx="10287000" cy="0"/>
          </a:xfrm>
          <a:prstGeom prst="line">
            <a:avLst/>
          </a:prstGeom>
          <a:ln>
            <a:solidFill>
              <a:srgbClr val="004B8E"/>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 y="5440680"/>
            <a:ext cx="10287000" cy="0"/>
          </a:xfrm>
          <a:prstGeom prst="line">
            <a:avLst/>
          </a:prstGeom>
          <a:ln>
            <a:solidFill>
              <a:srgbClr val="004B8E"/>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4108171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0" y="859360"/>
            <a:ext cx="12192000" cy="905376"/>
          </a:xfrm>
          <a:prstGeom prst="rect">
            <a:avLst/>
          </a:prstGeom>
        </p:spPr>
        <p:txBody>
          <a:bodyPr vert="horz" wrap="square" lIns="0" tIns="12700" rIns="0" bIns="0" rtlCol="0">
            <a:spAutoFit/>
          </a:bodyPr>
          <a:lstStyle/>
          <a:p>
            <a:pPr algn="ctr"/>
            <a:r>
              <a:rPr sz="2400" b="1" spc="-60" dirty="0">
                <a:latin typeface="Franklin Gothic Book" panose="020B0503020102020204" pitchFamily="34" charset="0"/>
                <a:cs typeface="Arial"/>
              </a:rPr>
              <a:t>M</a:t>
            </a:r>
            <a:r>
              <a:rPr sz="2400" b="1" spc="-30" dirty="0">
                <a:latin typeface="Franklin Gothic Book" panose="020B0503020102020204" pitchFamily="34" charset="0"/>
                <a:cs typeface="Arial"/>
              </a:rPr>
              <a:t>V</a:t>
            </a:r>
            <a:r>
              <a:rPr sz="2400" b="1" dirty="0">
                <a:latin typeface="Franklin Gothic Book" panose="020B0503020102020204" pitchFamily="34" charset="0"/>
                <a:cs typeface="Arial"/>
              </a:rPr>
              <a:t>P</a:t>
            </a:r>
            <a:r>
              <a:rPr sz="2400" b="1" spc="-220" dirty="0">
                <a:latin typeface="Franklin Gothic Book" panose="020B0503020102020204" pitchFamily="34" charset="0"/>
                <a:cs typeface="Arial"/>
              </a:rPr>
              <a:t> </a:t>
            </a:r>
            <a:r>
              <a:rPr sz="2400" b="1" spc="-20" dirty="0">
                <a:latin typeface="Franklin Gothic Book" panose="020B0503020102020204" pitchFamily="34" charset="0"/>
                <a:cs typeface="Arial"/>
              </a:rPr>
              <a:t>BR</a:t>
            </a:r>
            <a:r>
              <a:rPr sz="2400" b="1" spc="-10" dirty="0">
                <a:latin typeface="Franklin Gothic Book" panose="020B0503020102020204" pitchFamily="34" charset="0"/>
                <a:cs typeface="Arial"/>
              </a:rPr>
              <a:t>O</a:t>
            </a:r>
            <a:r>
              <a:rPr sz="2400" b="1" spc="-20" dirty="0">
                <a:latin typeface="Franklin Gothic Book" panose="020B0503020102020204" pitchFamily="34" charset="0"/>
                <a:cs typeface="Arial"/>
              </a:rPr>
              <a:t>N</a:t>
            </a:r>
            <a:r>
              <a:rPr sz="2400" b="1" spc="-15" dirty="0">
                <a:latin typeface="Franklin Gothic Book" panose="020B0503020102020204" pitchFamily="34" charset="0"/>
                <a:cs typeface="Arial"/>
              </a:rPr>
              <a:t>Z</a:t>
            </a:r>
            <a:r>
              <a:rPr sz="2400" b="1" spc="-20" dirty="0">
                <a:latin typeface="Franklin Gothic Book" panose="020B0503020102020204" pitchFamily="34" charset="0"/>
                <a:cs typeface="Arial"/>
              </a:rPr>
              <a:t>E</a:t>
            </a:r>
            <a:r>
              <a:rPr sz="2400" b="1" dirty="0">
                <a:latin typeface="Franklin Gothic Book" panose="020B0503020102020204" pitchFamily="34" charset="0"/>
                <a:cs typeface="Arial"/>
              </a:rPr>
              <a:t>,</a:t>
            </a:r>
            <a:r>
              <a:rPr sz="2400" b="1" spc="20" dirty="0">
                <a:latin typeface="Franklin Gothic Book" panose="020B0503020102020204" pitchFamily="34" charset="0"/>
                <a:cs typeface="Arial"/>
              </a:rPr>
              <a:t> </a:t>
            </a:r>
            <a:r>
              <a:rPr sz="2400" b="1" spc="-55" dirty="0">
                <a:latin typeface="Franklin Gothic Book" panose="020B0503020102020204" pitchFamily="34" charset="0"/>
                <a:cs typeface="Arial"/>
              </a:rPr>
              <a:t>S</a:t>
            </a:r>
            <a:r>
              <a:rPr sz="2400" b="1" spc="-45" dirty="0">
                <a:latin typeface="Franklin Gothic Book" panose="020B0503020102020204" pitchFamily="34" charset="0"/>
                <a:cs typeface="Arial"/>
              </a:rPr>
              <a:t>I</a:t>
            </a:r>
            <a:r>
              <a:rPr sz="2400" b="1" spc="-185" dirty="0">
                <a:latin typeface="Franklin Gothic Book" panose="020B0503020102020204" pitchFamily="34" charset="0"/>
                <a:cs typeface="Arial"/>
              </a:rPr>
              <a:t>L</a:t>
            </a:r>
            <a:r>
              <a:rPr sz="2400" b="1" spc="-55" dirty="0">
                <a:latin typeface="Franklin Gothic Book" panose="020B0503020102020204" pitchFamily="34" charset="0"/>
                <a:cs typeface="Arial"/>
              </a:rPr>
              <a:t>VE</a:t>
            </a:r>
            <a:r>
              <a:rPr sz="2400" b="1" dirty="0">
                <a:latin typeface="Franklin Gothic Book" panose="020B0503020102020204" pitchFamily="34" charset="0"/>
                <a:cs typeface="Arial"/>
              </a:rPr>
              <a:t>R</a:t>
            </a:r>
            <a:r>
              <a:rPr sz="2400" b="1" spc="-60" dirty="0">
                <a:latin typeface="Franklin Gothic Book" panose="020B0503020102020204" pitchFamily="34" charset="0"/>
                <a:cs typeface="Arial"/>
              </a:rPr>
              <a:t> </a:t>
            </a:r>
            <a:r>
              <a:rPr sz="2400" b="1" dirty="0">
                <a:latin typeface="Franklin Gothic Book" panose="020B0503020102020204" pitchFamily="34" charset="0"/>
                <a:cs typeface="Arial"/>
              </a:rPr>
              <a:t>&amp;</a:t>
            </a:r>
            <a:r>
              <a:rPr sz="2400" b="1" spc="-15" dirty="0">
                <a:latin typeface="Franklin Gothic Book" panose="020B0503020102020204" pitchFamily="34" charset="0"/>
                <a:cs typeface="Arial"/>
              </a:rPr>
              <a:t> </a:t>
            </a:r>
            <a:r>
              <a:rPr sz="2400" b="1" spc="-10" dirty="0">
                <a:latin typeface="Franklin Gothic Book" panose="020B0503020102020204" pitchFamily="34" charset="0"/>
                <a:cs typeface="Arial"/>
              </a:rPr>
              <a:t>GO</a:t>
            </a:r>
            <a:r>
              <a:rPr sz="2400" b="1" spc="-15" dirty="0">
                <a:latin typeface="Franklin Gothic Book" panose="020B0503020102020204" pitchFamily="34" charset="0"/>
                <a:cs typeface="Arial"/>
              </a:rPr>
              <a:t>L</a:t>
            </a:r>
            <a:r>
              <a:rPr sz="2400" b="1" dirty="0">
                <a:latin typeface="Franklin Gothic Book" panose="020B0503020102020204" pitchFamily="34" charset="0"/>
                <a:cs typeface="Arial"/>
              </a:rPr>
              <a:t>D</a:t>
            </a:r>
            <a:r>
              <a:rPr sz="2400" b="1" spc="-40" dirty="0">
                <a:latin typeface="Franklin Gothic Book" panose="020B0503020102020204" pitchFamily="34" charset="0"/>
                <a:cs typeface="Arial"/>
              </a:rPr>
              <a:t> </a:t>
            </a:r>
            <a:r>
              <a:rPr sz="2400" b="1" spc="-30" dirty="0" smtClean="0">
                <a:latin typeface="Franklin Gothic Book" panose="020B0503020102020204" pitchFamily="34" charset="0"/>
                <a:cs typeface="Arial"/>
              </a:rPr>
              <a:t>L</a:t>
            </a:r>
            <a:r>
              <a:rPr sz="2400" b="1" spc="-20" dirty="0" smtClean="0">
                <a:latin typeface="Franklin Gothic Book" panose="020B0503020102020204" pitchFamily="34" charset="0"/>
                <a:cs typeface="Arial"/>
              </a:rPr>
              <a:t>I</a:t>
            </a:r>
            <a:r>
              <a:rPr sz="2400" b="1" spc="-60" dirty="0" smtClean="0">
                <a:latin typeface="Franklin Gothic Book" panose="020B0503020102020204" pitchFamily="34" charset="0"/>
                <a:cs typeface="Arial"/>
              </a:rPr>
              <a:t>M</a:t>
            </a:r>
            <a:r>
              <a:rPr sz="2400" b="1" spc="-20" dirty="0" smtClean="0">
                <a:latin typeface="Franklin Gothic Book" panose="020B0503020102020204" pitchFamily="34" charset="0"/>
                <a:cs typeface="Arial"/>
              </a:rPr>
              <a:t>I</a:t>
            </a:r>
            <a:r>
              <a:rPr sz="2400" b="1" spc="-30" dirty="0" smtClean="0">
                <a:latin typeface="Franklin Gothic Book" panose="020B0503020102020204" pitchFamily="34" charset="0"/>
                <a:cs typeface="Arial"/>
              </a:rPr>
              <a:t>TE</a:t>
            </a:r>
            <a:r>
              <a:rPr lang="en-US" sz="2400" b="1" spc="-30" dirty="0" smtClean="0">
                <a:latin typeface="Franklin Gothic Book" panose="020B0503020102020204" pitchFamily="34" charset="0"/>
                <a:cs typeface="Arial"/>
              </a:rPr>
              <a:t>D DAY MEDIAL </a:t>
            </a:r>
            <a:r>
              <a:rPr sz="2400" b="1" spc="-20" dirty="0" smtClean="0">
                <a:latin typeface="Franklin Gothic Book" panose="020B0503020102020204" pitchFamily="34" charset="0"/>
                <a:cs typeface="Arial"/>
              </a:rPr>
              <a:t>(</a:t>
            </a:r>
            <a:r>
              <a:rPr sz="2400" b="1" spc="-30" dirty="0">
                <a:latin typeface="Franklin Gothic Book" panose="020B0503020102020204" pitchFamily="34" charset="0"/>
                <a:cs typeface="Arial"/>
              </a:rPr>
              <a:t>LD</a:t>
            </a:r>
            <a:r>
              <a:rPr sz="2400" b="1" spc="-60" dirty="0">
                <a:latin typeface="Franklin Gothic Book" panose="020B0503020102020204" pitchFamily="34" charset="0"/>
                <a:cs typeface="Arial"/>
              </a:rPr>
              <a:t>M</a:t>
            </a:r>
            <a:r>
              <a:rPr sz="2400" b="1" dirty="0">
                <a:latin typeface="Franklin Gothic Book" panose="020B0503020102020204" pitchFamily="34" charset="0"/>
                <a:cs typeface="Arial"/>
              </a:rPr>
              <a:t>)</a:t>
            </a:r>
            <a:r>
              <a:rPr sz="2400" b="1" spc="114" dirty="0">
                <a:latin typeface="Franklin Gothic Book" panose="020B0503020102020204" pitchFamily="34" charset="0"/>
                <a:cs typeface="Arial"/>
              </a:rPr>
              <a:t> </a:t>
            </a:r>
            <a:r>
              <a:rPr sz="2400" b="1" spc="-30" dirty="0">
                <a:latin typeface="Franklin Gothic Book" panose="020B0503020102020204" pitchFamily="34" charset="0"/>
                <a:cs typeface="Arial"/>
              </a:rPr>
              <a:t>PLANS</a:t>
            </a:r>
            <a:endParaRPr sz="2400" dirty="0">
              <a:latin typeface="Franklin Gothic Book" panose="020B0503020102020204" pitchFamily="34" charset="0"/>
              <a:cs typeface="Arial"/>
            </a:endParaRPr>
          </a:p>
          <a:p>
            <a:pPr algn="ctr"/>
            <a:endParaRPr sz="1000" dirty="0">
              <a:latin typeface="Franklin Gothic Book" panose="020B0503020102020204" pitchFamily="34" charset="0"/>
              <a:cs typeface="Arial"/>
            </a:endParaRPr>
          </a:p>
          <a:p>
            <a:pPr algn="ctr"/>
            <a:r>
              <a:rPr sz="2400" spc="-5" dirty="0">
                <a:solidFill>
                  <a:prstClr val="black"/>
                </a:solidFill>
                <a:latin typeface="Franklin Gothic Book" panose="020B0503020102020204" pitchFamily="34" charset="0"/>
                <a:cs typeface="Arial"/>
              </a:rPr>
              <a:t>Providing</a:t>
            </a:r>
            <a:r>
              <a:rPr sz="2400" spc="-10" dirty="0">
                <a:solidFill>
                  <a:prstClr val="black"/>
                </a:solidFill>
                <a:latin typeface="Franklin Gothic Book" panose="020B0503020102020204" pitchFamily="34" charset="0"/>
                <a:cs typeface="Arial"/>
              </a:rPr>
              <a:t> </a:t>
            </a:r>
            <a:r>
              <a:rPr sz="2400" spc="50" dirty="0">
                <a:solidFill>
                  <a:prstClr val="black"/>
                </a:solidFill>
                <a:latin typeface="Franklin Gothic Book" panose="020B0503020102020204" pitchFamily="34" charset="0"/>
                <a:cs typeface="Arial"/>
              </a:rPr>
              <a:t>Affordable</a:t>
            </a:r>
            <a:r>
              <a:rPr sz="2400" spc="45" dirty="0">
                <a:solidFill>
                  <a:prstClr val="black"/>
                </a:solidFill>
                <a:latin typeface="Franklin Gothic Book" panose="020B0503020102020204" pitchFamily="34" charset="0"/>
                <a:cs typeface="Arial"/>
              </a:rPr>
              <a:t> </a:t>
            </a:r>
            <a:r>
              <a:rPr sz="2400" spc="-10" dirty="0">
                <a:solidFill>
                  <a:prstClr val="black"/>
                </a:solidFill>
                <a:latin typeface="Franklin Gothic Book" panose="020B0503020102020204" pitchFamily="34" charset="0"/>
                <a:cs typeface="Arial"/>
              </a:rPr>
              <a:t>ACA-Compliant</a:t>
            </a:r>
            <a:r>
              <a:rPr sz="2400" spc="-45" dirty="0">
                <a:solidFill>
                  <a:prstClr val="black"/>
                </a:solidFill>
                <a:latin typeface="Franklin Gothic Book" panose="020B0503020102020204" pitchFamily="34" charset="0"/>
                <a:cs typeface="Arial"/>
              </a:rPr>
              <a:t> </a:t>
            </a:r>
            <a:r>
              <a:rPr sz="2400" spc="-5" dirty="0">
                <a:solidFill>
                  <a:prstClr val="black"/>
                </a:solidFill>
                <a:latin typeface="Franklin Gothic Book" panose="020B0503020102020204" pitchFamily="34" charset="0"/>
                <a:cs typeface="Arial"/>
              </a:rPr>
              <a:t>Access</a:t>
            </a:r>
            <a:r>
              <a:rPr sz="2400" spc="40" dirty="0">
                <a:solidFill>
                  <a:prstClr val="black"/>
                </a:solidFill>
                <a:latin typeface="Franklin Gothic Book" panose="020B0503020102020204" pitchFamily="34" charset="0"/>
                <a:cs typeface="Arial"/>
              </a:rPr>
              <a:t> </a:t>
            </a:r>
            <a:r>
              <a:rPr sz="2400" dirty="0">
                <a:solidFill>
                  <a:prstClr val="black"/>
                </a:solidFill>
                <a:latin typeface="Franklin Gothic Book" panose="020B0503020102020204" pitchFamily="34" charset="0"/>
                <a:cs typeface="Arial"/>
              </a:rPr>
              <a:t>to</a:t>
            </a:r>
            <a:r>
              <a:rPr sz="2400" spc="-15" dirty="0">
                <a:solidFill>
                  <a:prstClr val="black"/>
                </a:solidFill>
                <a:latin typeface="Franklin Gothic Book" panose="020B0503020102020204" pitchFamily="34" charset="0"/>
                <a:cs typeface="Arial"/>
              </a:rPr>
              <a:t> </a:t>
            </a:r>
            <a:r>
              <a:rPr sz="2400" spc="-5" dirty="0" smtClean="0">
                <a:solidFill>
                  <a:prstClr val="black"/>
                </a:solidFill>
                <a:latin typeface="Franklin Gothic Book" panose="020B0503020102020204" pitchFamily="34" charset="0"/>
                <a:cs typeface="Arial"/>
              </a:rPr>
              <a:t>Healthcare</a:t>
            </a:r>
            <a:endParaRPr sz="2400" dirty="0">
              <a:solidFill>
                <a:prstClr val="black"/>
              </a:solidFill>
              <a:latin typeface="Franklin Gothic Book" panose="020B0503020102020204" pitchFamily="34" charset="0"/>
              <a:cs typeface="Arial"/>
            </a:endParaRPr>
          </a:p>
        </p:txBody>
      </p:sp>
      <p:sp>
        <p:nvSpPr>
          <p:cNvPr id="5" name="object 5"/>
          <p:cNvSpPr txBox="1"/>
          <p:nvPr/>
        </p:nvSpPr>
        <p:spPr>
          <a:xfrm>
            <a:off x="606552" y="1979952"/>
            <a:ext cx="10975848" cy="871855"/>
          </a:xfrm>
          <a:prstGeom prst="rect">
            <a:avLst/>
          </a:prstGeom>
          <a:ln w="9144">
            <a:noFill/>
          </a:ln>
        </p:spPr>
        <p:txBody>
          <a:bodyPr vert="horz" wrap="square" lIns="0" tIns="28575" rIns="91440" bIns="0" rtlCol="0">
            <a:spAutoFit/>
          </a:bodyPr>
          <a:lstStyle/>
          <a:p>
            <a:pPr marL="91440"/>
            <a:r>
              <a:rPr b="1" spc="-5" dirty="0">
                <a:solidFill>
                  <a:prstClr val="black"/>
                </a:solidFill>
                <a:latin typeface="Franklin Gothic Book" panose="020B0503020102020204" pitchFamily="34" charset="0"/>
                <a:cs typeface="Arial"/>
              </a:rPr>
              <a:t>Physician</a:t>
            </a:r>
            <a:r>
              <a:rPr b="1" spc="-70" dirty="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Office</a:t>
            </a:r>
            <a:r>
              <a:rPr b="1" spc="-50" dirty="0">
                <a:solidFill>
                  <a:prstClr val="black"/>
                </a:solidFill>
                <a:latin typeface="Franklin Gothic Book" panose="020B0503020102020204" pitchFamily="34" charset="0"/>
                <a:cs typeface="Arial"/>
              </a:rPr>
              <a:t> </a:t>
            </a:r>
            <a:r>
              <a:rPr b="1" spc="-30" dirty="0" smtClean="0">
                <a:solidFill>
                  <a:prstClr val="black"/>
                </a:solidFill>
                <a:latin typeface="Franklin Gothic Book" panose="020B0503020102020204" pitchFamily="34" charset="0"/>
                <a:cs typeface="Arial"/>
              </a:rPr>
              <a:t>Visits</a:t>
            </a:r>
            <a:r>
              <a:rPr lang="en-US" spc="-30" dirty="0" smtClean="0">
                <a:solidFill>
                  <a:prstClr val="black"/>
                </a:solidFill>
                <a:latin typeface="Franklin Gothic Book" panose="020B0503020102020204" pitchFamily="34" charset="0"/>
                <a:cs typeface="Arial"/>
              </a:rPr>
              <a:t> – Copay </a:t>
            </a:r>
            <a:r>
              <a:rPr lang="en-US" dirty="0">
                <a:solidFill>
                  <a:prstClr val="black"/>
                </a:solidFill>
                <a:latin typeface="Franklin Gothic Book" panose="020B0503020102020204" pitchFamily="34" charset="0"/>
                <a:cs typeface="Arial"/>
              </a:rPr>
              <a:t>i</a:t>
            </a:r>
            <a:r>
              <a:rPr dirty="0" smtClean="0">
                <a:solidFill>
                  <a:prstClr val="black"/>
                </a:solidFill>
                <a:latin typeface="Franklin Gothic Book" panose="020B0503020102020204" pitchFamily="34" charset="0"/>
                <a:cs typeface="Arial"/>
              </a:rPr>
              <a:t>n</a:t>
            </a:r>
            <a:r>
              <a:rPr spc="-75" dirty="0" smtClean="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a</a:t>
            </a:r>
            <a:r>
              <a:rPr spc="-5" dirty="0" smtClean="0">
                <a:solidFill>
                  <a:prstClr val="black"/>
                </a:solidFill>
                <a:latin typeface="Franklin Gothic Book" panose="020B0503020102020204" pitchFamily="34" charset="0"/>
                <a:cs typeface="Arial"/>
              </a:rPr>
              <a:t>nd</a:t>
            </a:r>
            <a:r>
              <a:rPr spc="-10" dirty="0" smtClean="0">
                <a:solidFill>
                  <a:prstClr val="black"/>
                </a:solidFill>
                <a:latin typeface="Franklin Gothic Book" panose="020B0503020102020204" pitchFamily="34" charset="0"/>
                <a:cs typeface="Arial"/>
              </a:rPr>
              <a:t> </a:t>
            </a:r>
            <a:r>
              <a:rPr lang="en-US" dirty="0">
                <a:solidFill>
                  <a:prstClr val="black"/>
                </a:solidFill>
                <a:latin typeface="Franklin Gothic Book" panose="020B0503020102020204" pitchFamily="34" charset="0"/>
                <a:cs typeface="Arial"/>
              </a:rPr>
              <a:t>o</a:t>
            </a:r>
            <a:r>
              <a:rPr dirty="0" smtClean="0">
                <a:solidFill>
                  <a:prstClr val="black"/>
                </a:solidFill>
                <a:latin typeface="Franklin Gothic Book" panose="020B0503020102020204" pitchFamily="34" charset="0"/>
                <a:cs typeface="Arial"/>
              </a:rPr>
              <a:t>ut</a:t>
            </a:r>
            <a:r>
              <a:rPr spc="-35" dirty="0" smtClean="0">
                <a:solidFill>
                  <a:prstClr val="black"/>
                </a:solidFill>
                <a:latin typeface="Franklin Gothic Book" panose="020B0503020102020204" pitchFamily="34" charset="0"/>
                <a:cs typeface="Arial"/>
              </a:rPr>
              <a:t> </a:t>
            </a:r>
            <a:r>
              <a:rPr dirty="0">
                <a:solidFill>
                  <a:prstClr val="black"/>
                </a:solidFill>
                <a:latin typeface="Franklin Gothic Book" panose="020B0503020102020204" pitchFamily="34" charset="0"/>
                <a:cs typeface="Arial"/>
              </a:rPr>
              <a:t>of</a:t>
            </a:r>
            <a:r>
              <a:rPr spc="-10" dirty="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n</a:t>
            </a:r>
            <a:r>
              <a:rPr spc="-5" dirty="0" smtClean="0">
                <a:solidFill>
                  <a:prstClr val="black"/>
                </a:solidFill>
                <a:latin typeface="Franklin Gothic Book" panose="020B0503020102020204" pitchFamily="34" charset="0"/>
                <a:cs typeface="Arial"/>
              </a:rPr>
              <a:t>etwork</a:t>
            </a:r>
            <a:endParaRPr dirty="0">
              <a:solidFill>
                <a:prstClr val="black"/>
              </a:solidFill>
              <a:latin typeface="Franklin Gothic Book" panose="020B0503020102020204" pitchFamily="34" charset="0"/>
              <a:cs typeface="Arial"/>
            </a:endParaRPr>
          </a:p>
          <a:p>
            <a:pPr marL="91440"/>
            <a:r>
              <a:rPr b="1" spc="-5" dirty="0">
                <a:solidFill>
                  <a:prstClr val="black"/>
                </a:solidFill>
                <a:latin typeface="Franklin Gothic Book" panose="020B0503020102020204" pitchFamily="34" charset="0"/>
                <a:cs typeface="Arial"/>
              </a:rPr>
              <a:t>In-Network</a:t>
            </a:r>
            <a:r>
              <a:rPr b="1" spc="-105" dirty="0">
                <a:solidFill>
                  <a:prstClr val="black"/>
                </a:solidFill>
                <a:latin typeface="Franklin Gothic Book" panose="020B0503020102020204" pitchFamily="34" charset="0"/>
                <a:cs typeface="Arial"/>
              </a:rPr>
              <a:t> </a:t>
            </a:r>
            <a:r>
              <a:rPr b="1" spc="-5" dirty="0" smtClean="0">
                <a:solidFill>
                  <a:prstClr val="black"/>
                </a:solidFill>
                <a:latin typeface="Franklin Gothic Book" panose="020B0503020102020204" pitchFamily="34" charset="0"/>
                <a:cs typeface="Arial"/>
              </a:rPr>
              <a:t>Doctor</a:t>
            </a:r>
            <a:r>
              <a:rPr lang="en-US" b="1" spc="-30" dirty="0">
                <a:solidFill>
                  <a:prstClr val="black"/>
                </a:solidFill>
                <a:latin typeface="Franklin Gothic Book" panose="020B0503020102020204" pitchFamily="34" charset="0"/>
                <a:cs typeface="Arial"/>
              </a:rPr>
              <a:t> </a:t>
            </a:r>
            <a:r>
              <a:rPr lang="en-US" spc="-30" dirty="0" smtClean="0">
                <a:solidFill>
                  <a:prstClr val="black"/>
                </a:solidFill>
                <a:latin typeface="Franklin Gothic Book" panose="020B0503020102020204" pitchFamily="34" charset="0"/>
                <a:cs typeface="Arial"/>
              </a:rPr>
              <a:t>– Paid t</a:t>
            </a:r>
            <a:r>
              <a:rPr spc="-5" dirty="0" smtClean="0">
                <a:solidFill>
                  <a:prstClr val="black"/>
                </a:solidFill>
                <a:latin typeface="Franklin Gothic Book" panose="020B0503020102020204" pitchFamily="34" charset="0"/>
                <a:cs typeface="Arial"/>
              </a:rPr>
              <a:t>he</a:t>
            </a:r>
            <a:r>
              <a:rPr spc="-35" dirty="0" smtClean="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PHCS/Multiplan</a:t>
            </a:r>
            <a:r>
              <a:rPr spc="-100" dirty="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n</a:t>
            </a:r>
            <a:r>
              <a:rPr spc="-5" dirty="0" smtClean="0">
                <a:solidFill>
                  <a:prstClr val="black"/>
                </a:solidFill>
                <a:latin typeface="Franklin Gothic Book" panose="020B0503020102020204" pitchFamily="34" charset="0"/>
                <a:cs typeface="Arial"/>
              </a:rPr>
              <a:t>etwork</a:t>
            </a:r>
            <a:r>
              <a:rPr spc="-75" dirty="0" smtClean="0">
                <a:solidFill>
                  <a:prstClr val="black"/>
                </a:solidFill>
                <a:latin typeface="Franklin Gothic Book" panose="020B0503020102020204" pitchFamily="34" charset="0"/>
                <a:cs typeface="Arial"/>
              </a:rPr>
              <a:t> </a:t>
            </a:r>
            <a:r>
              <a:rPr lang="en-US" spc="-20" dirty="0">
                <a:solidFill>
                  <a:prstClr val="black"/>
                </a:solidFill>
                <a:latin typeface="Franklin Gothic Book" panose="020B0503020102020204" pitchFamily="34" charset="0"/>
                <a:cs typeface="Arial"/>
              </a:rPr>
              <a:t>r</a:t>
            </a:r>
            <a:r>
              <a:rPr spc="-20" dirty="0" smtClean="0">
                <a:solidFill>
                  <a:prstClr val="black"/>
                </a:solidFill>
                <a:latin typeface="Franklin Gothic Book" panose="020B0503020102020204" pitchFamily="34" charset="0"/>
                <a:cs typeface="Arial"/>
              </a:rPr>
              <a:t>ate</a:t>
            </a:r>
            <a:endParaRPr dirty="0">
              <a:solidFill>
                <a:prstClr val="black"/>
              </a:solidFill>
              <a:latin typeface="Franklin Gothic Book" panose="020B0503020102020204" pitchFamily="34" charset="0"/>
              <a:cs typeface="Arial"/>
            </a:endParaRPr>
          </a:p>
          <a:p>
            <a:pPr marL="91440"/>
            <a:r>
              <a:rPr b="1" spc="-5" dirty="0">
                <a:solidFill>
                  <a:prstClr val="black"/>
                </a:solidFill>
                <a:latin typeface="Franklin Gothic Book" panose="020B0503020102020204" pitchFamily="34" charset="0"/>
                <a:cs typeface="Arial"/>
              </a:rPr>
              <a:t>Out-of-Network</a:t>
            </a:r>
            <a:r>
              <a:rPr b="1" spc="-105" dirty="0">
                <a:solidFill>
                  <a:prstClr val="black"/>
                </a:solidFill>
                <a:latin typeface="Franklin Gothic Book" panose="020B0503020102020204" pitchFamily="34" charset="0"/>
                <a:cs typeface="Arial"/>
              </a:rPr>
              <a:t> </a:t>
            </a:r>
            <a:r>
              <a:rPr b="1" spc="-5" dirty="0" smtClean="0">
                <a:solidFill>
                  <a:prstClr val="black"/>
                </a:solidFill>
                <a:latin typeface="Franklin Gothic Book" panose="020B0503020102020204" pitchFamily="34" charset="0"/>
                <a:cs typeface="Arial"/>
              </a:rPr>
              <a:t>Doctor</a:t>
            </a:r>
            <a:r>
              <a:rPr lang="en-US" b="1" spc="-15" dirty="0">
                <a:solidFill>
                  <a:prstClr val="black"/>
                </a:solidFill>
                <a:latin typeface="Franklin Gothic Book" panose="020B0503020102020204" pitchFamily="34" charset="0"/>
                <a:cs typeface="Arial"/>
              </a:rPr>
              <a:t> </a:t>
            </a:r>
            <a:r>
              <a:rPr lang="en-US" spc="-15" dirty="0" smtClean="0">
                <a:solidFill>
                  <a:prstClr val="black"/>
                </a:solidFill>
                <a:latin typeface="Franklin Gothic Book" panose="020B0503020102020204" pitchFamily="34" charset="0"/>
                <a:cs typeface="Arial"/>
              </a:rPr>
              <a:t>– </a:t>
            </a:r>
            <a:r>
              <a:rPr spc="-5" dirty="0" smtClean="0">
                <a:solidFill>
                  <a:prstClr val="black"/>
                </a:solidFill>
                <a:latin typeface="Franklin Gothic Book" panose="020B0503020102020204" pitchFamily="34" charset="0"/>
                <a:cs typeface="Arial"/>
              </a:rPr>
              <a:t>Paid</a:t>
            </a:r>
            <a:r>
              <a:rPr spc="-25" dirty="0" smtClean="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t</a:t>
            </a:r>
            <a:r>
              <a:rPr spc="-5" dirty="0" smtClean="0">
                <a:solidFill>
                  <a:prstClr val="black"/>
                </a:solidFill>
                <a:latin typeface="Franklin Gothic Book" panose="020B0503020102020204" pitchFamily="34" charset="0"/>
                <a:cs typeface="Arial"/>
              </a:rPr>
              <a:t>he</a:t>
            </a:r>
            <a:r>
              <a:rPr spc="-15" dirty="0" smtClean="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85</a:t>
            </a:r>
            <a:r>
              <a:rPr spc="-7" baseline="16203" dirty="0">
                <a:solidFill>
                  <a:prstClr val="black"/>
                </a:solidFill>
                <a:latin typeface="Franklin Gothic Book" panose="020B0503020102020204" pitchFamily="34" charset="0"/>
                <a:cs typeface="Arial"/>
              </a:rPr>
              <a:t>th</a:t>
            </a:r>
            <a:r>
              <a:rPr spc="240" baseline="16203" dirty="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p</a:t>
            </a:r>
            <a:r>
              <a:rPr spc="-5" dirty="0" smtClean="0">
                <a:solidFill>
                  <a:prstClr val="black"/>
                </a:solidFill>
                <a:latin typeface="Franklin Gothic Book" panose="020B0503020102020204" pitchFamily="34" charset="0"/>
                <a:cs typeface="Arial"/>
              </a:rPr>
              <a:t>ercentile</a:t>
            </a:r>
            <a:r>
              <a:rPr spc="-75" dirty="0" smtClean="0">
                <a:solidFill>
                  <a:prstClr val="black"/>
                </a:solidFill>
                <a:latin typeface="Franklin Gothic Book" panose="020B0503020102020204" pitchFamily="34" charset="0"/>
                <a:cs typeface="Arial"/>
              </a:rPr>
              <a:t> </a:t>
            </a:r>
            <a:r>
              <a:rPr lang="en-US" dirty="0">
                <a:solidFill>
                  <a:prstClr val="black"/>
                </a:solidFill>
                <a:latin typeface="Franklin Gothic Book" panose="020B0503020102020204" pitchFamily="34" charset="0"/>
                <a:cs typeface="Arial"/>
              </a:rPr>
              <a:t>o</a:t>
            </a:r>
            <a:r>
              <a:rPr dirty="0" smtClean="0">
                <a:solidFill>
                  <a:prstClr val="black"/>
                </a:solidFill>
                <a:latin typeface="Franklin Gothic Book" panose="020B0503020102020204" pitchFamily="34" charset="0"/>
                <a:cs typeface="Arial"/>
              </a:rPr>
              <a:t>f</a:t>
            </a:r>
            <a:r>
              <a:rPr spc="-5" dirty="0" smtClean="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u</a:t>
            </a:r>
            <a:r>
              <a:rPr spc="-5" dirty="0" smtClean="0">
                <a:solidFill>
                  <a:prstClr val="black"/>
                </a:solidFill>
                <a:latin typeface="Franklin Gothic Book" panose="020B0503020102020204" pitchFamily="34" charset="0"/>
                <a:cs typeface="Arial"/>
              </a:rPr>
              <a:t>sual</a:t>
            </a:r>
            <a:r>
              <a:rPr spc="-85" dirty="0" smtClean="0">
                <a:solidFill>
                  <a:prstClr val="black"/>
                </a:solidFill>
                <a:latin typeface="Franklin Gothic Book" panose="020B0503020102020204" pitchFamily="34" charset="0"/>
                <a:cs typeface="Arial"/>
              </a:rPr>
              <a:t> </a:t>
            </a:r>
            <a:r>
              <a:rPr lang="en-US" spc="-15" dirty="0">
                <a:solidFill>
                  <a:prstClr val="black"/>
                </a:solidFill>
                <a:latin typeface="Franklin Gothic Book" panose="020B0503020102020204" pitchFamily="34" charset="0"/>
                <a:cs typeface="Arial"/>
              </a:rPr>
              <a:t>a</a:t>
            </a:r>
            <a:r>
              <a:rPr spc="-15" dirty="0" smtClean="0">
                <a:solidFill>
                  <a:prstClr val="black"/>
                </a:solidFill>
                <a:latin typeface="Franklin Gothic Book" panose="020B0503020102020204" pitchFamily="34" charset="0"/>
                <a:cs typeface="Arial"/>
              </a:rPr>
              <a:t>nd </a:t>
            </a:r>
            <a:r>
              <a:rPr lang="en-US" spc="-30" dirty="0">
                <a:solidFill>
                  <a:prstClr val="black"/>
                </a:solidFill>
                <a:latin typeface="Franklin Gothic Book" panose="020B0503020102020204" pitchFamily="34" charset="0"/>
                <a:cs typeface="Arial"/>
              </a:rPr>
              <a:t>c</a:t>
            </a:r>
            <a:r>
              <a:rPr spc="-30" dirty="0" smtClean="0">
                <a:solidFill>
                  <a:prstClr val="black"/>
                </a:solidFill>
                <a:latin typeface="Franklin Gothic Book" panose="020B0503020102020204" pitchFamily="34" charset="0"/>
                <a:cs typeface="Arial"/>
              </a:rPr>
              <a:t>ustomary</a:t>
            </a:r>
            <a:r>
              <a:rPr spc="85" dirty="0" smtClean="0">
                <a:solidFill>
                  <a:prstClr val="black"/>
                </a:solidFill>
                <a:latin typeface="Franklin Gothic Book" panose="020B0503020102020204" pitchFamily="34" charset="0"/>
                <a:cs typeface="Arial"/>
              </a:rPr>
              <a:t> </a:t>
            </a:r>
            <a:r>
              <a:rPr lang="en-US" spc="-25" dirty="0">
                <a:solidFill>
                  <a:prstClr val="black"/>
                </a:solidFill>
                <a:latin typeface="Franklin Gothic Book" panose="020B0503020102020204" pitchFamily="34" charset="0"/>
                <a:cs typeface="Arial"/>
              </a:rPr>
              <a:t>c</a:t>
            </a:r>
            <a:r>
              <a:rPr spc="-25" dirty="0" smtClean="0">
                <a:solidFill>
                  <a:prstClr val="black"/>
                </a:solidFill>
                <a:latin typeface="Franklin Gothic Book" panose="020B0503020102020204" pitchFamily="34" charset="0"/>
                <a:cs typeface="Arial"/>
              </a:rPr>
              <a:t>harges</a:t>
            </a:r>
            <a:r>
              <a:rPr spc="75" dirty="0" smtClean="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(UCR</a:t>
            </a:r>
            <a:r>
              <a:rPr spc="-5" dirty="0" smtClean="0">
                <a:solidFill>
                  <a:prstClr val="black"/>
                </a:solidFill>
                <a:latin typeface="Franklin Gothic Book" panose="020B0503020102020204" pitchFamily="34" charset="0"/>
                <a:cs typeface="Arial"/>
              </a:rPr>
              <a:t>)</a:t>
            </a:r>
            <a:endParaRPr dirty="0">
              <a:solidFill>
                <a:prstClr val="black"/>
              </a:solidFill>
              <a:latin typeface="Franklin Gothic Book" panose="020B0503020102020204" pitchFamily="34" charset="0"/>
              <a:cs typeface="Arial"/>
            </a:endParaRPr>
          </a:p>
        </p:txBody>
      </p:sp>
      <p:sp>
        <p:nvSpPr>
          <p:cNvPr id="7" name="object 7"/>
          <p:cNvSpPr txBox="1"/>
          <p:nvPr/>
        </p:nvSpPr>
        <p:spPr>
          <a:xfrm>
            <a:off x="606546" y="4017327"/>
            <a:ext cx="10975849" cy="594360"/>
          </a:xfrm>
          <a:prstGeom prst="rect">
            <a:avLst/>
          </a:prstGeom>
          <a:ln w="9144">
            <a:noFill/>
          </a:ln>
        </p:spPr>
        <p:txBody>
          <a:bodyPr vert="horz" wrap="square" lIns="0" tIns="28575" rIns="91440" bIns="0" rtlCol="0">
            <a:spAutoFit/>
          </a:bodyPr>
          <a:lstStyle/>
          <a:p>
            <a:pPr marL="90805" marR="286385"/>
            <a:r>
              <a:rPr b="1" spc="-5" dirty="0">
                <a:solidFill>
                  <a:prstClr val="black"/>
                </a:solidFill>
                <a:latin typeface="Franklin Gothic Book" panose="020B0503020102020204" pitchFamily="34" charset="0"/>
                <a:cs typeface="Arial" panose="020B0604020202020204" pitchFamily="34" charset="0"/>
              </a:rPr>
              <a:t>“</a:t>
            </a:r>
            <a:r>
              <a:rPr b="1" spc="-5" dirty="0">
                <a:solidFill>
                  <a:prstClr val="black"/>
                </a:solidFill>
                <a:latin typeface="Franklin Gothic Book" panose="020B0503020102020204" pitchFamily="34" charset="0"/>
                <a:cs typeface="Arial"/>
              </a:rPr>
              <a:t>Buy-Up”</a:t>
            </a:r>
            <a:r>
              <a:rPr b="1" spc="-70" dirty="0">
                <a:solidFill>
                  <a:prstClr val="black"/>
                </a:solidFill>
                <a:latin typeface="Franklin Gothic Book" panose="020B0503020102020204" pitchFamily="34" charset="0"/>
                <a:cs typeface="Arial"/>
              </a:rPr>
              <a:t> </a:t>
            </a:r>
            <a:r>
              <a:rPr b="1" dirty="0">
                <a:solidFill>
                  <a:prstClr val="black"/>
                </a:solidFill>
                <a:latin typeface="Franklin Gothic Book" panose="020B0503020102020204" pitchFamily="34" charset="0"/>
                <a:cs typeface="Arial"/>
              </a:rPr>
              <a:t>Options</a:t>
            </a:r>
            <a:r>
              <a:rPr b="1" spc="-45" dirty="0">
                <a:solidFill>
                  <a:prstClr val="black"/>
                </a:solidFill>
                <a:latin typeface="Franklin Gothic Book" panose="020B0503020102020204" pitchFamily="34" charset="0"/>
                <a:cs typeface="Arial"/>
              </a:rPr>
              <a:t> </a:t>
            </a:r>
            <a:r>
              <a:rPr b="1" spc="-35" dirty="0">
                <a:solidFill>
                  <a:prstClr val="black"/>
                </a:solidFill>
                <a:latin typeface="Franklin Gothic Book" panose="020B0503020102020204" pitchFamily="34" charset="0"/>
                <a:cs typeface="Arial"/>
              </a:rPr>
              <a:t>To</a:t>
            </a:r>
            <a:r>
              <a:rPr b="1" spc="20" dirty="0">
                <a:solidFill>
                  <a:prstClr val="black"/>
                </a:solidFill>
                <a:latin typeface="Franklin Gothic Book" panose="020B0503020102020204" pitchFamily="34" charset="0"/>
                <a:cs typeface="Arial"/>
              </a:rPr>
              <a:t> </a:t>
            </a:r>
            <a:r>
              <a:rPr b="1" dirty="0" smtClean="0">
                <a:solidFill>
                  <a:prstClr val="black"/>
                </a:solidFill>
                <a:latin typeface="Franklin Gothic Book" panose="020B0503020102020204" pitchFamily="34" charset="0"/>
                <a:cs typeface="Arial"/>
              </a:rPr>
              <a:t>MVP</a:t>
            </a:r>
            <a:r>
              <a:rPr b="1" spc="-200" dirty="0" smtClean="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Ultra</a:t>
            </a:r>
            <a:r>
              <a:rPr b="1" spc="-40" dirty="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Plan</a:t>
            </a:r>
            <a:r>
              <a:rPr b="1" dirty="0">
                <a:solidFill>
                  <a:prstClr val="black"/>
                </a:solidFill>
                <a:latin typeface="Franklin Gothic Book" panose="020B0503020102020204" pitchFamily="34" charset="0"/>
                <a:cs typeface="Arial"/>
              </a:rPr>
              <a:t> </a:t>
            </a:r>
            <a:r>
              <a:rPr lang="en-US" b="1" dirty="0" smtClean="0">
                <a:solidFill>
                  <a:prstClr val="black"/>
                </a:solidFill>
                <a:latin typeface="Franklin Gothic Book" panose="020B0503020102020204" pitchFamily="34" charset="0"/>
                <a:cs typeface="Arial"/>
              </a:rPr>
              <a:t>or</a:t>
            </a:r>
            <a:r>
              <a:rPr b="1" spc="10" dirty="0" smtClean="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MVP</a:t>
            </a:r>
            <a:r>
              <a:rPr b="1" spc="-70" dirty="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HSA</a:t>
            </a:r>
            <a:r>
              <a:rPr b="1" spc="-70" dirty="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HDHP</a:t>
            </a:r>
            <a:r>
              <a:rPr b="1" spc="-60" dirty="0">
                <a:solidFill>
                  <a:prstClr val="black"/>
                </a:solidFill>
                <a:latin typeface="Franklin Gothic Book" panose="020B0503020102020204" pitchFamily="34" charset="0"/>
                <a:cs typeface="Arial"/>
              </a:rPr>
              <a:t> </a:t>
            </a:r>
            <a:r>
              <a:rPr b="1" spc="-5" dirty="0">
                <a:solidFill>
                  <a:prstClr val="black"/>
                </a:solidFill>
                <a:latin typeface="Franklin Gothic Book" panose="020B0503020102020204" pitchFamily="34" charset="0"/>
                <a:cs typeface="Arial"/>
              </a:rPr>
              <a:t>Plan</a:t>
            </a:r>
            <a:r>
              <a:rPr b="1" dirty="0">
                <a:solidFill>
                  <a:prstClr val="black"/>
                </a:solidFill>
                <a:latin typeface="Franklin Gothic Book" panose="020B0503020102020204" pitchFamily="34" charset="0"/>
                <a:cs typeface="Arial"/>
              </a:rPr>
              <a:t> </a:t>
            </a:r>
            <a:r>
              <a:rPr spc="-20" dirty="0" smtClean="0">
                <a:solidFill>
                  <a:prstClr val="black"/>
                </a:solidFill>
                <a:latin typeface="Franklin Gothic Book" panose="020B0503020102020204" pitchFamily="34" charset="0"/>
                <a:cs typeface="Arial"/>
              </a:rPr>
              <a:t>Both</a:t>
            </a:r>
            <a:r>
              <a:rPr spc="-25" dirty="0" smtClean="0">
                <a:solidFill>
                  <a:prstClr val="black"/>
                </a:solidFill>
                <a:latin typeface="Franklin Gothic Book" panose="020B0503020102020204" pitchFamily="34" charset="0"/>
                <a:cs typeface="Arial"/>
              </a:rPr>
              <a:t> </a:t>
            </a:r>
            <a:r>
              <a:rPr lang="en-US" spc="-25" dirty="0" smtClean="0">
                <a:solidFill>
                  <a:prstClr val="black"/>
                </a:solidFill>
                <a:latin typeface="Franklin Gothic Book" panose="020B0503020102020204" pitchFamily="34" charset="0"/>
                <a:cs typeface="Arial"/>
              </a:rPr>
              <a:t>e</a:t>
            </a:r>
            <a:r>
              <a:rPr spc="-30" dirty="0" smtClean="0">
                <a:solidFill>
                  <a:prstClr val="black"/>
                </a:solidFill>
                <a:latin typeface="Franklin Gothic Book" panose="020B0503020102020204" pitchFamily="34" charset="0"/>
                <a:cs typeface="Arial"/>
              </a:rPr>
              <a:t>liminate</a:t>
            </a:r>
            <a:r>
              <a:rPr lang="en-US" spc="-30" dirty="0" smtClean="0">
                <a:solidFill>
                  <a:prstClr val="black"/>
                </a:solidFill>
                <a:latin typeface="Franklin Gothic Book" panose="020B0503020102020204" pitchFamily="34" charset="0"/>
                <a:cs typeface="Arial"/>
              </a:rPr>
              <a:t> d</a:t>
            </a:r>
            <a:r>
              <a:rPr spc="-5" dirty="0" smtClean="0">
                <a:solidFill>
                  <a:prstClr val="black"/>
                </a:solidFill>
                <a:latin typeface="Franklin Gothic Book" panose="020B0503020102020204" pitchFamily="34" charset="0"/>
                <a:cs typeface="Arial"/>
              </a:rPr>
              <a:t>ay</a:t>
            </a:r>
            <a:r>
              <a:rPr spc="20" dirty="0" smtClean="0">
                <a:solidFill>
                  <a:prstClr val="black"/>
                </a:solidFill>
                <a:latin typeface="Franklin Gothic Book" panose="020B0503020102020204" pitchFamily="34" charset="0"/>
                <a:cs typeface="Arial"/>
              </a:rPr>
              <a:t> </a:t>
            </a:r>
            <a:r>
              <a:rPr lang="en-US" spc="-30" dirty="0">
                <a:solidFill>
                  <a:prstClr val="black"/>
                </a:solidFill>
                <a:latin typeface="Franklin Gothic Book" panose="020B0503020102020204" pitchFamily="34" charset="0"/>
                <a:cs typeface="Arial"/>
              </a:rPr>
              <a:t>l</a:t>
            </a:r>
            <a:r>
              <a:rPr spc="-30" dirty="0" smtClean="0">
                <a:solidFill>
                  <a:prstClr val="black"/>
                </a:solidFill>
                <a:latin typeface="Franklin Gothic Book" panose="020B0503020102020204" pitchFamily="34" charset="0"/>
                <a:cs typeface="Arial"/>
              </a:rPr>
              <a:t>imits </a:t>
            </a:r>
            <a:r>
              <a:rPr spc="-484" dirty="0" smtClean="0">
                <a:solidFill>
                  <a:prstClr val="black"/>
                </a:solidFill>
                <a:latin typeface="Franklin Gothic Book" panose="020B0503020102020204" pitchFamily="34" charset="0"/>
                <a:cs typeface="Arial"/>
              </a:rPr>
              <a:t> </a:t>
            </a:r>
            <a:r>
              <a:rPr lang="en-US" spc="-15" dirty="0">
                <a:solidFill>
                  <a:prstClr val="black"/>
                </a:solidFill>
                <a:latin typeface="Franklin Gothic Book" panose="020B0503020102020204" pitchFamily="34" charset="0"/>
                <a:cs typeface="Arial"/>
              </a:rPr>
              <a:t>a</a:t>
            </a:r>
            <a:r>
              <a:rPr spc="-15" dirty="0" smtClean="0">
                <a:solidFill>
                  <a:prstClr val="black"/>
                </a:solidFill>
                <a:latin typeface="Franklin Gothic Book" panose="020B0503020102020204" pitchFamily="34" charset="0"/>
                <a:cs typeface="Arial"/>
              </a:rPr>
              <a:t>nd</a:t>
            </a:r>
            <a:r>
              <a:rPr spc="10" dirty="0" smtClean="0">
                <a:solidFill>
                  <a:prstClr val="black"/>
                </a:solidFill>
                <a:latin typeface="Franklin Gothic Book" panose="020B0503020102020204" pitchFamily="34" charset="0"/>
                <a:cs typeface="Arial"/>
              </a:rPr>
              <a:t> </a:t>
            </a:r>
            <a:r>
              <a:rPr lang="en-US" spc="-10" dirty="0">
                <a:solidFill>
                  <a:prstClr val="black"/>
                </a:solidFill>
                <a:latin typeface="Franklin Gothic Book" panose="020B0503020102020204" pitchFamily="34" charset="0"/>
                <a:cs typeface="Arial"/>
              </a:rPr>
              <a:t>c</a:t>
            </a:r>
            <a:r>
              <a:rPr spc="-10" dirty="0" smtClean="0">
                <a:solidFill>
                  <a:prstClr val="black"/>
                </a:solidFill>
                <a:latin typeface="Franklin Gothic Book" panose="020B0503020102020204" pitchFamily="34" charset="0"/>
                <a:cs typeface="Arial"/>
              </a:rPr>
              <a:t>over</a:t>
            </a:r>
            <a:r>
              <a:rPr spc="-30" dirty="0" smtClean="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s</a:t>
            </a:r>
            <a:r>
              <a:rPr spc="-5" dirty="0" smtClean="0">
                <a:solidFill>
                  <a:prstClr val="black"/>
                </a:solidFill>
                <a:latin typeface="Franklin Gothic Book" panose="020B0503020102020204" pitchFamily="34" charset="0"/>
                <a:cs typeface="Arial"/>
              </a:rPr>
              <a:t>ervices</a:t>
            </a:r>
            <a:r>
              <a:rPr spc="-35" dirty="0" smtClean="0">
                <a:solidFill>
                  <a:prstClr val="black"/>
                </a:solidFill>
                <a:latin typeface="Franklin Gothic Book" panose="020B0503020102020204" pitchFamily="34" charset="0"/>
                <a:cs typeface="Arial"/>
              </a:rPr>
              <a:t> </a:t>
            </a:r>
            <a:r>
              <a:rPr lang="en-US" spc="-35" dirty="0" smtClean="0">
                <a:solidFill>
                  <a:prstClr val="black"/>
                </a:solidFill>
                <a:latin typeface="Franklin Gothic Book" panose="020B0503020102020204" pitchFamily="34" charset="0"/>
                <a:cs typeface="Arial"/>
              </a:rPr>
              <a:t>excluded i</a:t>
            </a:r>
            <a:r>
              <a:rPr dirty="0" smtClean="0">
                <a:solidFill>
                  <a:prstClr val="black"/>
                </a:solidFill>
                <a:latin typeface="Franklin Gothic Book" panose="020B0503020102020204" pitchFamily="34" charset="0"/>
                <a:cs typeface="Arial"/>
              </a:rPr>
              <a:t>n</a:t>
            </a:r>
            <a:r>
              <a:rPr spc="-30" dirty="0" smtClean="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the</a:t>
            </a:r>
            <a:r>
              <a:rPr spc="-50" dirty="0">
                <a:solidFill>
                  <a:prstClr val="black"/>
                </a:solidFill>
                <a:latin typeface="Franklin Gothic Book" panose="020B0503020102020204" pitchFamily="34" charset="0"/>
                <a:cs typeface="Arial"/>
              </a:rPr>
              <a:t> </a:t>
            </a:r>
            <a:r>
              <a:rPr spc="-35" dirty="0">
                <a:solidFill>
                  <a:prstClr val="black"/>
                </a:solidFill>
                <a:latin typeface="Franklin Gothic Book" panose="020B0503020102020204" pitchFamily="34" charset="0"/>
                <a:cs typeface="Arial"/>
              </a:rPr>
              <a:t>Bronze,</a:t>
            </a:r>
            <a:r>
              <a:rPr spc="10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Silver</a:t>
            </a:r>
            <a:r>
              <a:rPr spc="-20" dirty="0">
                <a:solidFill>
                  <a:prstClr val="black"/>
                </a:solidFill>
                <a:latin typeface="Franklin Gothic Book" panose="020B0503020102020204" pitchFamily="34" charset="0"/>
                <a:cs typeface="Arial"/>
              </a:rPr>
              <a:t> </a:t>
            </a:r>
            <a:r>
              <a:rPr dirty="0">
                <a:solidFill>
                  <a:prstClr val="black"/>
                </a:solidFill>
                <a:latin typeface="Franklin Gothic Book" panose="020B0503020102020204" pitchFamily="34" charset="0"/>
                <a:cs typeface="Arial"/>
              </a:rPr>
              <a:t>&amp;</a:t>
            </a:r>
            <a:r>
              <a:rPr spc="-10" dirty="0">
                <a:solidFill>
                  <a:prstClr val="black"/>
                </a:solidFill>
                <a:latin typeface="Franklin Gothic Book" panose="020B0503020102020204" pitchFamily="34" charset="0"/>
                <a:cs typeface="Arial"/>
              </a:rPr>
              <a:t> </a:t>
            </a:r>
            <a:r>
              <a:rPr spc="-5" dirty="0">
                <a:solidFill>
                  <a:prstClr val="black"/>
                </a:solidFill>
                <a:latin typeface="Franklin Gothic Book" panose="020B0503020102020204" pitchFamily="34" charset="0"/>
                <a:cs typeface="Arial"/>
              </a:rPr>
              <a:t>Gold</a:t>
            </a:r>
            <a:r>
              <a:rPr spc="-40" dirty="0">
                <a:solidFill>
                  <a:prstClr val="black"/>
                </a:solidFill>
                <a:latin typeface="Franklin Gothic Book" panose="020B0503020102020204" pitchFamily="34" charset="0"/>
                <a:cs typeface="Arial"/>
              </a:rPr>
              <a:t> </a:t>
            </a:r>
            <a:r>
              <a:rPr lang="en-US" spc="-40" dirty="0" smtClean="0">
                <a:solidFill>
                  <a:prstClr val="black"/>
                </a:solidFill>
                <a:latin typeface="Franklin Gothic Book" panose="020B0503020102020204" pitchFamily="34" charset="0"/>
                <a:cs typeface="Arial"/>
              </a:rPr>
              <a:t>l</a:t>
            </a:r>
            <a:r>
              <a:rPr spc="-30" dirty="0" smtClean="0">
                <a:solidFill>
                  <a:prstClr val="black"/>
                </a:solidFill>
                <a:latin typeface="Franklin Gothic Book" panose="020B0503020102020204" pitchFamily="34" charset="0"/>
                <a:cs typeface="Arial"/>
              </a:rPr>
              <a:t>imited</a:t>
            </a:r>
            <a:r>
              <a:rPr spc="70" dirty="0" smtClean="0">
                <a:solidFill>
                  <a:prstClr val="black"/>
                </a:solidFill>
                <a:latin typeface="Franklin Gothic Book" panose="020B0503020102020204" pitchFamily="34" charset="0"/>
                <a:cs typeface="Arial"/>
              </a:rPr>
              <a:t> </a:t>
            </a:r>
            <a:r>
              <a:rPr lang="en-US" spc="70" dirty="0" smtClean="0">
                <a:solidFill>
                  <a:prstClr val="black"/>
                </a:solidFill>
                <a:latin typeface="Franklin Gothic Book" panose="020B0503020102020204" pitchFamily="34" charset="0"/>
                <a:cs typeface="Arial"/>
              </a:rPr>
              <a:t>d</a:t>
            </a:r>
            <a:r>
              <a:rPr spc="-5" dirty="0" smtClean="0">
                <a:solidFill>
                  <a:prstClr val="black"/>
                </a:solidFill>
                <a:latin typeface="Franklin Gothic Book" panose="020B0503020102020204" pitchFamily="34" charset="0"/>
                <a:cs typeface="Arial"/>
              </a:rPr>
              <a:t>ay</a:t>
            </a:r>
            <a:r>
              <a:rPr spc="-15" dirty="0" smtClean="0">
                <a:solidFill>
                  <a:prstClr val="black"/>
                </a:solidFill>
                <a:latin typeface="Franklin Gothic Book" panose="020B0503020102020204" pitchFamily="34" charset="0"/>
                <a:cs typeface="Arial"/>
              </a:rPr>
              <a:t> </a:t>
            </a:r>
            <a:r>
              <a:rPr lang="en-US" spc="-15" dirty="0" smtClean="0">
                <a:solidFill>
                  <a:prstClr val="black"/>
                </a:solidFill>
                <a:latin typeface="Franklin Gothic Book" panose="020B0503020102020204" pitchFamily="34" charset="0"/>
                <a:cs typeface="Arial"/>
              </a:rPr>
              <a:t>m</a:t>
            </a:r>
            <a:r>
              <a:rPr spc="-5" dirty="0" smtClean="0">
                <a:solidFill>
                  <a:prstClr val="black"/>
                </a:solidFill>
                <a:latin typeface="Franklin Gothic Book" panose="020B0503020102020204" pitchFamily="34" charset="0"/>
                <a:cs typeface="Arial"/>
              </a:rPr>
              <a:t>edical</a:t>
            </a:r>
            <a:r>
              <a:rPr spc="-25" dirty="0" smtClean="0">
                <a:solidFill>
                  <a:prstClr val="black"/>
                </a:solidFill>
                <a:latin typeface="Franklin Gothic Book" panose="020B0503020102020204" pitchFamily="34" charset="0"/>
                <a:cs typeface="Arial"/>
              </a:rPr>
              <a:t> </a:t>
            </a:r>
            <a:r>
              <a:rPr lang="en-US" spc="-25" dirty="0">
                <a:solidFill>
                  <a:prstClr val="black"/>
                </a:solidFill>
                <a:latin typeface="Franklin Gothic Book" panose="020B0503020102020204" pitchFamily="34" charset="0"/>
                <a:cs typeface="Arial"/>
              </a:rPr>
              <a:t>p</a:t>
            </a:r>
            <a:r>
              <a:rPr spc="-25" dirty="0" smtClean="0">
                <a:solidFill>
                  <a:prstClr val="black"/>
                </a:solidFill>
                <a:latin typeface="Franklin Gothic Book" panose="020B0503020102020204" pitchFamily="34" charset="0"/>
                <a:cs typeface="Arial"/>
              </a:rPr>
              <a:t>lans</a:t>
            </a:r>
            <a:endParaRPr dirty="0">
              <a:solidFill>
                <a:prstClr val="black"/>
              </a:solidFill>
              <a:latin typeface="Franklin Gothic Book" panose="020B0503020102020204" pitchFamily="34" charset="0"/>
              <a:cs typeface="Arial"/>
            </a:endParaRPr>
          </a:p>
        </p:txBody>
      </p:sp>
      <p:sp>
        <p:nvSpPr>
          <p:cNvPr id="8" name="object 8"/>
          <p:cNvSpPr txBox="1"/>
          <p:nvPr/>
        </p:nvSpPr>
        <p:spPr>
          <a:xfrm>
            <a:off x="606547" y="5470384"/>
            <a:ext cx="10975849" cy="305212"/>
          </a:xfrm>
          <a:prstGeom prst="rect">
            <a:avLst/>
          </a:prstGeom>
          <a:ln w="9144">
            <a:noFill/>
          </a:ln>
        </p:spPr>
        <p:txBody>
          <a:bodyPr vert="horz" wrap="square" lIns="0" tIns="27940" rIns="91440" bIns="0" rtlCol="0">
            <a:spAutoFit/>
          </a:bodyPr>
          <a:lstStyle/>
          <a:p>
            <a:pPr marL="90805"/>
            <a:r>
              <a:rPr kern="0" spc="-10" dirty="0">
                <a:solidFill>
                  <a:prstClr val="black"/>
                </a:solidFill>
                <a:latin typeface="Franklin Gothic Book" panose="020B0503020102020204" pitchFamily="34" charset="0"/>
                <a:cs typeface="Arial"/>
              </a:rPr>
              <a:t>Lo</a:t>
            </a:r>
            <a:r>
              <a:rPr kern="0" spc="5" dirty="0">
                <a:solidFill>
                  <a:prstClr val="black"/>
                </a:solidFill>
                <a:latin typeface="Franklin Gothic Book" panose="020B0503020102020204" pitchFamily="34" charset="0"/>
                <a:cs typeface="Arial"/>
              </a:rPr>
              <a:t>w</a:t>
            </a:r>
            <a:r>
              <a:rPr kern="0" spc="-10" dirty="0">
                <a:solidFill>
                  <a:prstClr val="black"/>
                </a:solidFill>
                <a:latin typeface="Franklin Gothic Book" panose="020B0503020102020204" pitchFamily="34" charset="0"/>
                <a:cs typeface="Arial"/>
              </a:rPr>
              <a:t>e</a:t>
            </a:r>
            <a:r>
              <a:rPr kern="0" dirty="0">
                <a:solidFill>
                  <a:prstClr val="black"/>
                </a:solidFill>
                <a:latin typeface="Franklin Gothic Book" panose="020B0503020102020204" pitchFamily="34" charset="0"/>
                <a:cs typeface="Arial"/>
              </a:rPr>
              <a:t>r</a:t>
            </a:r>
            <a:r>
              <a:rPr kern="0" spc="-45" dirty="0">
                <a:solidFill>
                  <a:prstClr val="black"/>
                </a:solidFill>
                <a:latin typeface="Franklin Gothic Book" panose="020B0503020102020204" pitchFamily="34" charset="0"/>
                <a:cs typeface="Arial"/>
              </a:rPr>
              <a:t> </a:t>
            </a:r>
            <a:r>
              <a:rPr lang="en-US" kern="0" spc="-45" dirty="0" smtClean="0">
                <a:solidFill>
                  <a:prstClr val="black"/>
                </a:solidFill>
                <a:latin typeface="Franklin Gothic Book" panose="020B0503020102020204" pitchFamily="34" charset="0"/>
                <a:cs typeface="Arial"/>
              </a:rPr>
              <a:t>c</a:t>
            </a:r>
            <a:r>
              <a:rPr kern="0" spc="-10" dirty="0" smtClean="0">
                <a:solidFill>
                  <a:prstClr val="black"/>
                </a:solidFill>
                <a:latin typeface="Franklin Gothic Book" panose="020B0503020102020204" pitchFamily="34" charset="0"/>
                <a:cs typeface="Arial"/>
              </a:rPr>
              <a:t>o</a:t>
            </a:r>
            <a:r>
              <a:rPr kern="0" spc="-5" dirty="0" smtClean="0">
                <a:solidFill>
                  <a:prstClr val="black"/>
                </a:solidFill>
                <a:latin typeface="Franklin Gothic Book" panose="020B0503020102020204" pitchFamily="34" charset="0"/>
                <a:cs typeface="Arial"/>
              </a:rPr>
              <a:t>s</a:t>
            </a:r>
            <a:r>
              <a:rPr kern="0" dirty="0" smtClean="0">
                <a:solidFill>
                  <a:prstClr val="black"/>
                </a:solidFill>
                <a:latin typeface="Franklin Gothic Book" panose="020B0503020102020204" pitchFamily="34" charset="0"/>
                <a:cs typeface="Arial"/>
              </a:rPr>
              <a:t>t</a:t>
            </a:r>
            <a:r>
              <a:rPr kern="0" spc="-5" dirty="0" smtClean="0">
                <a:solidFill>
                  <a:prstClr val="black"/>
                </a:solidFill>
                <a:latin typeface="Franklin Gothic Book" panose="020B0503020102020204" pitchFamily="34" charset="0"/>
                <a:cs typeface="Arial"/>
              </a:rPr>
              <a:t> </a:t>
            </a:r>
            <a:r>
              <a:rPr kern="0" spc="-25" dirty="0">
                <a:solidFill>
                  <a:prstClr val="black"/>
                </a:solidFill>
                <a:latin typeface="Franklin Gothic Book" panose="020B0503020102020204" pitchFamily="34" charset="0"/>
                <a:cs typeface="Arial"/>
              </a:rPr>
              <a:t>M</a:t>
            </a:r>
            <a:r>
              <a:rPr kern="0" spc="-30" dirty="0">
                <a:solidFill>
                  <a:prstClr val="black"/>
                </a:solidFill>
                <a:latin typeface="Franklin Gothic Book" panose="020B0503020102020204" pitchFamily="34" charset="0"/>
                <a:cs typeface="Arial"/>
              </a:rPr>
              <a:t>ini</a:t>
            </a:r>
            <a:r>
              <a:rPr kern="0" spc="-40" dirty="0">
                <a:solidFill>
                  <a:prstClr val="black"/>
                </a:solidFill>
                <a:latin typeface="Franklin Gothic Book" panose="020B0503020102020204" pitchFamily="34" charset="0"/>
                <a:cs typeface="Arial"/>
              </a:rPr>
              <a:t>m</a:t>
            </a:r>
            <a:r>
              <a:rPr kern="0" spc="-30" dirty="0">
                <a:solidFill>
                  <a:prstClr val="black"/>
                </a:solidFill>
                <a:latin typeface="Franklin Gothic Book" panose="020B0503020102020204" pitchFamily="34" charset="0"/>
                <a:cs typeface="Arial"/>
              </a:rPr>
              <a:t>u</a:t>
            </a:r>
            <a:r>
              <a:rPr kern="0" dirty="0">
                <a:solidFill>
                  <a:prstClr val="black"/>
                </a:solidFill>
                <a:latin typeface="Franklin Gothic Book" panose="020B0503020102020204" pitchFamily="34" charset="0"/>
                <a:cs typeface="Arial"/>
              </a:rPr>
              <a:t>m</a:t>
            </a:r>
            <a:r>
              <a:rPr kern="0" spc="85" dirty="0">
                <a:solidFill>
                  <a:prstClr val="black"/>
                </a:solidFill>
                <a:latin typeface="Franklin Gothic Book" panose="020B0503020102020204" pitchFamily="34" charset="0"/>
                <a:cs typeface="Arial"/>
              </a:rPr>
              <a:t> </a:t>
            </a:r>
            <a:r>
              <a:rPr kern="0" spc="-5" dirty="0">
                <a:solidFill>
                  <a:prstClr val="black"/>
                </a:solidFill>
                <a:latin typeface="Franklin Gothic Book" panose="020B0503020102020204" pitchFamily="34" charset="0"/>
                <a:cs typeface="Arial"/>
              </a:rPr>
              <a:t>E</a:t>
            </a:r>
            <a:r>
              <a:rPr kern="0" dirty="0">
                <a:solidFill>
                  <a:prstClr val="black"/>
                </a:solidFill>
                <a:latin typeface="Franklin Gothic Book" panose="020B0503020102020204" pitchFamily="34" charset="0"/>
                <a:cs typeface="Arial"/>
              </a:rPr>
              <a:t>ss</a:t>
            </a:r>
            <a:r>
              <a:rPr kern="0" spc="-10" dirty="0">
                <a:solidFill>
                  <a:prstClr val="black"/>
                </a:solidFill>
                <a:latin typeface="Franklin Gothic Book" panose="020B0503020102020204" pitchFamily="34" charset="0"/>
                <a:cs typeface="Arial"/>
              </a:rPr>
              <a:t>en</a:t>
            </a:r>
            <a:r>
              <a:rPr kern="0" dirty="0">
                <a:solidFill>
                  <a:prstClr val="black"/>
                </a:solidFill>
                <a:latin typeface="Franklin Gothic Book" panose="020B0503020102020204" pitchFamily="34" charset="0"/>
                <a:cs typeface="Arial"/>
              </a:rPr>
              <a:t>t</a:t>
            </a:r>
            <a:r>
              <a:rPr kern="0" spc="-5" dirty="0">
                <a:solidFill>
                  <a:prstClr val="black"/>
                </a:solidFill>
                <a:latin typeface="Franklin Gothic Book" panose="020B0503020102020204" pitchFamily="34" charset="0"/>
                <a:cs typeface="Arial"/>
              </a:rPr>
              <a:t>i</a:t>
            </a:r>
            <a:r>
              <a:rPr kern="0" spc="-10" dirty="0">
                <a:solidFill>
                  <a:prstClr val="black"/>
                </a:solidFill>
                <a:latin typeface="Franklin Gothic Book" panose="020B0503020102020204" pitchFamily="34" charset="0"/>
                <a:cs typeface="Arial"/>
              </a:rPr>
              <a:t>a</a:t>
            </a:r>
            <a:r>
              <a:rPr kern="0" dirty="0">
                <a:solidFill>
                  <a:prstClr val="black"/>
                </a:solidFill>
                <a:latin typeface="Franklin Gothic Book" panose="020B0503020102020204" pitchFamily="34" charset="0"/>
                <a:cs typeface="Arial"/>
              </a:rPr>
              <a:t>l</a:t>
            </a:r>
            <a:r>
              <a:rPr kern="0" spc="-50" dirty="0">
                <a:solidFill>
                  <a:prstClr val="black"/>
                </a:solidFill>
                <a:latin typeface="Franklin Gothic Book" panose="020B0503020102020204" pitchFamily="34" charset="0"/>
                <a:cs typeface="Arial"/>
              </a:rPr>
              <a:t> </a:t>
            </a:r>
            <a:r>
              <a:rPr kern="0" spc="-30" dirty="0">
                <a:solidFill>
                  <a:prstClr val="black"/>
                </a:solidFill>
                <a:latin typeface="Franklin Gothic Book" panose="020B0503020102020204" pitchFamily="34" charset="0"/>
                <a:cs typeface="Arial"/>
              </a:rPr>
              <a:t>Co</a:t>
            </a:r>
            <a:r>
              <a:rPr kern="0" spc="-25" dirty="0">
                <a:solidFill>
                  <a:prstClr val="black"/>
                </a:solidFill>
                <a:latin typeface="Franklin Gothic Book" panose="020B0503020102020204" pitchFamily="34" charset="0"/>
                <a:cs typeface="Arial"/>
              </a:rPr>
              <a:t>v</a:t>
            </a:r>
            <a:r>
              <a:rPr kern="0" spc="-30" dirty="0">
                <a:solidFill>
                  <a:prstClr val="black"/>
                </a:solidFill>
                <a:latin typeface="Franklin Gothic Book" panose="020B0503020102020204" pitchFamily="34" charset="0"/>
                <a:cs typeface="Arial"/>
              </a:rPr>
              <a:t>e</a:t>
            </a:r>
            <a:r>
              <a:rPr kern="0" spc="-25" dirty="0">
                <a:solidFill>
                  <a:prstClr val="black"/>
                </a:solidFill>
                <a:latin typeface="Franklin Gothic Book" panose="020B0503020102020204" pitchFamily="34" charset="0"/>
                <a:cs typeface="Arial"/>
              </a:rPr>
              <a:t>r</a:t>
            </a:r>
            <a:r>
              <a:rPr kern="0" spc="-30" dirty="0">
                <a:solidFill>
                  <a:prstClr val="black"/>
                </a:solidFill>
                <a:latin typeface="Franklin Gothic Book" panose="020B0503020102020204" pitchFamily="34" charset="0"/>
                <a:cs typeface="Arial"/>
              </a:rPr>
              <a:t>ag</a:t>
            </a:r>
            <a:r>
              <a:rPr kern="0" dirty="0">
                <a:solidFill>
                  <a:prstClr val="black"/>
                </a:solidFill>
                <a:latin typeface="Franklin Gothic Book" panose="020B0503020102020204" pitchFamily="34" charset="0"/>
                <a:cs typeface="Arial"/>
              </a:rPr>
              <a:t>e</a:t>
            </a:r>
            <a:r>
              <a:rPr kern="0" spc="70" dirty="0">
                <a:solidFill>
                  <a:prstClr val="black"/>
                </a:solidFill>
                <a:latin typeface="Franklin Gothic Book" panose="020B0503020102020204" pitchFamily="34" charset="0"/>
                <a:cs typeface="Arial"/>
              </a:rPr>
              <a:t> </a:t>
            </a:r>
            <a:r>
              <a:rPr kern="0" dirty="0">
                <a:solidFill>
                  <a:prstClr val="black"/>
                </a:solidFill>
                <a:latin typeface="Franklin Gothic Book" panose="020B0503020102020204" pitchFamily="34" charset="0"/>
                <a:cs typeface="Arial"/>
              </a:rPr>
              <a:t>(ME</a:t>
            </a:r>
            <a:r>
              <a:rPr kern="0" spc="-5" dirty="0">
                <a:solidFill>
                  <a:prstClr val="black"/>
                </a:solidFill>
                <a:latin typeface="Franklin Gothic Book" panose="020B0503020102020204" pitchFamily="34" charset="0"/>
                <a:cs typeface="Arial"/>
              </a:rPr>
              <a:t>C</a:t>
            </a:r>
            <a:r>
              <a:rPr kern="0" dirty="0">
                <a:solidFill>
                  <a:prstClr val="black"/>
                </a:solidFill>
                <a:latin typeface="Franklin Gothic Book" panose="020B0503020102020204" pitchFamily="34" charset="0"/>
                <a:cs typeface="Arial"/>
              </a:rPr>
              <a:t>)</a:t>
            </a:r>
            <a:r>
              <a:rPr kern="0" spc="-10" dirty="0">
                <a:solidFill>
                  <a:prstClr val="black"/>
                </a:solidFill>
                <a:latin typeface="Franklin Gothic Book" panose="020B0503020102020204" pitchFamily="34" charset="0"/>
                <a:cs typeface="Arial"/>
              </a:rPr>
              <a:t> </a:t>
            </a:r>
            <a:r>
              <a:rPr lang="en-US" kern="0" spc="-25" dirty="0">
                <a:solidFill>
                  <a:prstClr val="black"/>
                </a:solidFill>
                <a:latin typeface="Franklin Gothic Book" panose="020B0503020102020204" pitchFamily="34" charset="0"/>
                <a:cs typeface="Arial"/>
              </a:rPr>
              <a:t>p</a:t>
            </a:r>
            <a:r>
              <a:rPr kern="0" spc="-30" dirty="0" smtClean="0">
                <a:solidFill>
                  <a:prstClr val="black"/>
                </a:solidFill>
                <a:latin typeface="Franklin Gothic Book" panose="020B0503020102020204" pitchFamily="34" charset="0"/>
                <a:cs typeface="Arial"/>
              </a:rPr>
              <a:t>lan</a:t>
            </a:r>
            <a:r>
              <a:rPr kern="0" dirty="0" smtClean="0">
                <a:solidFill>
                  <a:prstClr val="black"/>
                </a:solidFill>
                <a:latin typeface="Franklin Gothic Book" panose="020B0503020102020204" pitchFamily="34" charset="0"/>
                <a:cs typeface="Arial"/>
              </a:rPr>
              <a:t>s</a:t>
            </a:r>
            <a:r>
              <a:rPr kern="0" spc="-180" dirty="0" smtClean="0">
                <a:solidFill>
                  <a:prstClr val="black"/>
                </a:solidFill>
                <a:latin typeface="Franklin Gothic Book" panose="020B0503020102020204" pitchFamily="34" charset="0"/>
                <a:cs typeface="Arial"/>
              </a:rPr>
              <a:t> </a:t>
            </a:r>
            <a:r>
              <a:rPr lang="en-US" kern="0" dirty="0">
                <a:solidFill>
                  <a:prstClr val="black"/>
                </a:solidFill>
                <a:latin typeface="Franklin Gothic Book" panose="020B0503020102020204" pitchFamily="34" charset="0"/>
                <a:cs typeface="Arial"/>
              </a:rPr>
              <a:t>a</a:t>
            </a:r>
            <a:r>
              <a:rPr kern="0" spc="-5" dirty="0" smtClean="0">
                <a:solidFill>
                  <a:prstClr val="black"/>
                </a:solidFill>
                <a:latin typeface="Franklin Gothic Book" panose="020B0503020102020204" pitchFamily="34" charset="0"/>
                <a:cs typeface="Arial"/>
              </a:rPr>
              <a:t>l</a:t>
            </a:r>
            <a:r>
              <a:rPr kern="0" dirty="0" smtClean="0">
                <a:solidFill>
                  <a:prstClr val="black"/>
                </a:solidFill>
                <a:latin typeface="Franklin Gothic Book" panose="020B0503020102020204" pitchFamily="34" charset="0"/>
                <a:cs typeface="Arial"/>
              </a:rPr>
              <a:t>so</a:t>
            </a:r>
            <a:r>
              <a:rPr kern="0" spc="-235" dirty="0" smtClean="0">
                <a:solidFill>
                  <a:prstClr val="black"/>
                </a:solidFill>
                <a:latin typeface="Franklin Gothic Book" panose="020B0503020102020204" pitchFamily="34" charset="0"/>
                <a:cs typeface="Arial"/>
              </a:rPr>
              <a:t> </a:t>
            </a:r>
            <a:r>
              <a:rPr lang="en-US" kern="0" spc="-65" dirty="0">
                <a:solidFill>
                  <a:prstClr val="black"/>
                </a:solidFill>
                <a:latin typeface="Franklin Gothic Book" panose="020B0503020102020204" pitchFamily="34" charset="0"/>
                <a:cs typeface="Arial"/>
              </a:rPr>
              <a:t>a</a:t>
            </a:r>
            <a:r>
              <a:rPr kern="0" spc="-25" dirty="0" smtClean="0">
                <a:solidFill>
                  <a:prstClr val="black"/>
                </a:solidFill>
                <a:latin typeface="Franklin Gothic Book" panose="020B0503020102020204" pitchFamily="34" charset="0"/>
                <a:cs typeface="Arial"/>
              </a:rPr>
              <a:t>v</a:t>
            </a:r>
            <a:r>
              <a:rPr kern="0" spc="-30" dirty="0" smtClean="0">
                <a:solidFill>
                  <a:prstClr val="black"/>
                </a:solidFill>
                <a:latin typeface="Franklin Gothic Book" panose="020B0503020102020204" pitchFamily="34" charset="0"/>
                <a:cs typeface="Arial"/>
              </a:rPr>
              <a:t>ailabl</a:t>
            </a:r>
            <a:r>
              <a:rPr kern="0" dirty="0" smtClean="0">
                <a:solidFill>
                  <a:prstClr val="black"/>
                </a:solidFill>
                <a:latin typeface="Franklin Gothic Book" panose="020B0503020102020204" pitchFamily="34" charset="0"/>
                <a:cs typeface="Arial"/>
              </a:rPr>
              <a:t>e</a:t>
            </a:r>
            <a:endParaRPr kern="0" dirty="0">
              <a:solidFill>
                <a:prstClr val="black"/>
              </a:solidFill>
              <a:latin typeface="Franklin Gothic Book" panose="020B0503020102020204" pitchFamily="34" charset="0"/>
              <a:cs typeface="Arial"/>
            </a:endParaRPr>
          </a:p>
        </p:txBody>
      </p:sp>
      <p:sp>
        <p:nvSpPr>
          <p:cNvPr id="10" name="Rectangle 9"/>
          <p:cNvSpPr/>
          <p:nvPr/>
        </p:nvSpPr>
        <p:spPr>
          <a:xfrm>
            <a:off x="606546" y="3126397"/>
            <a:ext cx="10975849" cy="632994"/>
          </a:xfrm>
          <a:prstGeom prst="rect">
            <a:avLst/>
          </a:prstGeom>
          <a:solidFill>
            <a:schemeClr val="accent1">
              <a:lumMod val="20000"/>
              <a:lumOff val="80000"/>
            </a:schemeClr>
          </a:solidFill>
          <a:ln w="9144">
            <a:noFill/>
          </a:ln>
        </p:spPr>
        <p:txBody>
          <a:bodyPr wrap="square" lIns="0" tIns="27432" rIns="91440" bIns="0">
            <a:spAutoFit/>
          </a:bodyPr>
          <a:lstStyle/>
          <a:p>
            <a:pPr marL="91440">
              <a:spcAft>
                <a:spcPts val="400"/>
              </a:spcAft>
            </a:pPr>
            <a:r>
              <a:rPr lang="en-US" spc="-15" dirty="0">
                <a:solidFill>
                  <a:prstClr val="black"/>
                </a:solidFill>
                <a:latin typeface="Franklin Gothic Book" panose="020B0503020102020204" pitchFamily="34" charset="0"/>
                <a:cs typeface="Arial"/>
              </a:rPr>
              <a:t>Access</a:t>
            </a:r>
            <a:r>
              <a:rPr lang="en-US" spc="-35" dirty="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to</a:t>
            </a:r>
            <a:r>
              <a:rPr lang="en-US" spc="5" dirty="0">
                <a:solidFill>
                  <a:prstClr val="black"/>
                </a:solidFill>
                <a:latin typeface="Franklin Gothic Book" panose="020B0503020102020204" pitchFamily="34" charset="0"/>
                <a:cs typeface="Arial"/>
              </a:rPr>
              <a:t> </a:t>
            </a:r>
            <a:r>
              <a:rPr lang="en-US" spc="-15" dirty="0">
                <a:solidFill>
                  <a:prstClr val="black"/>
                </a:solidFill>
                <a:latin typeface="Franklin Gothic Book" panose="020B0503020102020204" pitchFamily="34" charset="0"/>
                <a:cs typeface="Arial"/>
              </a:rPr>
              <a:t>National</a:t>
            </a:r>
            <a:r>
              <a:rPr lang="en-US" spc="-40" dirty="0">
                <a:solidFill>
                  <a:prstClr val="black"/>
                </a:solidFill>
                <a:latin typeface="Franklin Gothic Book" panose="020B0503020102020204" pitchFamily="34" charset="0"/>
                <a:cs typeface="Arial"/>
              </a:rPr>
              <a:t> </a:t>
            </a:r>
            <a:r>
              <a:rPr lang="en-US" spc="-5" dirty="0">
                <a:solidFill>
                  <a:prstClr val="black"/>
                </a:solidFill>
                <a:latin typeface="Franklin Gothic Book" panose="020B0503020102020204" pitchFamily="34" charset="0"/>
                <a:cs typeface="Arial"/>
              </a:rPr>
              <a:t>PPO</a:t>
            </a:r>
            <a:r>
              <a:rPr lang="en-US" spc="-25" dirty="0">
                <a:solidFill>
                  <a:prstClr val="black"/>
                </a:solidFill>
                <a:latin typeface="Franklin Gothic Book" panose="020B0503020102020204" pitchFamily="34" charset="0"/>
                <a:cs typeface="Arial"/>
              </a:rPr>
              <a:t> </a:t>
            </a:r>
            <a:r>
              <a:rPr lang="en-US" spc="-10" dirty="0">
                <a:solidFill>
                  <a:prstClr val="black"/>
                </a:solidFill>
                <a:latin typeface="Franklin Gothic Book" panose="020B0503020102020204" pitchFamily="34" charset="0"/>
                <a:cs typeface="Arial"/>
              </a:rPr>
              <a:t>Networks</a:t>
            </a:r>
            <a:r>
              <a:rPr lang="en-US" spc="-30" dirty="0">
                <a:solidFill>
                  <a:prstClr val="black"/>
                </a:solidFill>
                <a:latin typeface="Franklin Gothic Book" panose="020B0503020102020204" pitchFamily="34" charset="0"/>
                <a:cs typeface="Arial"/>
              </a:rPr>
              <a:t> </a:t>
            </a:r>
            <a:r>
              <a:rPr lang="en-US" spc="-10" dirty="0">
                <a:solidFill>
                  <a:prstClr val="black"/>
                </a:solidFill>
                <a:latin typeface="Franklin Gothic Book" panose="020B0503020102020204" pitchFamily="34" charset="0"/>
                <a:cs typeface="Arial"/>
              </a:rPr>
              <a:t>such</a:t>
            </a:r>
            <a:r>
              <a:rPr lang="en-US" spc="-5" dirty="0">
                <a:solidFill>
                  <a:prstClr val="black"/>
                </a:solidFill>
                <a:latin typeface="Franklin Gothic Book" panose="020B0503020102020204" pitchFamily="34" charset="0"/>
                <a:cs typeface="Arial"/>
              </a:rPr>
              <a:t> as</a:t>
            </a:r>
            <a:r>
              <a:rPr lang="en-US" spc="10" dirty="0">
                <a:solidFill>
                  <a:prstClr val="black"/>
                </a:solidFill>
                <a:latin typeface="Franklin Gothic Book" panose="020B0503020102020204" pitchFamily="34" charset="0"/>
                <a:cs typeface="Arial"/>
              </a:rPr>
              <a:t> </a:t>
            </a:r>
            <a:r>
              <a:rPr lang="en-US" b="1" spc="-20" dirty="0">
                <a:solidFill>
                  <a:prstClr val="black"/>
                </a:solidFill>
                <a:latin typeface="Franklin Gothic Book" panose="020B0503020102020204" pitchFamily="34" charset="0"/>
                <a:cs typeface="Arial"/>
              </a:rPr>
              <a:t>PHCS/</a:t>
            </a:r>
            <a:r>
              <a:rPr lang="en-US" b="1" spc="-20" dirty="0" err="1">
                <a:solidFill>
                  <a:prstClr val="black"/>
                </a:solidFill>
                <a:latin typeface="Franklin Gothic Book" panose="020B0503020102020204" pitchFamily="34" charset="0"/>
                <a:cs typeface="Arial"/>
              </a:rPr>
              <a:t>MultiPlan</a:t>
            </a:r>
            <a:r>
              <a:rPr lang="en-US" b="1" spc="-20" dirty="0">
                <a:solidFill>
                  <a:prstClr val="black"/>
                </a:solidFill>
                <a:latin typeface="Franklin Gothic Book" panose="020B0503020102020204" pitchFamily="34" charset="0"/>
                <a:cs typeface="Arial"/>
              </a:rPr>
              <a:t> (1,200,000 professionals) </a:t>
            </a:r>
            <a:r>
              <a:rPr lang="en-US" spc="-10" dirty="0">
                <a:solidFill>
                  <a:prstClr val="black"/>
                </a:solidFill>
                <a:latin typeface="Franklin Gothic Book" panose="020B0503020102020204" pitchFamily="34" charset="0"/>
                <a:cs typeface="Arial"/>
              </a:rPr>
              <a:t>and</a:t>
            </a:r>
            <a:r>
              <a:rPr lang="en-US" spc="-15" dirty="0">
                <a:solidFill>
                  <a:prstClr val="black"/>
                </a:solidFill>
                <a:latin typeface="Franklin Gothic Book" panose="020B0503020102020204" pitchFamily="34" charset="0"/>
                <a:cs typeface="Arial"/>
              </a:rPr>
              <a:t> </a:t>
            </a:r>
            <a:r>
              <a:rPr lang="en-US" spc="-10" dirty="0">
                <a:solidFill>
                  <a:prstClr val="black"/>
                </a:solidFill>
                <a:latin typeface="Franklin Gothic Book" panose="020B0503020102020204" pitchFamily="34" charset="0"/>
                <a:cs typeface="Arial"/>
              </a:rPr>
              <a:t>others</a:t>
            </a:r>
            <a:r>
              <a:rPr lang="en-US" spc="-10" dirty="0" smtClean="0">
                <a:solidFill>
                  <a:prstClr val="black"/>
                </a:solidFill>
                <a:latin typeface="Franklin Gothic Book" panose="020B0503020102020204" pitchFamily="34" charset="0"/>
                <a:cs typeface="Arial"/>
              </a:rPr>
              <a:t>.</a:t>
            </a:r>
            <a:endParaRPr lang="en-US" b="1" dirty="0" smtClean="0">
              <a:solidFill>
                <a:prstClr val="black"/>
              </a:solidFill>
              <a:latin typeface="Franklin Gothic Book" panose="020B0503020102020204" pitchFamily="34" charset="0"/>
              <a:cs typeface="Arial" panose="020B0604020202020204" pitchFamily="34" charset="0"/>
            </a:endParaRPr>
          </a:p>
          <a:p>
            <a:pPr marL="91440"/>
            <a:r>
              <a:rPr lang="en-US" b="1" dirty="0" smtClean="0">
                <a:solidFill>
                  <a:prstClr val="black"/>
                </a:solidFill>
                <a:latin typeface="Franklin Gothic Book" panose="020B0503020102020204" pitchFamily="34" charset="0"/>
                <a:cs typeface="Arial" panose="020B0604020202020204" pitchFamily="34" charset="0"/>
              </a:rPr>
              <a:t>Hospital </a:t>
            </a:r>
            <a:r>
              <a:rPr lang="en-US" b="1" dirty="0" smtClean="0">
                <a:solidFill>
                  <a:prstClr val="black"/>
                </a:solidFill>
                <a:latin typeface="Franklin Gothic Book" panose="020B0503020102020204" pitchFamily="34" charset="0"/>
                <a:cs typeface="Arial" panose="020B0604020202020204" pitchFamily="34" charset="0"/>
              </a:rPr>
              <a:t>Services – </a:t>
            </a:r>
            <a:r>
              <a:rPr lang="en-US" dirty="0" smtClean="0">
                <a:solidFill>
                  <a:prstClr val="black"/>
                </a:solidFill>
                <a:latin typeface="Franklin Gothic Book" panose="020B0503020102020204" pitchFamily="34" charset="0"/>
                <a:cs typeface="Arial" panose="020B0604020202020204" pitchFamily="34" charset="0"/>
              </a:rPr>
              <a:t>No Network Restrictions. Covered 100</a:t>
            </a:r>
            <a:r>
              <a:rPr lang="en-US" dirty="0">
                <a:solidFill>
                  <a:prstClr val="black"/>
                </a:solidFill>
                <a:latin typeface="Franklin Gothic Book" panose="020B0503020102020204" pitchFamily="34" charset="0"/>
                <a:cs typeface="Arial" panose="020B0604020202020204" pitchFamily="34" charset="0"/>
              </a:rPr>
              <a:t>% after Copay For </a:t>
            </a:r>
            <a:r>
              <a:rPr lang="en-US" dirty="0" smtClean="0">
                <a:solidFill>
                  <a:prstClr val="black"/>
                </a:solidFill>
                <a:latin typeface="Franklin Gothic Book" panose="020B0503020102020204" pitchFamily="34" charset="0"/>
                <a:cs typeface="Arial" panose="020B0604020202020204" pitchFamily="34" charset="0"/>
              </a:rPr>
              <a:t>Covered Days/Services</a:t>
            </a:r>
            <a:endParaRPr lang="en-US" dirty="0">
              <a:solidFill>
                <a:prstClr val="black"/>
              </a:solidFill>
              <a:latin typeface="Franklin Gothic Book" panose="020B0503020102020204" pitchFamily="34" charset="0"/>
              <a:cs typeface="Arial" panose="020B0604020202020204" pitchFamily="34" charset="0"/>
            </a:endParaRPr>
          </a:p>
        </p:txBody>
      </p:sp>
      <p:sp>
        <p:nvSpPr>
          <p:cNvPr id="4" name="Rectangle 3"/>
          <p:cNvSpPr/>
          <p:nvPr/>
        </p:nvSpPr>
        <p:spPr>
          <a:xfrm>
            <a:off x="606546" y="4611687"/>
            <a:ext cx="10975849" cy="858697"/>
          </a:xfrm>
          <a:prstGeom prst="rect">
            <a:avLst/>
          </a:prstGeom>
          <a:ln w="9144">
            <a:noFill/>
          </a:ln>
        </p:spPr>
        <p:txBody>
          <a:bodyPr wrap="square" lIns="0" tIns="27432" rIns="91440" bIns="0">
            <a:spAutoFit/>
          </a:bodyPr>
          <a:lstStyle/>
          <a:p>
            <a:pPr marL="91440"/>
            <a:r>
              <a:rPr lang="en-US" kern="0" dirty="0">
                <a:latin typeface="Franklin Gothic Book" panose="020B0503020102020204" pitchFamily="34" charset="0"/>
                <a:cs typeface="Arial" panose="020B0604020202020204" pitchFamily="34" charset="0"/>
              </a:rPr>
              <a:t>Employees </a:t>
            </a:r>
            <a:r>
              <a:rPr lang="en-US" kern="0" dirty="0" smtClean="0">
                <a:latin typeface="Franklin Gothic Book" panose="020B0503020102020204" pitchFamily="34" charset="0"/>
                <a:cs typeface="Arial" panose="020B0604020202020204" pitchFamily="34" charset="0"/>
              </a:rPr>
              <a:t>also have access to </a:t>
            </a:r>
            <a:r>
              <a:rPr lang="en-US" b="1" kern="0" dirty="0" smtClean="0">
                <a:latin typeface="Franklin Gothic Book" panose="020B0503020102020204" pitchFamily="34" charset="0"/>
                <a:cs typeface="Arial" panose="020B0604020202020204" pitchFamily="34" charset="0"/>
              </a:rPr>
              <a:t>Supplemental </a:t>
            </a:r>
            <a:r>
              <a:rPr lang="en-US" b="1" kern="0" dirty="0">
                <a:latin typeface="Franklin Gothic Book" panose="020B0503020102020204" pitchFamily="34" charset="0"/>
                <a:cs typeface="Arial" panose="020B0604020202020204" pitchFamily="34" charset="0"/>
              </a:rPr>
              <a:t>Coverage</a:t>
            </a:r>
            <a:r>
              <a:rPr lang="en-US" kern="0" dirty="0">
                <a:latin typeface="Franklin Gothic Book" panose="020B0503020102020204" pitchFamily="34" charset="0"/>
                <a:cs typeface="Arial" panose="020B0604020202020204" pitchFamily="34" charset="0"/>
              </a:rPr>
              <a:t> </a:t>
            </a:r>
            <a:r>
              <a:rPr lang="en-US" kern="0" dirty="0" smtClean="0">
                <a:latin typeface="Franklin Gothic Book" panose="020B0503020102020204" pitchFamily="34" charset="0"/>
                <a:cs typeface="Arial" panose="020B0604020202020204" pitchFamily="34" charset="0"/>
              </a:rPr>
              <a:t>for; </a:t>
            </a:r>
            <a:r>
              <a:rPr lang="en-US" kern="0" dirty="0">
                <a:latin typeface="Franklin Gothic Book" panose="020B0503020102020204" pitchFamily="34" charset="0"/>
                <a:cs typeface="Arial" panose="020B0604020202020204" pitchFamily="34" charset="0"/>
              </a:rPr>
              <a:t>a</a:t>
            </a:r>
            <a:r>
              <a:rPr lang="en-US" kern="0" dirty="0" smtClean="0">
                <a:latin typeface="Franklin Gothic Book" panose="020B0503020102020204" pitchFamily="34" charset="0"/>
                <a:cs typeface="Arial" panose="020B0604020202020204" pitchFamily="34" charset="0"/>
              </a:rPr>
              <a:t>dditional hospitalization </a:t>
            </a:r>
            <a:r>
              <a:rPr lang="en-US" kern="0" dirty="0">
                <a:latin typeface="Franklin Gothic Book" panose="020B0503020102020204" pitchFamily="34" charset="0"/>
                <a:cs typeface="Arial" panose="020B0604020202020204" pitchFamily="34" charset="0"/>
              </a:rPr>
              <a:t>b</a:t>
            </a:r>
            <a:r>
              <a:rPr lang="en-US" kern="0" dirty="0" smtClean="0">
                <a:latin typeface="Franklin Gothic Book" panose="020B0503020102020204" pitchFamily="34" charset="0"/>
                <a:cs typeface="Arial" panose="020B0604020202020204" pitchFamily="34" charset="0"/>
              </a:rPr>
              <a:t>enefits</a:t>
            </a:r>
            <a:r>
              <a:rPr lang="en-US" kern="0" dirty="0">
                <a:latin typeface="Franklin Gothic Book" panose="020B0503020102020204" pitchFamily="34" charset="0"/>
                <a:cs typeface="Arial" panose="020B0604020202020204" pitchFamily="34" charset="0"/>
              </a:rPr>
              <a:t>, </a:t>
            </a:r>
            <a:r>
              <a:rPr lang="en-US" kern="0" dirty="0" smtClean="0">
                <a:latin typeface="Franklin Gothic Book" panose="020B0503020102020204" pitchFamily="34" charset="0"/>
                <a:cs typeface="Arial" panose="020B0604020202020204" pitchFamily="34" charset="0"/>
              </a:rPr>
              <a:t>cancer insurance</a:t>
            </a:r>
            <a:r>
              <a:rPr lang="en-US" kern="0" dirty="0">
                <a:latin typeface="Franklin Gothic Book" panose="020B0503020102020204" pitchFamily="34" charset="0"/>
                <a:cs typeface="Arial" panose="020B0604020202020204" pitchFamily="34" charset="0"/>
              </a:rPr>
              <a:t>, </a:t>
            </a:r>
            <a:r>
              <a:rPr lang="en-US" kern="0" dirty="0" smtClean="0">
                <a:latin typeface="Franklin Gothic Book" panose="020B0503020102020204" pitchFamily="34" charset="0"/>
                <a:cs typeface="Arial" panose="020B0604020202020204" pitchFamily="34" charset="0"/>
              </a:rPr>
              <a:t>critical illness </a:t>
            </a:r>
            <a:r>
              <a:rPr lang="en-US" kern="0" dirty="0">
                <a:latin typeface="Franklin Gothic Book" panose="020B0503020102020204" pitchFamily="34" charset="0"/>
                <a:cs typeface="Arial" panose="020B0604020202020204" pitchFamily="34" charset="0"/>
              </a:rPr>
              <a:t>(i.e. </a:t>
            </a:r>
            <a:r>
              <a:rPr lang="en-US" kern="0" dirty="0" smtClean="0">
                <a:latin typeface="Franklin Gothic Book" panose="020B0503020102020204" pitchFamily="34" charset="0"/>
                <a:cs typeface="Arial" panose="020B0604020202020204" pitchFamily="34" charset="0"/>
              </a:rPr>
              <a:t>heart </a:t>
            </a:r>
            <a:r>
              <a:rPr lang="en-US" kern="0" dirty="0">
                <a:latin typeface="Franklin Gothic Book" panose="020B0503020102020204" pitchFamily="34" charset="0"/>
                <a:cs typeface="Arial" panose="020B0604020202020204" pitchFamily="34" charset="0"/>
              </a:rPr>
              <a:t>a</a:t>
            </a:r>
            <a:r>
              <a:rPr lang="en-US" kern="0" dirty="0" smtClean="0">
                <a:latin typeface="Franklin Gothic Book" panose="020B0503020102020204" pitchFamily="34" charset="0"/>
                <a:cs typeface="Arial" panose="020B0604020202020204" pitchFamily="34" charset="0"/>
              </a:rPr>
              <a:t>ttack</a:t>
            </a:r>
            <a:r>
              <a:rPr lang="en-US" kern="0" dirty="0">
                <a:latin typeface="Franklin Gothic Book" panose="020B0503020102020204" pitchFamily="34" charset="0"/>
                <a:cs typeface="Arial" panose="020B0604020202020204" pitchFamily="34" charset="0"/>
              </a:rPr>
              <a:t>, </a:t>
            </a:r>
            <a:r>
              <a:rPr lang="en-US" kern="0" dirty="0" smtClean="0">
                <a:latin typeface="Franklin Gothic Book" panose="020B0503020102020204" pitchFamily="34" charset="0"/>
                <a:cs typeface="Arial" panose="020B0604020202020204" pitchFamily="34" charset="0"/>
              </a:rPr>
              <a:t>kidney disease</a:t>
            </a:r>
            <a:r>
              <a:rPr lang="en-US" kern="0" dirty="0">
                <a:latin typeface="Franklin Gothic Book" panose="020B0503020102020204" pitchFamily="34" charset="0"/>
                <a:cs typeface="Arial" panose="020B0604020202020204" pitchFamily="34" charset="0"/>
              </a:rPr>
              <a:t>, etc.), </a:t>
            </a:r>
            <a:r>
              <a:rPr lang="en-US" kern="0" dirty="0" smtClean="0">
                <a:latin typeface="Franklin Gothic Book" panose="020B0503020102020204" pitchFamily="34" charset="0"/>
                <a:cs typeface="Arial" panose="020B0604020202020204" pitchFamily="34" charset="0"/>
              </a:rPr>
              <a:t>accident insurance to fill </a:t>
            </a:r>
            <a:r>
              <a:rPr lang="en-US" kern="0" dirty="0">
                <a:latin typeface="Franklin Gothic Book" panose="020B0503020102020204" pitchFamily="34" charset="0"/>
                <a:cs typeface="Arial" panose="020B0604020202020204" pitchFamily="34" charset="0"/>
              </a:rPr>
              <a:t>i</a:t>
            </a:r>
            <a:r>
              <a:rPr lang="en-US" kern="0" dirty="0" smtClean="0">
                <a:latin typeface="Franklin Gothic Book" panose="020B0503020102020204" pitchFamily="34" charset="0"/>
                <a:cs typeface="Arial" panose="020B0604020202020204" pitchFamily="34" charset="0"/>
              </a:rPr>
              <a:t>n </a:t>
            </a:r>
            <a:r>
              <a:rPr lang="en-US" kern="0" dirty="0">
                <a:latin typeface="Franklin Gothic Book" panose="020B0503020102020204" pitchFamily="34" charset="0"/>
                <a:cs typeface="Arial" panose="020B0604020202020204" pitchFamily="34" charset="0"/>
              </a:rPr>
              <a:t>a</a:t>
            </a:r>
            <a:r>
              <a:rPr lang="en-US" kern="0" dirty="0" smtClean="0">
                <a:latin typeface="Franklin Gothic Book" panose="020B0503020102020204" pitchFamily="34" charset="0"/>
                <a:cs typeface="Arial" panose="020B0604020202020204" pitchFamily="34" charset="0"/>
              </a:rPr>
              <a:t>ny </a:t>
            </a:r>
            <a:r>
              <a:rPr lang="en-US" kern="0" dirty="0">
                <a:latin typeface="Franklin Gothic Book" panose="020B0503020102020204" pitchFamily="34" charset="0"/>
                <a:cs typeface="Arial" panose="020B0604020202020204" pitchFamily="34" charset="0"/>
              </a:rPr>
              <a:t>g</a:t>
            </a:r>
            <a:r>
              <a:rPr lang="en-US" kern="0" dirty="0" smtClean="0">
                <a:latin typeface="Franklin Gothic Book" panose="020B0503020102020204" pitchFamily="34" charset="0"/>
                <a:cs typeface="Arial" panose="020B0604020202020204" pitchFamily="34" charset="0"/>
              </a:rPr>
              <a:t>aps </a:t>
            </a:r>
            <a:r>
              <a:rPr lang="en-US" kern="0" dirty="0">
                <a:latin typeface="Franklin Gothic Book" panose="020B0503020102020204" pitchFamily="34" charset="0"/>
                <a:cs typeface="Arial" panose="020B0604020202020204" pitchFamily="34" charset="0"/>
              </a:rPr>
              <a:t>t</a:t>
            </a:r>
            <a:r>
              <a:rPr lang="en-US" kern="0" dirty="0" smtClean="0">
                <a:latin typeface="Franklin Gothic Book" panose="020B0503020102020204" pitchFamily="34" charset="0"/>
                <a:cs typeface="Arial" panose="020B0604020202020204" pitchFamily="34" charset="0"/>
              </a:rPr>
              <a:t>hey wish in </a:t>
            </a:r>
            <a:r>
              <a:rPr lang="en-US" kern="0" dirty="0">
                <a:latin typeface="Franklin Gothic Book" panose="020B0503020102020204" pitchFamily="34" charset="0"/>
                <a:cs typeface="Arial" panose="020B0604020202020204" pitchFamily="34" charset="0"/>
              </a:rPr>
              <a:t>t</a:t>
            </a:r>
            <a:r>
              <a:rPr lang="en-US" kern="0" dirty="0" smtClean="0">
                <a:latin typeface="Franklin Gothic Book" panose="020B0503020102020204" pitchFamily="34" charset="0"/>
                <a:cs typeface="Arial" panose="020B0604020202020204" pitchFamily="34" charset="0"/>
              </a:rPr>
              <a:t>he IWCA plan coverage</a:t>
            </a:r>
            <a:endParaRPr lang="en-US" kern="0" dirty="0">
              <a:latin typeface="Franklin Gothic Book" panose="020B0503020102020204" pitchFamily="34" charset="0"/>
              <a:cs typeface="Arial" panose="020B0604020202020204" pitchFamily="34" charset="0"/>
            </a:endParaRPr>
          </a:p>
        </p:txBody>
      </p:sp>
      <p:sp>
        <p:nvSpPr>
          <p:cNvPr id="11" name="object 2"/>
          <p:cNvSpPr txBox="1">
            <a:spLocks noGrp="1"/>
          </p:cNvSpPr>
          <p:nvPr>
            <p:ph type="title"/>
          </p:nvPr>
        </p:nvSpPr>
        <p:spPr>
          <a:xfrm>
            <a:off x="0" y="192024"/>
            <a:ext cx="12192000" cy="566181"/>
          </a:xfrm>
          <a:prstGeom prst="rect">
            <a:avLst/>
          </a:prstGeom>
        </p:spPr>
        <p:txBody>
          <a:bodyPr vert="horz" wrap="square" lIns="0" tIns="12065" rIns="0" bIns="0" rtlCol="0">
            <a:spAutoFit/>
          </a:bodyPr>
          <a:lstStyle/>
          <a:p>
            <a:pPr algn="ctr">
              <a:lnSpc>
                <a:spcPct val="100000"/>
              </a:lnSpc>
              <a:tabLst>
                <a:tab pos="4776470" algn="l"/>
              </a:tabLst>
            </a:pPr>
            <a:r>
              <a:rPr sz="3600" b="0" i="0" spc="-10" dirty="0">
                <a:solidFill>
                  <a:schemeClr val="tx1"/>
                </a:solidFill>
                <a:latin typeface="Franklin Gothic Demi" panose="020B0703020102020204" pitchFamily="34" charset="0"/>
              </a:rPr>
              <a:t>The</a:t>
            </a:r>
            <a:r>
              <a:rPr sz="3600" b="0" i="0" spc="40" dirty="0">
                <a:solidFill>
                  <a:schemeClr val="tx1"/>
                </a:solidFill>
                <a:latin typeface="Franklin Gothic Demi" panose="020B0703020102020204" pitchFamily="34" charset="0"/>
              </a:rPr>
              <a:t> </a:t>
            </a:r>
            <a:r>
              <a:rPr lang="en-US" sz="3600" b="0" i="0" spc="-5" dirty="0" smtClean="0">
                <a:solidFill>
                  <a:schemeClr val="tx1"/>
                </a:solidFill>
                <a:latin typeface="Franklin Gothic Demi" panose="020B0703020102020204" pitchFamily="34" charset="0"/>
              </a:rPr>
              <a:t>IWCA Medical </a:t>
            </a:r>
            <a:r>
              <a:rPr sz="3600" b="0" i="0" spc="-5" dirty="0" smtClean="0">
                <a:solidFill>
                  <a:schemeClr val="tx1"/>
                </a:solidFill>
                <a:latin typeface="Franklin Gothic Demi" panose="020B0703020102020204" pitchFamily="34" charset="0"/>
              </a:rPr>
              <a:t>Partnership</a:t>
            </a:r>
            <a:r>
              <a:rPr lang="en-US" sz="3600" b="0" i="0" spc="-5" dirty="0" smtClean="0">
                <a:solidFill>
                  <a:schemeClr val="tx1"/>
                </a:solidFill>
                <a:latin typeface="Franklin Gothic Demi" panose="020B0703020102020204" pitchFamily="34" charset="0"/>
              </a:rPr>
              <a:t> </a:t>
            </a:r>
            <a:r>
              <a:rPr sz="3600" b="0" i="0" spc="-5" dirty="0" smtClean="0">
                <a:solidFill>
                  <a:schemeClr val="tx1"/>
                </a:solidFill>
                <a:latin typeface="Franklin Gothic Demi" panose="020B0703020102020204" pitchFamily="34" charset="0"/>
              </a:rPr>
              <a:t>Program</a:t>
            </a:r>
            <a:endParaRPr sz="3600" b="0" i="0" spc="-5" dirty="0">
              <a:solidFill>
                <a:schemeClr val="tx1"/>
              </a:solidFill>
              <a:latin typeface="Franklin Gothic Demi" panose="020B0703020102020204" pitchFamily="34"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8570" y="5986256"/>
            <a:ext cx="1302440" cy="795544"/>
          </a:xfrm>
          <a:prstGeom prst="rect">
            <a:avLst/>
          </a:prstGeom>
        </p:spPr>
      </p:pic>
    </p:spTree>
    <p:extLst>
      <p:ext uri="{BB962C8B-B14F-4D97-AF65-F5344CB8AC3E}">
        <p14:creationId xmlns:p14="http://schemas.microsoft.com/office/powerpoint/2010/main" val="366775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6566"/>
            <a:ext cx="12192000" cy="274434"/>
          </a:xfrm>
          <a:prstGeom prst="rect">
            <a:avLst/>
          </a:prstGeom>
        </p:spPr>
        <p:txBody>
          <a:bodyPr vert="horz" wrap="square" lIns="0" tIns="12700" rIns="0" bIns="0" rtlCol="0">
            <a:spAutoFit/>
          </a:bodyPr>
          <a:lstStyle/>
          <a:p>
            <a:pPr marL="12700" algn="ctr">
              <a:lnSpc>
                <a:spcPct val="100000"/>
              </a:lnSpc>
              <a:spcBef>
                <a:spcPts val="100"/>
              </a:spcBef>
            </a:pPr>
            <a:r>
              <a:rPr sz="1700" b="0" i="0" dirty="0" smtClean="0">
                <a:solidFill>
                  <a:schemeClr val="tx1"/>
                </a:solidFill>
                <a:latin typeface="Franklin Gothic Demi" panose="020B0703020102020204" pitchFamily="34" charset="0"/>
                <a:cs typeface="Arial" panose="020B0604020202020204" pitchFamily="34" charset="0"/>
              </a:rPr>
              <a:t>The</a:t>
            </a:r>
            <a:r>
              <a:rPr sz="1700" b="0" i="0" spc="-5" dirty="0" smtClean="0">
                <a:solidFill>
                  <a:schemeClr val="tx1"/>
                </a:solidFill>
                <a:latin typeface="Franklin Gothic Demi" panose="020B0703020102020204" pitchFamily="34" charset="0"/>
                <a:cs typeface="Arial" panose="020B0604020202020204" pitchFamily="34" charset="0"/>
              </a:rPr>
              <a:t> </a:t>
            </a:r>
            <a:r>
              <a:rPr lang="en-US" sz="1700" b="0" i="0" spc="-5" dirty="0" smtClean="0">
                <a:solidFill>
                  <a:schemeClr val="tx1"/>
                </a:solidFill>
                <a:latin typeface="Franklin Gothic Demi" panose="020B0703020102020204" pitchFamily="34" charset="0"/>
                <a:cs typeface="Arial" panose="020B0604020202020204" pitchFamily="34" charset="0"/>
              </a:rPr>
              <a:t>IWCA Medical Monthly Billable Rates (includes administration costs and risk assessment fees)</a:t>
            </a:r>
            <a:endParaRPr sz="1700" b="0" i="0" dirty="0">
              <a:solidFill>
                <a:schemeClr val="tx1"/>
              </a:solidFill>
              <a:latin typeface="Franklin Gothic Demi" panose="020B0703020102020204" pitchFamily="34" charset="0"/>
              <a:cs typeface="Arial" panose="020B0604020202020204" pitchFamily="34" charset="0"/>
            </a:endParaRPr>
          </a:p>
        </p:txBody>
      </p:sp>
      <p:sp>
        <p:nvSpPr>
          <p:cNvPr id="4" name="object 4"/>
          <p:cNvSpPr txBox="1"/>
          <p:nvPr/>
        </p:nvSpPr>
        <p:spPr>
          <a:xfrm>
            <a:off x="2478024" y="6553200"/>
            <a:ext cx="9601200" cy="151323"/>
          </a:xfrm>
          <a:prstGeom prst="rect">
            <a:avLst/>
          </a:prstGeom>
        </p:spPr>
        <p:txBody>
          <a:bodyPr vert="horz" wrap="square" lIns="0" tIns="12700" rIns="0" bIns="0" rtlCol="0">
            <a:spAutoFit/>
          </a:bodyPr>
          <a:lstStyle/>
          <a:p>
            <a:pPr marL="12700">
              <a:lnSpc>
                <a:spcPct val="100000"/>
              </a:lnSpc>
              <a:spcBef>
                <a:spcPts val="100"/>
              </a:spcBef>
            </a:pPr>
            <a:r>
              <a:rPr sz="900" spc="-5" dirty="0" smtClean="0">
                <a:latin typeface="Calibri"/>
                <a:cs typeface="Calibri"/>
              </a:rPr>
              <a:t>*RBP:</a:t>
            </a:r>
            <a:r>
              <a:rPr sz="900" spc="5" dirty="0" smtClean="0">
                <a:latin typeface="Calibri"/>
                <a:cs typeface="Calibri"/>
              </a:rPr>
              <a:t> </a:t>
            </a:r>
            <a:r>
              <a:rPr sz="900" spc="-10" dirty="0" smtClean="0">
                <a:latin typeface="Calibri"/>
                <a:cs typeface="Calibri"/>
              </a:rPr>
              <a:t>All</a:t>
            </a:r>
            <a:r>
              <a:rPr sz="900" spc="65" dirty="0" smtClean="0">
                <a:latin typeface="Calibri"/>
                <a:cs typeface="Calibri"/>
              </a:rPr>
              <a:t> </a:t>
            </a:r>
            <a:r>
              <a:rPr sz="900" spc="-5" dirty="0" smtClean="0">
                <a:latin typeface="Calibri"/>
                <a:cs typeface="Calibri"/>
              </a:rPr>
              <a:t>Hospital</a:t>
            </a:r>
            <a:r>
              <a:rPr sz="900" spc="40" dirty="0" smtClean="0">
                <a:latin typeface="Calibri"/>
                <a:cs typeface="Calibri"/>
              </a:rPr>
              <a:t> </a:t>
            </a:r>
            <a:r>
              <a:rPr sz="900" spc="-5" dirty="0" smtClean="0">
                <a:latin typeface="Calibri"/>
                <a:cs typeface="Calibri"/>
              </a:rPr>
              <a:t>bills,</a:t>
            </a:r>
            <a:r>
              <a:rPr sz="900" spc="65" dirty="0" smtClean="0">
                <a:latin typeface="Calibri"/>
                <a:cs typeface="Calibri"/>
              </a:rPr>
              <a:t> </a:t>
            </a:r>
            <a:r>
              <a:rPr sz="900" spc="-5" dirty="0" smtClean="0">
                <a:latin typeface="Calibri"/>
                <a:cs typeface="Calibri"/>
              </a:rPr>
              <a:t>the</a:t>
            </a:r>
            <a:r>
              <a:rPr sz="900" spc="10" dirty="0" smtClean="0">
                <a:latin typeface="Calibri"/>
                <a:cs typeface="Calibri"/>
              </a:rPr>
              <a:t> </a:t>
            </a:r>
            <a:r>
              <a:rPr sz="900" spc="-5" dirty="0" smtClean="0">
                <a:latin typeface="Calibri"/>
                <a:cs typeface="Calibri"/>
              </a:rPr>
              <a:t>plan</a:t>
            </a:r>
            <a:r>
              <a:rPr sz="900" spc="40" dirty="0" smtClean="0">
                <a:latin typeface="Calibri"/>
                <a:cs typeface="Calibri"/>
              </a:rPr>
              <a:t> </a:t>
            </a:r>
            <a:r>
              <a:rPr sz="900" spc="-5" dirty="0" smtClean="0">
                <a:latin typeface="Calibri"/>
                <a:cs typeface="Calibri"/>
              </a:rPr>
              <a:t>pays</a:t>
            </a:r>
            <a:r>
              <a:rPr sz="900" spc="-10" dirty="0" smtClean="0">
                <a:latin typeface="Calibri"/>
                <a:cs typeface="Calibri"/>
              </a:rPr>
              <a:t> </a:t>
            </a:r>
            <a:r>
              <a:rPr sz="900" dirty="0" smtClean="0">
                <a:latin typeface="Calibri"/>
                <a:cs typeface="Calibri"/>
              </a:rPr>
              <a:t>100%</a:t>
            </a:r>
            <a:r>
              <a:rPr sz="900" spc="-25" dirty="0" smtClean="0">
                <a:latin typeface="Calibri"/>
                <a:cs typeface="Calibri"/>
              </a:rPr>
              <a:t> </a:t>
            </a:r>
            <a:r>
              <a:rPr sz="900" spc="-5" dirty="0" smtClean="0">
                <a:latin typeface="Calibri"/>
                <a:cs typeface="Calibri"/>
              </a:rPr>
              <a:t>of</a:t>
            </a:r>
            <a:r>
              <a:rPr sz="900" spc="5" dirty="0" smtClean="0">
                <a:latin typeface="Calibri"/>
                <a:cs typeface="Calibri"/>
              </a:rPr>
              <a:t> </a:t>
            </a:r>
            <a:r>
              <a:rPr sz="900" dirty="0" smtClean="0">
                <a:latin typeface="Calibri"/>
                <a:cs typeface="Calibri"/>
              </a:rPr>
              <a:t>1</a:t>
            </a:r>
            <a:r>
              <a:rPr lang="en-US" sz="900" dirty="0" smtClean="0">
                <a:latin typeface="Calibri"/>
                <a:cs typeface="Calibri"/>
              </a:rPr>
              <a:t>6</a:t>
            </a:r>
            <a:r>
              <a:rPr sz="900" dirty="0" smtClean="0">
                <a:latin typeface="Calibri"/>
                <a:cs typeface="Calibri"/>
              </a:rPr>
              <a:t>0%</a:t>
            </a:r>
            <a:r>
              <a:rPr sz="900" spc="-55" dirty="0" smtClean="0">
                <a:latin typeface="Calibri"/>
                <a:cs typeface="Calibri"/>
              </a:rPr>
              <a:t> </a:t>
            </a:r>
            <a:r>
              <a:rPr sz="900" spc="-5" dirty="0" smtClean="0">
                <a:latin typeface="Calibri"/>
                <a:cs typeface="Calibri"/>
              </a:rPr>
              <a:t>of</a:t>
            </a:r>
            <a:r>
              <a:rPr sz="900" spc="10" dirty="0" smtClean="0">
                <a:latin typeface="Calibri"/>
                <a:cs typeface="Calibri"/>
              </a:rPr>
              <a:t> </a:t>
            </a:r>
            <a:r>
              <a:rPr sz="900" spc="-5" dirty="0" smtClean="0">
                <a:latin typeface="Calibri"/>
                <a:cs typeface="Calibri"/>
              </a:rPr>
              <a:t>Medicare</a:t>
            </a:r>
            <a:r>
              <a:rPr sz="900" spc="10" dirty="0" smtClean="0">
                <a:latin typeface="Calibri"/>
                <a:cs typeface="Calibri"/>
              </a:rPr>
              <a:t> </a:t>
            </a:r>
            <a:r>
              <a:rPr sz="900" spc="-5" dirty="0" smtClean="0">
                <a:latin typeface="Calibri"/>
                <a:cs typeface="Calibri"/>
              </a:rPr>
              <a:t>(Reference-based</a:t>
            </a:r>
            <a:r>
              <a:rPr sz="900" spc="-35" dirty="0" smtClean="0">
                <a:latin typeface="Calibri"/>
                <a:cs typeface="Calibri"/>
              </a:rPr>
              <a:t> </a:t>
            </a:r>
            <a:r>
              <a:rPr sz="900" spc="-5" dirty="0" smtClean="0">
                <a:latin typeface="Calibri"/>
                <a:cs typeface="Calibri"/>
              </a:rPr>
              <a:t>Pricing).</a:t>
            </a:r>
            <a:r>
              <a:rPr sz="900" spc="-35" dirty="0" smtClean="0">
                <a:latin typeface="Calibri"/>
                <a:cs typeface="Calibri"/>
              </a:rPr>
              <a:t> </a:t>
            </a:r>
            <a:r>
              <a:rPr sz="900" spc="-5" dirty="0" smtClean="0">
                <a:latin typeface="Calibri"/>
                <a:cs typeface="Calibri"/>
              </a:rPr>
              <a:t>No</a:t>
            </a:r>
            <a:r>
              <a:rPr sz="900" spc="-10" dirty="0" smtClean="0">
                <a:latin typeface="Calibri"/>
                <a:cs typeface="Calibri"/>
              </a:rPr>
              <a:t> </a:t>
            </a:r>
            <a:r>
              <a:rPr sz="900" spc="-5" dirty="0" smtClean="0">
                <a:latin typeface="Calibri"/>
                <a:cs typeface="Calibri"/>
              </a:rPr>
              <a:t>“Network</a:t>
            </a:r>
            <a:r>
              <a:rPr sz="900" spc="-35" dirty="0" smtClean="0">
                <a:latin typeface="Calibri"/>
                <a:cs typeface="Calibri"/>
              </a:rPr>
              <a:t> </a:t>
            </a:r>
            <a:r>
              <a:rPr sz="900" spc="-5" dirty="0" smtClean="0">
                <a:latin typeface="Calibri"/>
                <a:cs typeface="Calibri"/>
              </a:rPr>
              <a:t>Restrictions”.</a:t>
            </a:r>
            <a:r>
              <a:rPr sz="900" spc="170" dirty="0" smtClean="0">
                <a:latin typeface="Calibri"/>
                <a:cs typeface="Calibri"/>
              </a:rPr>
              <a:t> </a:t>
            </a:r>
            <a:r>
              <a:rPr lang="en-US" sz="900" b="1" dirty="0" smtClean="0">
                <a:solidFill>
                  <a:srgbClr val="FF0000"/>
                </a:solidFill>
                <a:latin typeface="Calibri"/>
                <a:cs typeface="Calibri"/>
              </a:rPr>
              <a:t>N</a:t>
            </a:r>
            <a:r>
              <a:rPr sz="900" b="1" dirty="0" smtClean="0">
                <a:solidFill>
                  <a:srgbClr val="FF0000"/>
                </a:solidFill>
                <a:latin typeface="Calibri"/>
                <a:cs typeface="Calibri"/>
              </a:rPr>
              <a:t>o</a:t>
            </a:r>
            <a:r>
              <a:rPr sz="900" b="1" spc="-15" dirty="0" smtClean="0">
                <a:solidFill>
                  <a:srgbClr val="FF0000"/>
                </a:solidFill>
                <a:latin typeface="Calibri"/>
                <a:cs typeface="Calibri"/>
              </a:rPr>
              <a:t> </a:t>
            </a:r>
            <a:r>
              <a:rPr sz="900" b="1" dirty="0" smtClean="0">
                <a:solidFill>
                  <a:srgbClr val="FF0000"/>
                </a:solidFill>
                <a:latin typeface="Calibri"/>
                <a:cs typeface="Calibri"/>
              </a:rPr>
              <a:t>patient</a:t>
            </a:r>
            <a:r>
              <a:rPr sz="900" b="1" spc="-15" dirty="0" smtClean="0">
                <a:solidFill>
                  <a:srgbClr val="FF0000"/>
                </a:solidFill>
                <a:latin typeface="Calibri"/>
                <a:cs typeface="Calibri"/>
              </a:rPr>
              <a:t> </a:t>
            </a:r>
            <a:r>
              <a:rPr sz="900" b="1" spc="-5" dirty="0" smtClean="0">
                <a:solidFill>
                  <a:srgbClr val="FF0000"/>
                </a:solidFill>
                <a:latin typeface="Calibri"/>
                <a:cs typeface="Calibri"/>
              </a:rPr>
              <a:t>liability</a:t>
            </a:r>
            <a:r>
              <a:rPr sz="900" b="1" spc="40" dirty="0" smtClean="0">
                <a:solidFill>
                  <a:srgbClr val="FF0000"/>
                </a:solidFill>
                <a:latin typeface="Calibri"/>
                <a:cs typeface="Calibri"/>
              </a:rPr>
              <a:t> </a:t>
            </a:r>
            <a:r>
              <a:rPr sz="900" b="1" dirty="0" smtClean="0">
                <a:solidFill>
                  <a:srgbClr val="FF0000"/>
                </a:solidFill>
                <a:latin typeface="Calibri"/>
                <a:cs typeface="Calibri"/>
              </a:rPr>
              <a:t>for</a:t>
            </a:r>
            <a:r>
              <a:rPr sz="900" b="1" spc="-25" dirty="0" smtClean="0">
                <a:solidFill>
                  <a:srgbClr val="FF0000"/>
                </a:solidFill>
                <a:latin typeface="Calibri"/>
                <a:cs typeface="Calibri"/>
              </a:rPr>
              <a:t> </a:t>
            </a:r>
            <a:r>
              <a:rPr sz="900" b="1" dirty="0" smtClean="0">
                <a:solidFill>
                  <a:srgbClr val="FF0000"/>
                </a:solidFill>
                <a:latin typeface="Calibri"/>
                <a:cs typeface="Calibri"/>
              </a:rPr>
              <a:t>any</a:t>
            </a:r>
            <a:r>
              <a:rPr sz="900" b="1" spc="5" dirty="0" smtClean="0">
                <a:solidFill>
                  <a:srgbClr val="FF0000"/>
                </a:solidFill>
                <a:latin typeface="Calibri"/>
                <a:cs typeface="Calibri"/>
              </a:rPr>
              <a:t> </a:t>
            </a:r>
            <a:r>
              <a:rPr sz="900" b="1" dirty="0" smtClean="0">
                <a:solidFill>
                  <a:srgbClr val="FF0000"/>
                </a:solidFill>
                <a:latin typeface="Calibri"/>
                <a:cs typeface="Calibri"/>
              </a:rPr>
              <a:t>balance</a:t>
            </a:r>
            <a:r>
              <a:rPr sz="900" b="1" spc="-30" dirty="0" smtClean="0">
                <a:solidFill>
                  <a:srgbClr val="FF0000"/>
                </a:solidFill>
                <a:latin typeface="Calibri"/>
                <a:cs typeface="Calibri"/>
              </a:rPr>
              <a:t> </a:t>
            </a:r>
            <a:r>
              <a:rPr sz="900" b="1" spc="-5" dirty="0" smtClean="0">
                <a:solidFill>
                  <a:srgbClr val="FF0000"/>
                </a:solidFill>
                <a:latin typeface="Calibri"/>
                <a:cs typeface="Calibri"/>
              </a:rPr>
              <a:t>billing</a:t>
            </a:r>
            <a:r>
              <a:rPr sz="900" b="1" spc="25" dirty="0" smtClean="0">
                <a:solidFill>
                  <a:srgbClr val="FF0000"/>
                </a:solidFill>
                <a:latin typeface="Calibri"/>
                <a:cs typeface="Calibri"/>
              </a:rPr>
              <a:t> </a:t>
            </a:r>
            <a:r>
              <a:rPr sz="900" b="1" dirty="0" smtClean="0">
                <a:solidFill>
                  <a:srgbClr val="FF0000"/>
                </a:solidFill>
                <a:latin typeface="Calibri"/>
                <a:cs typeface="Calibri"/>
              </a:rPr>
              <a:t>for</a:t>
            </a:r>
            <a:r>
              <a:rPr sz="900" b="1" spc="-15" dirty="0" smtClean="0">
                <a:solidFill>
                  <a:srgbClr val="FF0000"/>
                </a:solidFill>
                <a:latin typeface="Calibri"/>
                <a:cs typeface="Calibri"/>
              </a:rPr>
              <a:t> </a:t>
            </a:r>
            <a:r>
              <a:rPr sz="900" b="1" dirty="0" smtClean="0">
                <a:solidFill>
                  <a:srgbClr val="FF0000"/>
                </a:solidFill>
                <a:latin typeface="Calibri"/>
                <a:cs typeface="Calibri"/>
              </a:rPr>
              <a:t>hospital</a:t>
            </a:r>
            <a:r>
              <a:rPr sz="900" b="1" spc="-10" dirty="0" smtClean="0">
                <a:solidFill>
                  <a:srgbClr val="FF0000"/>
                </a:solidFill>
                <a:latin typeface="Calibri"/>
                <a:cs typeface="Calibri"/>
              </a:rPr>
              <a:t> </a:t>
            </a:r>
            <a:r>
              <a:rPr sz="900" b="1" spc="-5" dirty="0" smtClean="0">
                <a:solidFill>
                  <a:srgbClr val="FF0000"/>
                </a:solidFill>
                <a:latin typeface="Calibri"/>
                <a:cs typeface="Calibri"/>
              </a:rPr>
              <a:t>covered</a:t>
            </a:r>
            <a:r>
              <a:rPr sz="900" b="1" spc="-50" dirty="0" smtClean="0">
                <a:solidFill>
                  <a:srgbClr val="FF0000"/>
                </a:solidFill>
                <a:latin typeface="Calibri"/>
                <a:cs typeface="Calibri"/>
              </a:rPr>
              <a:t> </a:t>
            </a:r>
            <a:r>
              <a:rPr sz="900" b="1" dirty="0" smtClean="0">
                <a:solidFill>
                  <a:srgbClr val="FF0000"/>
                </a:solidFill>
                <a:latin typeface="Calibri"/>
                <a:cs typeface="Calibri"/>
              </a:rPr>
              <a:t>days/services.</a:t>
            </a:r>
            <a:endParaRPr sz="900" b="1" dirty="0">
              <a:latin typeface="Calibri"/>
              <a:cs typeface="Calibri"/>
            </a:endParaRPr>
          </a:p>
        </p:txBody>
      </p:sp>
      <p:graphicFrame>
        <p:nvGraphicFramePr>
          <p:cNvPr id="2" name="object 2"/>
          <p:cNvGraphicFramePr>
            <a:graphicFrameLocks noGrp="1"/>
          </p:cNvGraphicFramePr>
          <p:nvPr>
            <p:extLst>
              <p:ext uri="{D42A27DB-BD31-4B8C-83A1-F6EECF244321}">
                <p14:modId xmlns:p14="http://schemas.microsoft.com/office/powerpoint/2010/main" val="858472039"/>
              </p:ext>
            </p:extLst>
          </p:nvPr>
        </p:nvGraphicFramePr>
        <p:xfrm>
          <a:off x="97065" y="457200"/>
          <a:ext cx="11978640" cy="6074322"/>
        </p:xfrm>
        <a:graphic>
          <a:graphicData uri="http://schemas.openxmlformats.org/drawingml/2006/table">
            <a:tbl>
              <a:tblPr firstRow="1" bandRow="1">
                <a:tableStyleId>{2D5ABB26-0587-4C30-8999-92F81FD0307C}</a:tableStyleId>
              </a:tblPr>
              <a:tblGrid>
                <a:gridCol w="2377440">
                  <a:extLst>
                    <a:ext uri="{9D8B030D-6E8A-4147-A177-3AD203B41FA5}">
                      <a16:colId xmlns="" xmlns:a16="http://schemas.microsoft.com/office/drawing/2014/main" val="20000"/>
                    </a:ext>
                  </a:extLst>
                </a:gridCol>
                <a:gridCol w="1920240">
                  <a:extLst>
                    <a:ext uri="{9D8B030D-6E8A-4147-A177-3AD203B41FA5}">
                      <a16:colId xmlns="" xmlns:a16="http://schemas.microsoft.com/office/drawing/2014/main" val="20001"/>
                    </a:ext>
                  </a:extLst>
                </a:gridCol>
                <a:gridCol w="1920240"/>
                <a:gridCol w="1920240"/>
                <a:gridCol w="1920240">
                  <a:extLst>
                    <a:ext uri="{9D8B030D-6E8A-4147-A177-3AD203B41FA5}">
                      <a16:colId xmlns="" xmlns:a16="http://schemas.microsoft.com/office/drawing/2014/main" val="20004"/>
                    </a:ext>
                  </a:extLst>
                </a:gridCol>
                <a:gridCol w="1920240">
                  <a:extLst>
                    <a:ext uri="{9D8B030D-6E8A-4147-A177-3AD203B41FA5}">
                      <a16:colId xmlns="" xmlns:a16="http://schemas.microsoft.com/office/drawing/2014/main" val="20005"/>
                    </a:ext>
                  </a:extLst>
                </a:gridCol>
              </a:tblGrid>
              <a:tr h="274320">
                <a:tc gridSpan="6">
                  <a:txBody>
                    <a:bodyPr/>
                    <a:lstStyle/>
                    <a:p>
                      <a:pPr marL="0" marR="0" lvl="0" indent="0" algn="ctr" defTabSz="914400" eaLnBrk="1" fontAlgn="auto" latinLnBrk="0" hangingPunct="1">
                        <a:lnSpc>
                          <a:spcPts val="1905"/>
                        </a:lnSpc>
                        <a:spcBef>
                          <a:spcPts val="0"/>
                        </a:spcBef>
                        <a:spcAft>
                          <a:spcPts val="0"/>
                        </a:spcAft>
                        <a:buClrTx/>
                        <a:buSzTx/>
                        <a:buFontTx/>
                        <a:buNone/>
                        <a:tabLst/>
                        <a:defRPr/>
                      </a:pPr>
                      <a:r>
                        <a:rPr lang="en-US" sz="1600" b="1" spc="-20" dirty="0" smtClean="0">
                          <a:solidFill>
                            <a:srgbClr val="FFFFFF"/>
                          </a:solidFill>
                          <a:latin typeface="+mn-lt"/>
                          <a:cs typeface="Calibri"/>
                        </a:rPr>
                        <a:t>Minimum</a:t>
                      </a:r>
                      <a:r>
                        <a:rPr lang="en-US" sz="1600" b="1" spc="20" dirty="0" smtClean="0">
                          <a:solidFill>
                            <a:srgbClr val="FFFFFF"/>
                          </a:solidFill>
                          <a:latin typeface="+mn-lt"/>
                          <a:cs typeface="Calibri"/>
                        </a:rPr>
                        <a:t> </a:t>
                      </a:r>
                      <a:r>
                        <a:rPr lang="en-US" sz="1600" b="1" spc="-25" dirty="0" smtClean="0">
                          <a:solidFill>
                            <a:srgbClr val="FFFFFF"/>
                          </a:solidFill>
                          <a:latin typeface="+mn-lt"/>
                          <a:cs typeface="Calibri"/>
                        </a:rPr>
                        <a:t>Value</a:t>
                      </a:r>
                      <a:r>
                        <a:rPr lang="en-US" sz="1600" b="1" spc="-50" dirty="0" smtClean="0">
                          <a:solidFill>
                            <a:srgbClr val="FFFFFF"/>
                          </a:solidFill>
                          <a:latin typeface="+mn-lt"/>
                          <a:cs typeface="Calibri"/>
                        </a:rPr>
                        <a:t> </a:t>
                      </a:r>
                      <a:r>
                        <a:rPr lang="en-US" sz="1600" b="1" spc="-5" dirty="0" smtClean="0">
                          <a:solidFill>
                            <a:srgbClr val="FFFFFF"/>
                          </a:solidFill>
                          <a:latin typeface="+mn-lt"/>
                          <a:cs typeface="Calibri"/>
                        </a:rPr>
                        <a:t>Plans</a:t>
                      </a:r>
                      <a:r>
                        <a:rPr lang="en-US" sz="1600" b="1" spc="-50" dirty="0" smtClean="0">
                          <a:solidFill>
                            <a:srgbClr val="FFFFFF"/>
                          </a:solidFill>
                          <a:latin typeface="+mn-lt"/>
                          <a:cs typeface="Calibri"/>
                        </a:rPr>
                        <a:t> </a:t>
                      </a:r>
                      <a:r>
                        <a:rPr lang="en-US" sz="1600" b="1" spc="-15" dirty="0" smtClean="0">
                          <a:solidFill>
                            <a:srgbClr val="FFFFFF"/>
                          </a:solidFill>
                          <a:latin typeface="+mn-lt"/>
                          <a:cs typeface="Calibri"/>
                        </a:rPr>
                        <a:t>(MVP)</a:t>
                      </a:r>
                      <a:r>
                        <a:rPr lang="en-US" sz="1600" b="1" spc="50" dirty="0" smtClean="0">
                          <a:solidFill>
                            <a:srgbClr val="FFFFFF"/>
                          </a:solidFill>
                          <a:latin typeface="+mn-lt"/>
                          <a:cs typeface="Calibri"/>
                        </a:rPr>
                        <a:t> </a:t>
                      </a:r>
                      <a:r>
                        <a:rPr lang="en-US" sz="1600" b="1" spc="-15" dirty="0" smtClean="0">
                          <a:solidFill>
                            <a:srgbClr val="FFFFFF"/>
                          </a:solidFill>
                          <a:latin typeface="+mn-lt"/>
                          <a:cs typeface="Calibri"/>
                        </a:rPr>
                        <a:t>Satisfying</a:t>
                      </a:r>
                      <a:r>
                        <a:rPr lang="en-US" sz="1600" b="1" spc="-30" dirty="0" smtClean="0">
                          <a:solidFill>
                            <a:srgbClr val="FFFFFF"/>
                          </a:solidFill>
                          <a:latin typeface="+mn-lt"/>
                          <a:cs typeface="Calibri"/>
                        </a:rPr>
                        <a:t> </a:t>
                      </a:r>
                      <a:r>
                        <a:rPr lang="en-US" sz="1600" b="1" spc="-15" dirty="0" smtClean="0">
                          <a:solidFill>
                            <a:srgbClr val="FFFFFF"/>
                          </a:solidFill>
                          <a:latin typeface="+mn-lt"/>
                          <a:cs typeface="Calibri"/>
                        </a:rPr>
                        <a:t>ACA</a:t>
                      </a:r>
                      <a:r>
                        <a:rPr lang="en-US" sz="1600" b="1" spc="-5" dirty="0" smtClean="0">
                          <a:solidFill>
                            <a:srgbClr val="FFFFFF"/>
                          </a:solidFill>
                          <a:latin typeface="+mn-lt"/>
                          <a:cs typeface="Calibri"/>
                        </a:rPr>
                        <a:t> </a:t>
                      </a:r>
                      <a:r>
                        <a:rPr lang="en-US" sz="1600" b="1" spc="-15" dirty="0" smtClean="0">
                          <a:solidFill>
                            <a:srgbClr val="FFFFFF"/>
                          </a:solidFill>
                          <a:latin typeface="+mn-lt"/>
                          <a:cs typeface="Calibri"/>
                        </a:rPr>
                        <a:t>Parts</a:t>
                      </a:r>
                      <a:r>
                        <a:rPr lang="en-US" sz="1600" b="1" spc="-35" dirty="0" smtClean="0">
                          <a:solidFill>
                            <a:srgbClr val="FFFFFF"/>
                          </a:solidFill>
                          <a:latin typeface="+mn-lt"/>
                          <a:cs typeface="Calibri"/>
                        </a:rPr>
                        <a:t> </a:t>
                      </a:r>
                      <a:r>
                        <a:rPr lang="en-US" sz="1600" b="1" spc="-5" dirty="0" smtClean="0">
                          <a:solidFill>
                            <a:srgbClr val="FFFFFF"/>
                          </a:solidFill>
                          <a:latin typeface="+mn-lt"/>
                          <a:cs typeface="Calibri"/>
                        </a:rPr>
                        <a:t>A</a:t>
                      </a:r>
                      <a:r>
                        <a:rPr lang="en-US" sz="1600" b="1" spc="15" dirty="0" smtClean="0">
                          <a:solidFill>
                            <a:srgbClr val="FFFFFF"/>
                          </a:solidFill>
                          <a:latin typeface="+mn-lt"/>
                          <a:cs typeface="Calibri"/>
                        </a:rPr>
                        <a:t> </a:t>
                      </a:r>
                      <a:r>
                        <a:rPr lang="en-US" sz="1600" b="1" spc="-5" dirty="0" smtClean="0">
                          <a:solidFill>
                            <a:srgbClr val="FFFFFF"/>
                          </a:solidFill>
                          <a:latin typeface="+mn-lt"/>
                          <a:cs typeface="Calibri"/>
                        </a:rPr>
                        <a:t>and</a:t>
                      </a:r>
                      <a:r>
                        <a:rPr lang="en-US" sz="1600" b="1" spc="10" dirty="0" smtClean="0">
                          <a:solidFill>
                            <a:srgbClr val="FFFFFF"/>
                          </a:solidFill>
                          <a:latin typeface="+mn-lt"/>
                          <a:cs typeface="Calibri"/>
                        </a:rPr>
                        <a:t> </a:t>
                      </a:r>
                      <a:r>
                        <a:rPr lang="en-US" sz="1600" b="1" spc="-5" dirty="0" smtClean="0">
                          <a:solidFill>
                            <a:srgbClr val="FFFFFF"/>
                          </a:solidFill>
                          <a:latin typeface="+mn-lt"/>
                          <a:cs typeface="Calibri"/>
                        </a:rPr>
                        <a:t>B</a:t>
                      </a:r>
                      <a:endParaRPr lang="en-US" sz="1600" dirty="0" smtClean="0">
                        <a:latin typeface="+mn-lt"/>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9050" cap="flat" cmpd="sng" algn="ctr">
                      <a:solidFill>
                        <a:srgbClr val="FFFFFF"/>
                      </a:solidFill>
                      <a:prstDash val="solid"/>
                      <a:round/>
                      <a:headEnd type="none" w="med" len="med"/>
                      <a:tailEnd type="none" w="med" len="med"/>
                    </a:lnB>
                    <a:solidFill>
                      <a:srgbClr val="004B8E"/>
                    </a:solidFill>
                  </a:tcPr>
                </a:tc>
                <a:tc hMerge="1">
                  <a:txBody>
                    <a:bodyPr/>
                    <a:lstStyle/>
                    <a:p>
                      <a:pPr marL="0" marR="0" lvl="0" indent="0" algn="ctr" defTabSz="914400" eaLnBrk="1" fontAlgn="auto" latinLnBrk="0" hangingPunct="1">
                        <a:lnSpc>
                          <a:spcPts val="1905"/>
                        </a:lnSpc>
                        <a:spcBef>
                          <a:spcPts val="0"/>
                        </a:spcBef>
                        <a:spcAft>
                          <a:spcPts val="0"/>
                        </a:spcAft>
                        <a:buClrTx/>
                        <a:buSzTx/>
                        <a:buFontTx/>
                        <a:buNone/>
                        <a:tabLst/>
                        <a:defRPr/>
                      </a:pPr>
                      <a:endParaRPr lang="en-US" sz="1600" dirty="0" smtClean="0">
                        <a:latin typeface="+mn-lt"/>
                        <a:cs typeface="Calibri"/>
                      </a:endParaRPr>
                    </a:p>
                  </a:txBody>
                  <a:tcPr marL="0" marR="0" marT="0" marB="0" anchor="ctr">
                    <a:lnL w="12700" cap="flat" cmpd="sng" algn="ctr">
                      <a:no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57620"/>
                    </a:solidFill>
                  </a:tcPr>
                </a:tc>
                <a:tc hMerge="1">
                  <a:txBody>
                    <a:bodyPr/>
                    <a:lstStyle/>
                    <a:p>
                      <a:endParaRPr lang="en-US"/>
                    </a:p>
                  </a:txBody>
                  <a:tcPr/>
                </a:tc>
                <a:tc hMerge="1">
                  <a:txBody>
                    <a:bodyPr/>
                    <a:lstStyle/>
                    <a:p>
                      <a:endParaRPr lang="en-US"/>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 xmlns:a16="http://schemas.microsoft.com/office/drawing/2014/main" val="10000"/>
                  </a:ext>
                </a:extLst>
              </a:tr>
              <a:tr h="548640">
                <a:tc>
                  <a:txBody>
                    <a:bodyPr/>
                    <a:lstStyle/>
                    <a:p>
                      <a:pPr marL="36576" algn="l">
                        <a:lnSpc>
                          <a:spcPct val="100000"/>
                        </a:lnSpc>
                        <a:spcBef>
                          <a:spcPts val="0"/>
                        </a:spcBef>
                      </a:pPr>
                      <a:r>
                        <a:rPr sz="1000" b="1" i="0" u="none" spc="-20" dirty="0">
                          <a:solidFill>
                            <a:srgbClr val="FFFFFF"/>
                          </a:solidFill>
                          <a:uFill>
                            <a:solidFill>
                              <a:srgbClr val="FFFFFF"/>
                            </a:solidFill>
                          </a:uFill>
                          <a:latin typeface="Calibri"/>
                          <a:cs typeface="Calibri"/>
                        </a:rPr>
                        <a:t>INN:</a:t>
                      </a:r>
                      <a:r>
                        <a:rPr sz="1000" b="1" i="0" u="none" spc="60" dirty="0">
                          <a:solidFill>
                            <a:srgbClr val="FFFFFF"/>
                          </a:solidFill>
                          <a:uFill>
                            <a:solidFill>
                              <a:srgbClr val="FFFFFF"/>
                            </a:solidFill>
                          </a:uFill>
                          <a:latin typeface="Calibri"/>
                          <a:cs typeface="Calibri"/>
                        </a:rPr>
                        <a:t> </a:t>
                      </a:r>
                      <a:r>
                        <a:rPr sz="1000" b="1" i="0" u="none" spc="-20" dirty="0">
                          <a:solidFill>
                            <a:srgbClr val="FFFFFF"/>
                          </a:solidFill>
                          <a:uFill>
                            <a:solidFill>
                              <a:srgbClr val="FFFFFF"/>
                            </a:solidFill>
                          </a:uFill>
                          <a:latin typeface="Calibri"/>
                          <a:cs typeface="Calibri"/>
                        </a:rPr>
                        <a:t>In-Network/OON:</a:t>
                      </a:r>
                      <a:r>
                        <a:rPr sz="1000" b="1" i="0" u="none" spc="100" dirty="0">
                          <a:solidFill>
                            <a:srgbClr val="FFFFFF"/>
                          </a:solidFill>
                          <a:uFill>
                            <a:solidFill>
                              <a:srgbClr val="FFFFFF"/>
                            </a:solidFill>
                          </a:uFill>
                          <a:latin typeface="Calibri"/>
                          <a:cs typeface="Calibri"/>
                        </a:rPr>
                        <a:t> </a:t>
                      </a:r>
                      <a:r>
                        <a:rPr sz="1000" b="1" i="0" u="none" spc="-20" dirty="0">
                          <a:solidFill>
                            <a:srgbClr val="FFFFFF"/>
                          </a:solidFill>
                          <a:uFill>
                            <a:solidFill>
                              <a:srgbClr val="FFFFFF"/>
                            </a:solidFill>
                          </a:uFill>
                          <a:latin typeface="Calibri"/>
                          <a:cs typeface="Calibri"/>
                        </a:rPr>
                        <a:t>Out-of-Network</a:t>
                      </a:r>
                      <a:endParaRPr lang="en-US" sz="1000" b="1" i="0" u="none" spc="-20" dirty="0">
                        <a:solidFill>
                          <a:srgbClr val="FFFFFF"/>
                        </a:solidFill>
                        <a:uFill>
                          <a:solidFill>
                            <a:srgbClr val="FFFFFF"/>
                          </a:solidFill>
                        </a:uFill>
                        <a:latin typeface="Calibri"/>
                        <a:cs typeface="Calibri"/>
                      </a:endParaRPr>
                    </a:p>
                    <a:p>
                      <a:pPr marL="36576" algn="l">
                        <a:lnSpc>
                          <a:spcPct val="100000"/>
                        </a:lnSpc>
                        <a:spcBef>
                          <a:spcPts val="0"/>
                        </a:spcBef>
                      </a:pPr>
                      <a:r>
                        <a:rPr lang="en-US" sz="1000" b="1" i="0" u="none" spc="-20" dirty="0" smtClean="0">
                          <a:solidFill>
                            <a:srgbClr val="FFFFFF"/>
                          </a:solidFill>
                          <a:uFill>
                            <a:solidFill>
                              <a:srgbClr val="FFFFFF"/>
                            </a:solidFill>
                          </a:uFill>
                          <a:latin typeface="Calibri"/>
                          <a:cs typeface="Calibri"/>
                        </a:rPr>
                        <a:t>(excludes direct procurement tax)</a:t>
                      </a:r>
                      <a:endParaRPr sz="1000" i="0" u="none"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pPr>
                      <a:r>
                        <a:rPr sz="1100" b="1" spc="-5" dirty="0" smtClean="0">
                          <a:solidFill>
                            <a:srgbClr val="CD7F32"/>
                          </a:solidFill>
                          <a:latin typeface="Calibri"/>
                          <a:cs typeface="Calibri"/>
                        </a:rPr>
                        <a:t>MVP</a:t>
                      </a:r>
                      <a:endParaRPr lang="en-US" sz="1100" b="1" spc="-5" dirty="0" smtClean="0">
                        <a:solidFill>
                          <a:srgbClr val="CD7F32"/>
                        </a:solidFill>
                        <a:latin typeface="Calibri"/>
                        <a:cs typeface="Calibri"/>
                      </a:endParaRPr>
                    </a:p>
                    <a:p>
                      <a:pPr marL="0" lvl="0" algn="ctr">
                        <a:lnSpc>
                          <a:spcPct val="100000"/>
                        </a:lnSpc>
                      </a:pPr>
                      <a:r>
                        <a:rPr sz="1100" b="1" spc="5" dirty="0" smtClean="0">
                          <a:solidFill>
                            <a:srgbClr val="CD7F32"/>
                          </a:solidFill>
                          <a:latin typeface="Calibri"/>
                          <a:cs typeface="Calibri"/>
                        </a:rPr>
                        <a:t>B</a:t>
                      </a:r>
                      <a:r>
                        <a:rPr sz="1100" b="1" dirty="0" smtClean="0">
                          <a:solidFill>
                            <a:srgbClr val="CD7F32"/>
                          </a:solidFill>
                          <a:latin typeface="Calibri"/>
                          <a:cs typeface="Calibri"/>
                        </a:rPr>
                        <a:t>r</a:t>
                      </a:r>
                      <a:r>
                        <a:rPr sz="1100" b="1" spc="-10" dirty="0" smtClean="0">
                          <a:solidFill>
                            <a:srgbClr val="CD7F32"/>
                          </a:solidFill>
                          <a:latin typeface="Calibri"/>
                          <a:cs typeface="Calibri"/>
                        </a:rPr>
                        <a:t>o</a:t>
                      </a:r>
                      <a:r>
                        <a:rPr sz="1100" b="1" spc="-5" dirty="0" smtClean="0">
                          <a:solidFill>
                            <a:srgbClr val="CD7F32"/>
                          </a:solidFill>
                          <a:latin typeface="Calibri"/>
                          <a:cs typeface="Calibri"/>
                        </a:rPr>
                        <a:t>n</a:t>
                      </a:r>
                      <a:r>
                        <a:rPr sz="1100" b="1" spc="5" dirty="0" smtClean="0">
                          <a:solidFill>
                            <a:srgbClr val="CD7F32"/>
                          </a:solidFill>
                          <a:latin typeface="Calibri"/>
                          <a:cs typeface="Calibri"/>
                        </a:rPr>
                        <a:t>ze</a:t>
                      </a:r>
                      <a:endParaRPr lang="en-US" sz="1100" b="1" spc="5" dirty="0" smtClean="0">
                        <a:solidFill>
                          <a:srgbClr val="CD7F32"/>
                        </a:solidFill>
                        <a:latin typeface="Calibri"/>
                        <a:cs typeface="Calibri"/>
                      </a:endParaRPr>
                    </a:p>
                    <a:p>
                      <a:pPr marL="0" lvl="0" algn="ctr">
                        <a:lnSpc>
                          <a:spcPct val="100000"/>
                        </a:lnSpc>
                      </a:pPr>
                      <a:r>
                        <a:rPr sz="1100" b="1" spc="-5" dirty="0" smtClean="0">
                          <a:solidFill>
                            <a:srgbClr val="CD7F32"/>
                          </a:solidFill>
                          <a:latin typeface="Calibri"/>
                          <a:cs typeface="Calibri"/>
                        </a:rPr>
                        <a:t>LDM</a:t>
                      </a:r>
                      <a:endParaRPr sz="1100" dirty="0">
                        <a:solidFill>
                          <a:srgbClr val="CD7F32"/>
                        </a:solidFill>
                        <a:latin typeface="Calibri"/>
                        <a:cs typeface="Calibri"/>
                      </a:endParaRPr>
                    </a:p>
                  </a:txBody>
                  <a:tcPr marL="0" marR="0" marT="0" marB="0" anchor="ctr">
                    <a:lnL w="12700">
                      <a:solidFill>
                        <a:srgbClr val="FFFFFF"/>
                      </a:solidFill>
                      <a:prstDash val="solid"/>
                    </a:lnL>
                    <a:lnR w="12700">
                      <a:solidFill>
                        <a:srgbClr val="FFFFFF"/>
                      </a:solidFill>
                      <a:prstDash val="solid"/>
                    </a:lnR>
                    <a:lnT w="19050" cap="flat" cmpd="sng" algn="ctr">
                      <a:solidFill>
                        <a:srgbClr val="FFFFFF"/>
                      </a:solidFill>
                      <a:prstDash val="solid"/>
                      <a:round/>
                      <a:headEnd type="none" w="med" len="med"/>
                      <a:tailEnd type="none" w="med" len="med"/>
                    </a:lnT>
                    <a:lnB w="12700">
                      <a:solidFill>
                        <a:srgbClr val="FFFFFF"/>
                      </a:solidFill>
                      <a:prstDash val="solid"/>
                    </a:lnB>
                    <a:solidFill>
                      <a:schemeClr val="tx1"/>
                    </a:solidFill>
                  </a:tcPr>
                </a:tc>
                <a:tc>
                  <a:txBody>
                    <a:bodyPr/>
                    <a:lstStyle/>
                    <a:p>
                      <a:pPr marL="0" lvl="0" algn="ctr">
                        <a:lnSpc>
                          <a:spcPct val="100000"/>
                        </a:lnSpc>
                      </a:pPr>
                      <a:r>
                        <a:rPr lang="en-US" sz="1100" b="1" spc="-5" dirty="0" smtClean="0">
                          <a:solidFill>
                            <a:srgbClr val="C0C0C0"/>
                          </a:solidFill>
                          <a:latin typeface="+mn-lt"/>
                          <a:cs typeface="Calibri"/>
                        </a:rPr>
                        <a:t>MVP</a:t>
                      </a:r>
                    </a:p>
                    <a:p>
                      <a:pPr marL="0" lvl="0" algn="ctr">
                        <a:lnSpc>
                          <a:spcPct val="100000"/>
                        </a:lnSpc>
                      </a:pPr>
                      <a:r>
                        <a:rPr lang="en-US" sz="1100" b="1" spc="5" dirty="0" smtClean="0">
                          <a:solidFill>
                            <a:srgbClr val="C0C0C0"/>
                          </a:solidFill>
                          <a:latin typeface="+mn-lt"/>
                          <a:cs typeface="Calibri"/>
                        </a:rPr>
                        <a:t>Silver</a:t>
                      </a:r>
                    </a:p>
                    <a:p>
                      <a:pPr marL="0" lvl="0" algn="ctr">
                        <a:lnSpc>
                          <a:spcPct val="100000"/>
                        </a:lnSpc>
                      </a:pPr>
                      <a:r>
                        <a:rPr lang="en-US" sz="1100" b="1" spc="-5" dirty="0" smtClean="0">
                          <a:solidFill>
                            <a:srgbClr val="C0C0C0"/>
                          </a:solidFill>
                          <a:latin typeface="+mn-lt"/>
                          <a:cs typeface="Calibri"/>
                        </a:rPr>
                        <a:t>LDM</a:t>
                      </a:r>
                      <a:endParaRPr lang="en-US" sz="1100" dirty="0">
                        <a:solidFill>
                          <a:srgbClr val="C0C0C0"/>
                        </a:solidFill>
                        <a:latin typeface="+mn-lt"/>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5" normalizeH="0" baseline="0" noProof="0" dirty="0" smtClean="0">
                          <a:ln>
                            <a:noFill/>
                          </a:ln>
                          <a:solidFill>
                            <a:srgbClr val="D4AF37"/>
                          </a:solidFill>
                          <a:effectLst/>
                          <a:uLnTx/>
                          <a:uFillTx/>
                          <a:latin typeface="+mn-lt"/>
                          <a:ea typeface="+mn-ea"/>
                          <a:cs typeface="Calibri"/>
                        </a:rPr>
                        <a:t>MVP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5" normalizeH="0" baseline="0" noProof="0" dirty="0" smtClean="0">
                          <a:ln>
                            <a:noFill/>
                          </a:ln>
                          <a:solidFill>
                            <a:srgbClr val="D4AF37"/>
                          </a:solidFill>
                          <a:effectLst/>
                          <a:uLnTx/>
                          <a:uFillTx/>
                          <a:latin typeface="+mn-lt"/>
                          <a:ea typeface="+mn-ea"/>
                          <a:cs typeface="Calibri"/>
                        </a:rPr>
                        <a:t>Gold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5" normalizeH="0" baseline="0" noProof="0" dirty="0" smtClean="0">
                          <a:ln>
                            <a:noFill/>
                          </a:ln>
                          <a:solidFill>
                            <a:srgbClr val="D4AF37"/>
                          </a:solidFill>
                          <a:effectLst/>
                          <a:uLnTx/>
                          <a:uFillTx/>
                          <a:latin typeface="+mn-lt"/>
                          <a:ea typeface="+mn-ea"/>
                          <a:cs typeface="Calibri"/>
                        </a:rPr>
                        <a:t>LDM</a:t>
                      </a:r>
                      <a:endParaRPr kumimoji="0" lang="en-US" sz="1100" b="0" i="0" u="none" strike="noStrike" kern="0" cap="none" spc="0" normalizeH="0" baseline="0" noProof="0" dirty="0">
                        <a:ln>
                          <a:noFill/>
                        </a:ln>
                        <a:solidFill>
                          <a:srgbClr val="D4AF37"/>
                        </a:solidFill>
                        <a:effectLst/>
                        <a:uLnTx/>
                        <a:uFillTx/>
                        <a:latin typeface="+mn-lt"/>
                        <a:ea typeface="+mn-ea"/>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marL="0" lvl="0" algn="ctr">
                        <a:lnSpc>
                          <a:spcPct val="100000"/>
                        </a:lnSpc>
                      </a:pPr>
                      <a:r>
                        <a:rPr sz="1100" b="1" spc="-5" baseline="0" dirty="0" smtClean="0">
                          <a:solidFill>
                            <a:srgbClr val="FFFFFF"/>
                          </a:solidFill>
                          <a:latin typeface="Calibri"/>
                          <a:cs typeface="Calibri"/>
                        </a:rPr>
                        <a:t>MVP</a:t>
                      </a:r>
                      <a:endParaRPr lang="en-US" sz="1100" b="1" spc="-5" baseline="0" dirty="0" smtClean="0">
                        <a:solidFill>
                          <a:srgbClr val="FFFFFF"/>
                        </a:solidFill>
                        <a:latin typeface="Calibri"/>
                        <a:cs typeface="Calibri"/>
                      </a:endParaRPr>
                    </a:p>
                    <a:p>
                      <a:pPr marL="0" lvl="0" algn="ctr">
                        <a:lnSpc>
                          <a:spcPct val="100000"/>
                        </a:lnSpc>
                      </a:pPr>
                      <a:r>
                        <a:rPr sz="1100" b="1" spc="-5" baseline="0" dirty="0" smtClean="0">
                          <a:solidFill>
                            <a:srgbClr val="FFFFFF"/>
                          </a:solidFill>
                          <a:latin typeface="Calibri"/>
                          <a:cs typeface="Calibri"/>
                        </a:rPr>
                        <a:t>U</a:t>
                      </a:r>
                      <a:r>
                        <a:rPr sz="1100" b="1" spc="5" baseline="0" dirty="0" smtClean="0">
                          <a:solidFill>
                            <a:srgbClr val="FFFFFF"/>
                          </a:solidFill>
                          <a:latin typeface="Calibri"/>
                          <a:cs typeface="Calibri"/>
                        </a:rPr>
                        <a:t>l</a:t>
                      </a:r>
                      <a:r>
                        <a:rPr sz="1100" b="1" baseline="0" dirty="0" smtClean="0">
                          <a:solidFill>
                            <a:srgbClr val="FFFFFF"/>
                          </a:solidFill>
                          <a:latin typeface="Calibri"/>
                          <a:cs typeface="Calibri"/>
                        </a:rPr>
                        <a:t>t</a:t>
                      </a:r>
                      <a:r>
                        <a:rPr sz="1100" b="1" spc="5" baseline="0" dirty="0" smtClean="0">
                          <a:solidFill>
                            <a:srgbClr val="FFFFFF"/>
                          </a:solidFill>
                          <a:latin typeface="Calibri"/>
                          <a:cs typeface="Calibri"/>
                        </a:rPr>
                        <a:t>r</a:t>
                      </a:r>
                      <a:r>
                        <a:rPr sz="1100" b="1" baseline="0" dirty="0" smtClean="0">
                          <a:solidFill>
                            <a:srgbClr val="FFFFFF"/>
                          </a:solidFill>
                          <a:latin typeface="Calibri"/>
                          <a:cs typeface="Calibri"/>
                        </a:rPr>
                        <a:t>a</a:t>
                      </a:r>
                      <a:r>
                        <a:rPr sz="1100" b="1" spc="-15" baseline="0" dirty="0" smtClean="0">
                          <a:solidFill>
                            <a:srgbClr val="FFFFFF"/>
                          </a:solidFill>
                          <a:latin typeface="Calibri"/>
                          <a:cs typeface="Calibri"/>
                        </a:rPr>
                        <a:t> </a:t>
                      </a:r>
                      <a:r>
                        <a:rPr sz="1100" b="1" baseline="0" dirty="0" smtClean="0">
                          <a:solidFill>
                            <a:srgbClr val="FFFFFF"/>
                          </a:solidFill>
                          <a:latin typeface="Calibri"/>
                          <a:cs typeface="Calibri"/>
                        </a:rPr>
                        <a:t>Cop</a:t>
                      </a:r>
                      <a:r>
                        <a:rPr sz="1100" b="1" spc="-5" baseline="0" dirty="0" smtClean="0">
                          <a:solidFill>
                            <a:srgbClr val="FFFFFF"/>
                          </a:solidFill>
                          <a:latin typeface="Calibri"/>
                          <a:cs typeface="Calibri"/>
                        </a:rPr>
                        <a:t>ay</a:t>
                      </a:r>
                      <a:endParaRPr lang="en-US" sz="1100" b="1" spc="-5" baseline="0" dirty="0" smtClean="0">
                        <a:solidFill>
                          <a:srgbClr val="FFFFFF"/>
                        </a:solidFill>
                        <a:latin typeface="Calibri"/>
                        <a:cs typeface="Calibri"/>
                      </a:endParaRPr>
                    </a:p>
                    <a:p>
                      <a:pPr marL="0" lvl="0" algn="ctr">
                        <a:lnSpc>
                          <a:spcPct val="100000"/>
                        </a:lnSpc>
                      </a:pPr>
                      <a:r>
                        <a:rPr sz="1100" b="1" spc="-5" baseline="0" dirty="0" smtClean="0">
                          <a:solidFill>
                            <a:srgbClr val="FFFFFF"/>
                          </a:solidFill>
                          <a:latin typeface="Calibri"/>
                          <a:cs typeface="Calibri"/>
                        </a:rPr>
                        <a:t>Plan</a:t>
                      </a:r>
                      <a:endParaRPr sz="1100" baseline="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marL="0" lvl="0" algn="ctr">
                        <a:lnSpc>
                          <a:spcPct val="100000"/>
                        </a:lnSpc>
                      </a:pPr>
                      <a:r>
                        <a:rPr sz="1100" b="1" spc="-5" dirty="0" smtClean="0">
                          <a:solidFill>
                            <a:srgbClr val="F57620"/>
                          </a:solidFill>
                          <a:latin typeface="Calibri"/>
                          <a:cs typeface="Calibri"/>
                        </a:rPr>
                        <a:t>MVP</a:t>
                      </a:r>
                      <a:endParaRPr lang="en-US" sz="1100" b="1" spc="-5" dirty="0" smtClean="0">
                        <a:solidFill>
                          <a:srgbClr val="F57620"/>
                        </a:solidFill>
                        <a:latin typeface="Calibri"/>
                        <a:cs typeface="Calibri"/>
                      </a:endParaRPr>
                    </a:p>
                    <a:p>
                      <a:pPr marL="0" lvl="0" algn="ctr">
                        <a:lnSpc>
                          <a:spcPct val="100000"/>
                        </a:lnSpc>
                      </a:pPr>
                      <a:r>
                        <a:rPr sz="1100" b="1" spc="-5" dirty="0" smtClean="0">
                          <a:solidFill>
                            <a:srgbClr val="F57620"/>
                          </a:solidFill>
                          <a:latin typeface="Calibri"/>
                          <a:cs typeface="Calibri"/>
                        </a:rPr>
                        <a:t>U</a:t>
                      </a:r>
                      <a:r>
                        <a:rPr sz="1100" b="1" spc="5" dirty="0" smtClean="0">
                          <a:solidFill>
                            <a:srgbClr val="F57620"/>
                          </a:solidFill>
                          <a:latin typeface="Calibri"/>
                          <a:cs typeface="Calibri"/>
                        </a:rPr>
                        <a:t>l</a:t>
                      </a:r>
                      <a:r>
                        <a:rPr sz="1100" b="1" dirty="0" smtClean="0">
                          <a:solidFill>
                            <a:srgbClr val="F57620"/>
                          </a:solidFill>
                          <a:latin typeface="Calibri"/>
                          <a:cs typeface="Calibri"/>
                        </a:rPr>
                        <a:t>t</a:t>
                      </a:r>
                      <a:r>
                        <a:rPr sz="1100" b="1" spc="5" dirty="0" smtClean="0">
                          <a:solidFill>
                            <a:srgbClr val="F57620"/>
                          </a:solidFill>
                          <a:latin typeface="Calibri"/>
                          <a:cs typeface="Calibri"/>
                        </a:rPr>
                        <a:t>r</a:t>
                      </a:r>
                      <a:r>
                        <a:rPr sz="1100" b="1" dirty="0" smtClean="0">
                          <a:solidFill>
                            <a:srgbClr val="F57620"/>
                          </a:solidFill>
                          <a:latin typeface="Calibri"/>
                          <a:cs typeface="Calibri"/>
                        </a:rPr>
                        <a:t>a</a:t>
                      </a:r>
                      <a:r>
                        <a:rPr sz="1100" b="1" spc="-15" dirty="0" smtClean="0">
                          <a:solidFill>
                            <a:srgbClr val="F57620"/>
                          </a:solidFill>
                          <a:latin typeface="Calibri"/>
                          <a:cs typeface="Calibri"/>
                        </a:rPr>
                        <a:t> </a:t>
                      </a:r>
                      <a:r>
                        <a:rPr sz="1100" b="1" spc="-5" dirty="0" smtClean="0">
                          <a:solidFill>
                            <a:srgbClr val="F57620"/>
                          </a:solidFill>
                          <a:latin typeface="Calibri"/>
                          <a:cs typeface="Calibri"/>
                        </a:rPr>
                        <a:t>H</a:t>
                      </a:r>
                      <a:r>
                        <a:rPr lang="en-US" sz="1100" b="1" spc="-5" dirty="0" smtClean="0">
                          <a:solidFill>
                            <a:srgbClr val="F57620"/>
                          </a:solidFill>
                          <a:latin typeface="Calibri"/>
                          <a:cs typeface="Calibri"/>
                        </a:rPr>
                        <a:t>SA</a:t>
                      </a:r>
                    </a:p>
                    <a:p>
                      <a:pPr marL="0" lvl="0" algn="ctr">
                        <a:lnSpc>
                          <a:spcPct val="100000"/>
                        </a:lnSpc>
                      </a:pPr>
                      <a:r>
                        <a:rPr sz="1100" b="1" spc="-5" dirty="0" smtClean="0">
                          <a:solidFill>
                            <a:srgbClr val="F57620"/>
                          </a:solidFill>
                          <a:latin typeface="Calibri"/>
                          <a:cs typeface="Calibri"/>
                        </a:rPr>
                        <a:t>HDHP</a:t>
                      </a:r>
                      <a:endParaRPr sz="1100" dirty="0">
                        <a:solidFill>
                          <a:srgbClr val="F57620"/>
                        </a:solidFill>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1"/>
                  </a:ext>
                </a:extLst>
              </a:tr>
              <a:tr h="219456">
                <a:tc>
                  <a:txBody>
                    <a:bodyPr/>
                    <a:lstStyle/>
                    <a:p>
                      <a:pPr marL="36576" algn="l">
                        <a:lnSpc>
                          <a:spcPct val="100000"/>
                        </a:lnSpc>
                        <a:spcBef>
                          <a:spcPts val="0"/>
                        </a:spcBef>
                      </a:pPr>
                      <a:r>
                        <a:rPr lang="en-US" sz="1000" b="1" i="0" u="none" spc="-20" dirty="0" smtClean="0">
                          <a:solidFill>
                            <a:srgbClr val="FFFFFF"/>
                          </a:solidFill>
                          <a:uFill>
                            <a:solidFill>
                              <a:srgbClr val="FFFFFF"/>
                            </a:solidFill>
                          </a:uFill>
                          <a:latin typeface="+mn-lt"/>
                          <a:cs typeface="Calibri"/>
                        </a:rPr>
                        <a:t>PHCS/</a:t>
                      </a:r>
                      <a:r>
                        <a:rPr lang="en-US" sz="1000" b="1" i="0" u="none" spc="-20" dirty="0" err="1" smtClean="0">
                          <a:solidFill>
                            <a:srgbClr val="FFFFFF"/>
                          </a:solidFill>
                          <a:uFill>
                            <a:solidFill>
                              <a:srgbClr val="FFFFFF"/>
                            </a:solidFill>
                          </a:uFill>
                          <a:latin typeface="+mn-lt"/>
                          <a:cs typeface="Calibri"/>
                        </a:rPr>
                        <a:t>MultiPlan</a:t>
                      </a:r>
                      <a:r>
                        <a:rPr lang="en-US" sz="1000" b="1" i="0" u="none" spc="-20" baseline="0" dirty="0" smtClean="0">
                          <a:solidFill>
                            <a:srgbClr val="FFFFFF"/>
                          </a:solidFill>
                          <a:uFill>
                            <a:solidFill>
                              <a:srgbClr val="FFFFFF"/>
                            </a:solidFill>
                          </a:uFill>
                          <a:latin typeface="+mn-lt"/>
                          <a:cs typeface="Calibri"/>
                        </a:rPr>
                        <a:t> Physician Network</a:t>
                      </a:r>
                      <a:endParaRPr lang="en-US" sz="1000" i="0" u="none" dirty="0">
                        <a:latin typeface="+mn-lt"/>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spcBef>
                          <a:spcPts val="0"/>
                        </a:spcBef>
                      </a:pPr>
                      <a:r>
                        <a:rPr sz="1000" b="1" spc="-5" dirty="0" smtClean="0">
                          <a:latin typeface="Calibri"/>
                          <a:cs typeface="Calibri"/>
                        </a:rPr>
                        <a:t>Limited</a:t>
                      </a:r>
                      <a:r>
                        <a:rPr sz="1000" b="1" dirty="0" smtClean="0">
                          <a:latin typeface="Calibri"/>
                          <a:cs typeface="Calibri"/>
                        </a:rPr>
                        <a:t> </a:t>
                      </a:r>
                      <a:r>
                        <a:rPr sz="1000" b="1" spc="-5" dirty="0" smtClean="0">
                          <a:latin typeface="Calibri"/>
                          <a:cs typeface="Calibri"/>
                        </a:rPr>
                        <a:t>Day</a:t>
                      </a:r>
                      <a:r>
                        <a:rPr sz="1000" b="1" spc="-20" dirty="0" smtClean="0">
                          <a:latin typeface="Calibri"/>
                          <a:cs typeface="Calibri"/>
                        </a:rPr>
                        <a:t> </a:t>
                      </a:r>
                      <a:r>
                        <a:rPr sz="1000" b="1" spc="-5" dirty="0" smtClean="0">
                          <a:latin typeface="Calibri"/>
                          <a:cs typeface="Calibri"/>
                        </a:rPr>
                        <a:t>Medical</a:t>
                      </a:r>
                      <a:r>
                        <a:rPr sz="1000" b="1" spc="-15" dirty="0" smtClean="0">
                          <a:latin typeface="Calibri"/>
                          <a:cs typeface="Calibri"/>
                        </a:rPr>
                        <a:t> </a:t>
                      </a:r>
                      <a:r>
                        <a:rPr sz="1000" b="1" spc="-5" dirty="0" smtClean="0">
                          <a:latin typeface="Calibri"/>
                          <a:cs typeface="Calibri"/>
                        </a:rPr>
                        <a:t>Plan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lvl="0" algn="ctr">
                        <a:lnSpc>
                          <a:spcPct val="100000"/>
                        </a:lnSpc>
                        <a:spcBef>
                          <a:spcPts val="0"/>
                        </a:spcBef>
                      </a:pPr>
                      <a:r>
                        <a:rPr sz="1000" b="1" spc="-5" dirty="0">
                          <a:latin typeface="Calibri"/>
                          <a:cs typeface="Calibri"/>
                        </a:rPr>
                        <a:t>Limited</a:t>
                      </a:r>
                      <a:r>
                        <a:rPr sz="1000" b="1" dirty="0">
                          <a:latin typeface="Calibri"/>
                          <a:cs typeface="Calibri"/>
                        </a:rPr>
                        <a:t> </a:t>
                      </a:r>
                      <a:r>
                        <a:rPr sz="1000" b="1" spc="-5" dirty="0">
                          <a:latin typeface="Calibri"/>
                          <a:cs typeface="Calibri"/>
                        </a:rPr>
                        <a:t>Day</a:t>
                      </a:r>
                      <a:r>
                        <a:rPr sz="1000" b="1" spc="-20" dirty="0">
                          <a:latin typeface="Calibri"/>
                          <a:cs typeface="Calibri"/>
                        </a:rPr>
                        <a:t> </a:t>
                      </a:r>
                      <a:r>
                        <a:rPr sz="1000" b="1" spc="-5" dirty="0">
                          <a:latin typeface="Calibri"/>
                          <a:cs typeface="Calibri"/>
                        </a:rPr>
                        <a:t>Medical</a:t>
                      </a:r>
                      <a:r>
                        <a:rPr sz="1000" b="1" spc="-15" dirty="0">
                          <a:latin typeface="Calibri"/>
                          <a:cs typeface="Calibri"/>
                        </a:rPr>
                        <a:t> </a:t>
                      </a:r>
                      <a:r>
                        <a:rPr sz="1000" b="1" spc="-5" dirty="0">
                          <a:latin typeface="Calibri"/>
                          <a:cs typeface="Calibri"/>
                        </a:rPr>
                        <a:t>Plan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0" lvl="0" algn="ctr">
                        <a:lnSpc>
                          <a:spcPct val="100000"/>
                        </a:lnSpc>
                        <a:spcBef>
                          <a:spcPts val="0"/>
                        </a:spcBef>
                      </a:pPr>
                      <a:r>
                        <a:rPr sz="1000" b="1" spc="-5" dirty="0">
                          <a:latin typeface="Calibri"/>
                          <a:cs typeface="Calibri"/>
                        </a:rPr>
                        <a:t>Limited</a:t>
                      </a:r>
                      <a:r>
                        <a:rPr sz="1000" b="1" dirty="0">
                          <a:latin typeface="Calibri"/>
                          <a:cs typeface="Calibri"/>
                        </a:rPr>
                        <a:t> </a:t>
                      </a:r>
                      <a:r>
                        <a:rPr sz="1000" b="1" spc="-5" dirty="0">
                          <a:latin typeface="Calibri"/>
                          <a:cs typeface="Calibri"/>
                        </a:rPr>
                        <a:t>Day</a:t>
                      </a:r>
                      <a:r>
                        <a:rPr sz="1000" b="1" spc="-20" dirty="0">
                          <a:latin typeface="Calibri"/>
                          <a:cs typeface="Calibri"/>
                        </a:rPr>
                        <a:t> </a:t>
                      </a:r>
                      <a:r>
                        <a:rPr sz="1000" b="1" spc="-5" dirty="0">
                          <a:latin typeface="Calibri"/>
                          <a:cs typeface="Calibri"/>
                        </a:rPr>
                        <a:t>Medical</a:t>
                      </a:r>
                      <a:r>
                        <a:rPr sz="1000" b="1" spc="-15" dirty="0">
                          <a:latin typeface="Calibri"/>
                          <a:cs typeface="Calibri"/>
                        </a:rPr>
                        <a:t> </a:t>
                      </a:r>
                      <a:r>
                        <a:rPr sz="1000" b="1" spc="-5" dirty="0">
                          <a:latin typeface="Calibri"/>
                          <a:cs typeface="Calibri"/>
                        </a:rPr>
                        <a:t>Plan</a:t>
                      </a:r>
                      <a:endParaRPr sz="10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lvl="0" algn="ctr">
                        <a:lnSpc>
                          <a:spcPct val="100000"/>
                        </a:lnSpc>
                        <a:spcBef>
                          <a:spcPts val="0"/>
                        </a:spcBef>
                      </a:pPr>
                      <a:r>
                        <a:rPr sz="1000" b="1" spc="-5" dirty="0">
                          <a:latin typeface="Calibri"/>
                          <a:cs typeface="Calibri"/>
                        </a:rPr>
                        <a:t>“Traditional”</a:t>
                      </a:r>
                      <a:r>
                        <a:rPr sz="1000" b="1" dirty="0">
                          <a:latin typeface="Calibri"/>
                          <a:cs typeface="Calibri"/>
                        </a:rPr>
                        <a:t> </a:t>
                      </a:r>
                      <a:r>
                        <a:rPr sz="1000" b="1" spc="-10" dirty="0">
                          <a:latin typeface="Calibri"/>
                          <a:cs typeface="Calibri"/>
                        </a:rPr>
                        <a:t>PPO</a:t>
                      </a:r>
                      <a:endParaRPr sz="10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lvl="0" algn="ctr">
                        <a:lnSpc>
                          <a:spcPct val="100000"/>
                        </a:lnSpc>
                        <a:spcBef>
                          <a:spcPts val="0"/>
                        </a:spcBef>
                      </a:pPr>
                      <a:r>
                        <a:rPr sz="1000" b="1" spc="-5" dirty="0">
                          <a:latin typeface="Calibri"/>
                          <a:cs typeface="Calibri"/>
                        </a:rPr>
                        <a:t>“Traditional”</a:t>
                      </a:r>
                      <a:r>
                        <a:rPr sz="1000" b="1" dirty="0">
                          <a:latin typeface="Calibri"/>
                          <a:cs typeface="Calibri"/>
                        </a:rPr>
                        <a:t> </a:t>
                      </a:r>
                      <a:r>
                        <a:rPr sz="1000" b="1" spc="-10" dirty="0">
                          <a:latin typeface="Calibri"/>
                          <a:cs typeface="Calibri"/>
                        </a:rPr>
                        <a:t>HDHP</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 xmlns:a16="http://schemas.microsoft.com/office/drawing/2014/main" val="10002"/>
                  </a:ext>
                </a:extLst>
              </a:tr>
              <a:tr h="219456">
                <a:tc>
                  <a:txBody>
                    <a:bodyPr/>
                    <a:lstStyle/>
                    <a:p>
                      <a:pPr marL="36576">
                        <a:lnSpc>
                          <a:spcPct val="100000"/>
                        </a:lnSpc>
                        <a:spcBef>
                          <a:spcPts val="0"/>
                        </a:spcBef>
                      </a:pPr>
                      <a:r>
                        <a:rPr sz="1000" b="1" spc="-5" dirty="0">
                          <a:solidFill>
                            <a:srgbClr val="FFFFFF"/>
                          </a:solidFill>
                          <a:latin typeface="Calibri"/>
                          <a:cs typeface="Calibri"/>
                        </a:rPr>
                        <a:t>Single</a:t>
                      </a:r>
                      <a:r>
                        <a:rPr sz="1000" b="1" spc="-35" dirty="0">
                          <a:solidFill>
                            <a:srgbClr val="FFFFFF"/>
                          </a:solidFill>
                          <a:latin typeface="Calibri"/>
                          <a:cs typeface="Calibri"/>
                        </a:rPr>
                        <a:t> </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lvl="0" algn="ctr">
                        <a:lnSpc>
                          <a:spcPct val="100000"/>
                        </a:lnSpc>
                        <a:spcBef>
                          <a:spcPts val="370"/>
                        </a:spcBef>
                      </a:pPr>
                      <a:r>
                        <a:rPr sz="1100" b="1" dirty="0" smtClean="0">
                          <a:solidFill>
                            <a:srgbClr val="FFFFFF"/>
                          </a:solidFill>
                          <a:latin typeface="Calibri"/>
                          <a:cs typeface="Calibri"/>
                        </a:rPr>
                        <a:t>$35</a:t>
                      </a:r>
                      <a:r>
                        <a:rPr lang="en-US" sz="1100" b="1" dirty="0" smtClean="0">
                          <a:solidFill>
                            <a:srgbClr val="FFFFFF"/>
                          </a:solidFill>
                          <a:latin typeface="Calibri"/>
                          <a:cs typeface="Calibri"/>
                        </a:rPr>
                        <a:t>5</a:t>
                      </a:r>
                      <a:r>
                        <a:rPr sz="1100" b="1" dirty="0" smtClean="0">
                          <a:solidFill>
                            <a:srgbClr val="FFFFFF"/>
                          </a:solidFill>
                          <a:latin typeface="Calibri"/>
                          <a:cs typeface="Calibri"/>
                        </a:rPr>
                        <a:t>.</a:t>
                      </a:r>
                      <a:r>
                        <a:rPr lang="en-US" sz="1100" b="1" dirty="0" smtClean="0">
                          <a:solidFill>
                            <a:srgbClr val="FFFFFF"/>
                          </a:solidFill>
                          <a:latin typeface="Calibri"/>
                          <a:cs typeface="Calibri"/>
                        </a:rPr>
                        <a:t>82</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marL="635"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4</a:t>
                      </a:r>
                      <a:r>
                        <a:rPr lang="en-US" sz="1100" b="1" dirty="0" smtClean="0">
                          <a:solidFill>
                            <a:srgbClr val="FFFFFF"/>
                          </a:solidFill>
                          <a:latin typeface="Calibri"/>
                          <a:cs typeface="Calibri"/>
                        </a:rPr>
                        <a:t>42.56</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tc>
                  <a:txBody>
                    <a:bodyPr/>
                    <a:lstStyle/>
                    <a:p>
                      <a:pPr lvl="0" algn="ctr">
                        <a:lnSpc>
                          <a:spcPct val="100000"/>
                        </a:lnSpc>
                        <a:spcBef>
                          <a:spcPts val="0"/>
                        </a:spcBef>
                      </a:pPr>
                      <a:r>
                        <a:rPr sz="1100" b="1" dirty="0" smtClean="0">
                          <a:solidFill>
                            <a:srgbClr val="FFFFFF"/>
                          </a:solidFill>
                          <a:latin typeface="Calibri"/>
                          <a:cs typeface="Calibri"/>
                        </a:rPr>
                        <a:t>$</a:t>
                      </a:r>
                      <a:r>
                        <a:rPr lang="en-US" sz="1100" b="1" dirty="0" smtClean="0">
                          <a:solidFill>
                            <a:srgbClr val="FFFFFF"/>
                          </a:solidFill>
                          <a:latin typeface="Calibri"/>
                          <a:cs typeface="Calibri"/>
                        </a:rPr>
                        <a:t>503.12</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smtClean="0">
                          <a:solidFill>
                            <a:srgbClr val="FFFFFF"/>
                          </a:solidFill>
                          <a:latin typeface="Calibri"/>
                          <a:cs typeface="Calibri"/>
                        </a:rPr>
                        <a:t>$</a:t>
                      </a:r>
                      <a:r>
                        <a:rPr lang="en-US" sz="1100" b="1" dirty="0" smtClean="0">
                          <a:solidFill>
                            <a:srgbClr val="FFFFFF"/>
                          </a:solidFill>
                          <a:latin typeface="Calibri"/>
                          <a:cs typeface="Calibri"/>
                        </a:rPr>
                        <a:t>606.03</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55</a:t>
                      </a:r>
                      <a:r>
                        <a:rPr lang="en-US" sz="1100" b="1" dirty="0" smtClean="0">
                          <a:solidFill>
                            <a:srgbClr val="FFFFFF"/>
                          </a:solidFill>
                          <a:latin typeface="Calibri"/>
                          <a:cs typeface="Calibri"/>
                        </a:rPr>
                        <a:t>6.52</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9050">
                      <a:solidFill>
                        <a:srgbClr val="FFFFFF"/>
                      </a:solidFill>
                      <a:prstDash val="solid"/>
                    </a:lnB>
                    <a:solidFill>
                      <a:schemeClr val="tx1"/>
                    </a:solidFill>
                  </a:tcPr>
                </a:tc>
                <a:extLst>
                  <a:ext uri="{0D108BD9-81ED-4DB2-BD59-A6C34878D82A}">
                    <a16:rowId xmlns="" xmlns:a16="http://schemas.microsoft.com/office/drawing/2014/main" val="10003"/>
                  </a:ext>
                </a:extLst>
              </a:tr>
              <a:tr h="219456">
                <a:tc>
                  <a:txBody>
                    <a:bodyPr/>
                    <a:lstStyle/>
                    <a:p>
                      <a:pPr marL="36576">
                        <a:lnSpc>
                          <a:spcPct val="100000"/>
                        </a:lnSpc>
                        <a:spcBef>
                          <a:spcPts val="17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p</a:t>
                      </a:r>
                      <a:r>
                        <a:rPr sz="1000" b="1" spc="-5" dirty="0">
                          <a:solidFill>
                            <a:srgbClr val="FFFFFF"/>
                          </a:solidFill>
                          <a:latin typeface="Calibri"/>
                          <a:cs typeface="Calibri"/>
                        </a:rPr>
                        <a:t>l</a:t>
                      </a:r>
                      <a:r>
                        <a:rPr sz="1000" b="1" dirty="0">
                          <a:solidFill>
                            <a:srgbClr val="FFFFFF"/>
                          </a:solidFill>
                          <a:latin typeface="Calibri"/>
                          <a:cs typeface="Calibri"/>
                        </a:rPr>
                        <a:t>o</a:t>
                      </a:r>
                      <a:r>
                        <a:rPr sz="1000" b="1" spc="-5" dirty="0">
                          <a:solidFill>
                            <a:srgbClr val="FFFFFF"/>
                          </a:solidFill>
                          <a:latin typeface="Calibri"/>
                          <a:cs typeface="Calibri"/>
                        </a:rPr>
                        <a:t>y</a:t>
                      </a:r>
                      <a:r>
                        <a:rPr sz="1000" b="1" dirty="0">
                          <a:solidFill>
                            <a:srgbClr val="FFFFFF"/>
                          </a:solidFill>
                          <a:latin typeface="Calibri"/>
                          <a:cs typeface="Calibri"/>
                        </a:rPr>
                        <a:t>ee</a:t>
                      </a:r>
                      <a:r>
                        <a:rPr sz="1000" b="1" spc="-45" dirty="0">
                          <a:solidFill>
                            <a:srgbClr val="FFFFFF"/>
                          </a:solidFill>
                          <a:latin typeface="Calibri"/>
                          <a:cs typeface="Calibri"/>
                        </a:rPr>
                        <a:t> </a:t>
                      </a:r>
                      <a:r>
                        <a:rPr sz="1000" b="1" dirty="0">
                          <a:solidFill>
                            <a:srgbClr val="FFFFFF"/>
                          </a:solidFill>
                          <a:latin typeface="Calibri"/>
                          <a:cs typeface="Calibri"/>
                        </a:rPr>
                        <a:t>&amp;</a:t>
                      </a:r>
                      <a:r>
                        <a:rPr sz="1000" b="1" spc="-30" dirty="0">
                          <a:solidFill>
                            <a:srgbClr val="FFFFFF"/>
                          </a:solidFill>
                          <a:latin typeface="Calibri"/>
                          <a:cs typeface="Calibri"/>
                        </a:rPr>
                        <a:t> </a:t>
                      </a:r>
                      <a:r>
                        <a:rPr sz="1000" b="1" spc="-5" dirty="0">
                          <a:solidFill>
                            <a:srgbClr val="FFFFFF"/>
                          </a:solidFill>
                          <a:latin typeface="Calibri"/>
                          <a:cs typeface="Calibri"/>
                        </a:rPr>
                        <a:t>S</a:t>
                      </a:r>
                      <a:r>
                        <a:rPr sz="1000" b="1" spc="5" dirty="0">
                          <a:solidFill>
                            <a:srgbClr val="FFFFFF"/>
                          </a:solidFill>
                          <a:latin typeface="Calibri"/>
                          <a:cs typeface="Calibri"/>
                        </a:rPr>
                        <a:t>p</a:t>
                      </a:r>
                      <a:r>
                        <a:rPr sz="1000" b="1" dirty="0">
                          <a:solidFill>
                            <a:srgbClr val="FFFFFF"/>
                          </a:solidFill>
                          <a:latin typeface="Calibri"/>
                          <a:cs typeface="Calibri"/>
                        </a:rPr>
                        <a:t>o</a:t>
                      </a:r>
                      <a:r>
                        <a:rPr sz="1000" b="1" spc="5" dirty="0">
                          <a:solidFill>
                            <a:srgbClr val="FFFFFF"/>
                          </a:solidFill>
                          <a:latin typeface="Calibri"/>
                          <a:cs typeface="Calibri"/>
                        </a:rPr>
                        <a:t>u</a:t>
                      </a:r>
                      <a:r>
                        <a:rPr sz="1000" b="1" spc="-5" dirty="0">
                          <a:solidFill>
                            <a:srgbClr val="FFFFFF"/>
                          </a:solidFill>
                          <a:latin typeface="Calibri"/>
                          <a:cs typeface="Calibri"/>
                        </a:rPr>
                        <a:t>s</a:t>
                      </a:r>
                      <a:r>
                        <a:rPr sz="1000" b="1" dirty="0">
                          <a:solidFill>
                            <a:srgbClr val="FFFFFF"/>
                          </a:solidFill>
                          <a:latin typeface="Calibri"/>
                          <a:cs typeface="Calibri"/>
                        </a:rPr>
                        <a:t>e</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004B8E"/>
                    </a:solidFill>
                  </a:tcPr>
                </a:tc>
                <a:tc>
                  <a:txBody>
                    <a:bodyPr/>
                    <a:lstStyle/>
                    <a:p>
                      <a:pPr lvl="0" algn="ctr">
                        <a:lnSpc>
                          <a:spcPct val="100000"/>
                        </a:lnSpc>
                        <a:spcBef>
                          <a:spcPts val="370"/>
                        </a:spcBef>
                      </a:pPr>
                      <a:r>
                        <a:rPr sz="1100" b="1" dirty="0" smtClean="0">
                          <a:solidFill>
                            <a:srgbClr val="FFFFFF"/>
                          </a:solidFill>
                          <a:latin typeface="Calibri"/>
                          <a:cs typeface="Calibri"/>
                        </a:rPr>
                        <a:t>$5</a:t>
                      </a:r>
                      <a:r>
                        <a:rPr lang="en-US" sz="1100" b="1" dirty="0" smtClean="0">
                          <a:solidFill>
                            <a:srgbClr val="FFFFFF"/>
                          </a:solidFill>
                          <a:latin typeface="Calibri"/>
                          <a:cs typeface="Calibri"/>
                        </a:rPr>
                        <a:t>94.54</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marL="635"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7</a:t>
                      </a:r>
                      <a:r>
                        <a:rPr lang="en-US" sz="1100" b="1" dirty="0" smtClean="0">
                          <a:solidFill>
                            <a:srgbClr val="FFFFFF"/>
                          </a:solidFill>
                          <a:latin typeface="Calibri"/>
                          <a:cs typeface="Calibri"/>
                        </a:rPr>
                        <a:t>67.44</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tc>
                  <a:txBody>
                    <a:bodyPr/>
                    <a:lstStyle/>
                    <a:p>
                      <a:pPr lvl="0" algn="ctr">
                        <a:lnSpc>
                          <a:spcPct val="100000"/>
                        </a:lnSpc>
                        <a:spcBef>
                          <a:spcPts val="0"/>
                        </a:spcBef>
                      </a:pPr>
                      <a:r>
                        <a:rPr sz="1100" b="1" dirty="0" smtClean="0">
                          <a:solidFill>
                            <a:srgbClr val="FFFFFF"/>
                          </a:solidFill>
                          <a:latin typeface="Calibri"/>
                          <a:cs typeface="Calibri"/>
                        </a:rPr>
                        <a:t>$</a:t>
                      </a:r>
                      <a:r>
                        <a:rPr lang="en-US" sz="1100" b="1" dirty="0" smtClean="0">
                          <a:solidFill>
                            <a:srgbClr val="FFFFFF"/>
                          </a:solidFill>
                          <a:latin typeface="Calibri"/>
                          <a:cs typeface="Calibri"/>
                        </a:rPr>
                        <a:t>900.24</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1,</a:t>
                      </a:r>
                      <a:r>
                        <a:rPr lang="en-US" sz="1100" b="1" dirty="0" smtClean="0">
                          <a:solidFill>
                            <a:srgbClr val="FFFFFF"/>
                          </a:solidFill>
                          <a:latin typeface="Calibri"/>
                          <a:cs typeface="Calibri"/>
                        </a:rPr>
                        <a:t>111.42</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1,00</a:t>
                      </a:r>
                      <a:r>
                        <a:rPr lang="en-US" sz="1100" b="1" dirty="0" smtClean="0">
                          <a:solidFill>
                            <a:srgbClr val="FFFFFF"/>
                          </a:solidFill>
                          <a:latin typeface="Calibri"/>
                          <a:cs typeface="Calibri"/>
                        </a:rPr>
                        <a:t>2.50</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905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4"/>
                  </a:ext>
                </a:extLst>
              </a:tr>
              <a:tr h="219456">
                <a:tc>
                  <a:txBody>
                    <a:bodyPr/>
                    <a:lstStyle/>
                    <a:p>
                      <a:pPr marL="36576">
                        <a:lnSpc>
                          <a:spcPct val="100000"/>
                        </a:lnSpc>
                        <a:spcBef>
                          <a:spcPts val="17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p</a:t>
                      </a:r>
                      <a:r>
                        <a:rPr sz="1000" b="1" spc="-5" dirty="0">
                          <a:solidFill>
                            <a:srgbClr val="FFFFFF"/>
                          </a:solidFill>
                          <a:latin typeface="Calibri"/>
                          <a:cs typeface="Calibri"/>
                        </a:rPr>
                        <a:t>l</a:t>
                      </a:r>
                      <a:r>
                        <a:rPr sz="1000" b="1" dirty="0">
                          <a:solidFill>
                            <a:srgbClr val="FFFFFF"/>
                          </a:solidFill>
                          <a:latin typeface="Calibri"/>
                          <a:cs typeface="Calibri"/>
                        </a:rPr>
                        <a:t>o</a:t>
                      </a:r>
                      <a:r>
                        <a:rPr sz="1000" b="1" spc="-5" dirty="0">
                          <a:solidFill>
                            <a:srgbClr val="FFFFFF"/>
                          </a:solidFill>
                          <a:latin typeface="Calibri"/>
                          <a:cs typeface="Calibri"/>
                        </a:rPr>
                        <a:t>y</a:t>
                      </a:r>
                      <a:r>
                        <a:rPr sz="1000" b="1" dirty="0">
                          <a:solidFill>
                            <a:srgbClr val="FFFFFF"/>
                          </a:solidFill>
                          <a:latin typeface="Calibri"/>
                          <a:cs typeface="Calibri"/>
                        </a:rPr>
                        <a:t>ee</a:t>
                      </a:r>
                      <a:r>
                        <a:rPr sz="1000" b="1" spc="-45" dirty="0">
                          <a:solidFill>
                            <a:srgbClr val="FFFFFF"/>
                          </a:solidFill>
                          <a:latin typeface="Calibri"/>
                          <a:cs typeface="Calibri"/>
                        </a:rPr>
                        <a:t> </a:t>
                      </a:r>
                      <a:r>
                        <a:rPr sz="1000" b="1" dirty="0">
                          <a:solidFill>
                            <a:srgbClr val="FFFFFF"/>
                          </a:solidFill>
                          <a:latin typeface="Calibri"/>
                          <a:cs typeface="Calibri"/>
                        </a:rPr>
                        <a:t>&amp;</a:t>
                      </a:r>
                      <a:r>
                        <a:rPr sz="1000" b="1" spc="-20" dirty="0">
                          <a:solidFill>
                            <a:srgbClr val="FFFFFF"/>
                          </a:solidFill>
                          <a:latin typeface="Calibri"/>
                          <a:cs typeface="Calibri"/>
                        </a:rPr>
                        <a:t> </a:t>
                      </a:r>
                      <a:r>
                        <a:rPr sz="1000" b="1" dirty="0">
                          <a:solidFill>
                            <a:srgbClr val="FFFFFF"/>
                          </a:solidFill>
                          <a:latin typeface="Calibri"/>
                          <a:cs typeface="Calibri"/>
                        </a:rPr>
                        <a:t>C</a:t>
                      </a:r>
                      <a:r>
                        <a:rPr sz="1000" b="1" spc="5" dirty="0">
                          <a:solidFill>
                            <a:srgbClr val="FFFFFF"/>
                          </a:solidFill>
                          <a:latin typeface="Calibri"/>
                          <a:cs typeface="Calibri"/>
                        </a:rPr>
                        <a:t>h</a:t>
                      </a:r>
                      <a:r>
                        <a:rPr sz="1000" b="1" spc="-5" dirty="0">
                          <a:solidFill>
                            <a:srgbClr val="FFFFFF"/>
                          </a:solidFill>
                          <a:latin typeface="Calibri"/>
                          <a:cs typeface="Calibri"/>
                        </a:rPr>
                        <a:t>il</a:t>
                      </a:r>
                      <a:r>
                        <a:rPr sz="1000" b="1" spc="5" dirty="0">
                          <a:solidFill>
                            <a:srgbClr val="FFFFFF"/>
                          </a:solidFill>
                          <a:latin typeface="Calibri"/>
                          <a:cs typeface="Calibri"/>
                        </a:rPr>
                        <a:t>d</a:t>
                      </a:r>
                      <a:r>
                        <a:rPr sz="1000" b="1" dirty="0">
                          <a:solidFill>
                            <a:srgbClr val="FFFFFF"/>
                          </a:solidFill>
                          <a:latin typeface="Calibri"/>
                          <a:cs typeface="Calibri"/>
                        </a:rPr>
                        <a:t>(</a:t>
                      </a:r>
                      <a:r>
                        <a:rPr sz="1000" b="1" spc="5" dirty="0">
                          <a:solidFill>
                            <a:srgbClr val="FFFFFF"/>
                          </a:solidFill>
                          <a:latin typeface="Calibri"/>
                          <a:cs typeface="Calibri"/>
                        </a:rPr>
                        <a:t>r</a:t>
                      </a:r>
                      <a:r>
                        <a:rPr sz="1000" b="1" dirty="0">
                          <a:solidFill>
                            <a:srgbClr val="FFFFFF"/>
                          </a:solidFill>
                          <a:latin typeface="Calibri"/>
                          <a:cs typeface="Calibri"/>
                        </a:rPr>
                        <a:t>e</a:t>
                      </a:r>
                      <a:r>
                        <a:rPr sz="1000" b="1" spc="-10" dirty="0">
                          <a:solidFill>
                            <a:srgbClr val="FFFFFF"/>
                          </a:solidFill>
                          <a:latin typeface="Calibri"/>
                          <a:cs typeface="Calibri"/>
                        </a:rPr>
                        <a:t>n</a:t>
                      </a:r>
                      <a:r>
                        <a:rPr sz="1000" b="1" dirty="0">
                          <a:solidFill>
                            <a:srgbClr val="FFFFFF"/>
                          </a:solidFill>
                          <a:latin typeface="Calibri"/>
                          <a:cs typeface="Calibri"/>
                        </a:rPr>
                        <a:t>)</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lvl="0" algn="ctr">
                        <a:lnSpc>
                          <a:spcPct val="100000"/>
                        </a:lnSpc>
                        <a:spcBef>
                          <a:spcPts val="370"/>
                        </a:spcBef>
                      </a:pPr>
                      <a:r>
                        <a:rPr sz="1100" b="1" dirty="0" smtClean="0">
                          <a:solidFill>
                            <a:srgbClr val="FFFFFF"/>
                          </a:solidFill>
                          <a:latin typeface="Calibri"/>
                          <a:cs typeface="Calibri"/>
                        </a:rPr>
                        <a:t>$5</a:t>
                      </a:r>
                      <a:r>
                        <a:rPr lang="en-US" sz="1100" b="1" dirty="0" smtClean="0">
                          <a:solidFill>
                            <a:srgbClr val="FFFFFF"/>
                          </a:solidFill>
                          <a:latin typeface="Calibri"/>
                          <a:cs typeface="Calibri"/>
                        </a:rPr>
                        <a:t>36.73</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635"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6</a:t>
                      </a:r>
                      <a:r>
                        <a:rPr lang="en-US" sz="1100" b="1" dirty="0" smtClean="0">
                          <a:solidFill>
                            <a:srgbClr val="FFFFFF"/>
                          </a:solidFill>
                          <a:latin typeface="Calibri"/>
                          <a:cs typeface="Calibri"/>
                        </a:rPr>
                        <a:t>59.81</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77</a:t>
                      </a:r>
                      <a:r>
                        <a:rPr lang="en-US" sz="1100" b="1" dirty="0" smtClean="0">
                          <a:solidFill>
                            <a:srgbClr val="FFFFFF"/>
                          </a:solidFill>
                          <a:latin typeface="Calibri"/>
                          <a:cs typeface="Calibri"/>
                        </a:rPr>
                        <a:t>0</a:t>
                      </a:r>
                      <a:r>
                        <a:rPr sz="1100" b="1" dirty="0" smtClean="0">
                          <a:solidFill>
                            <a:srgbClr val="FFFFFF"/>
                          </a:solidFill>
                          <a:latin typeface="Calibri"/>
                          <a:cs typeface="Calibri"/>
                        </a:rPr>
                        <a:t>.</a:t>
                      </a:r>
                      <a:r>
                        <a:rPr lang="en-US" sz="1100" b="1" dirty="0" smtClean="0">
                          <a:solidFill>
                            <a:srgbClr val="FFFFFF"/>
                          </a:solidFill>
                          <a:latin typeface="Calibri"/>
                          <a:cs typeface="Calibri"/>
                        </a:rPr>
                        <a:t>00</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0"/>
                        </a:spcBef>
                      </a:pPr>
                      <a:r>
                        <a:rPr sz="1100" b="1" dirty="0">
                          <a:solidFill>
                            <a:srgbClr val="FFFFFF"/>
                          </a:solidFill>
                          <a:latin typeface="Calibri"/>
                          <a:cs typeface="Calibri"/>
                        </a:rPr>
                        <a:t>$</a:t>
                      </a:r>
                      <a:r>
                        <a:rPr sz="1100" b="1" dirty="0" smtClean="0">
                          <a:solidFill>
                            <a:srgbClr val="FFFFFF"/>
                          </a:solidFill>
                          <a:latin typeface="Calibri"/>
                          <a:cs typeface="Calibri"/>
                        </a:rPr>
                        <a:t>9</a:t>
                      </a:r>
                      <a:r>
                        <a:rPr lang="en-US" sz="1100" b="1" dirty="0" smtClean="0">
                          <a:solidFill>
                            <a:srgbClr val="FFFFFF"/>
                          </a:solidFill>
                          <a:latin typeface="Calibri"/>
                          <a:cs typeface="Calibri"/>
                        </a:rPr>
                        <a:t>44.67</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85</a:t>
                      </a:r>
                      <a:r>
                        <a:rPr lang="en-US" sz="1100" b="1" dirty="0" smtClean="0">
                          <a:solidFill>
                            <a:srgbClr val="FFFFFF"/>
                          </a:solidFill>
                          <a:latin typeface="Calibri"/>
                          <a:cs typeface="Calibri"/>
                        </a:rPr>
                        <a:t>5.56</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5"/>
                  </a:ext>
                </a:extLst>
              </a:tr>
              <a:tr h="222162">
                <a:tc>
                  <a:txBody>
                    <a:bodyPr/>
                    <a:lstStyle/>
                    <a:p>
                      <a:pPr marL="36576">
                        <a:lnSpc>
                          <a:spcPct val="100000"/>
                        </a:lnSpc>
                        <a:spcBef>
                          <a:spcPts val="170"/>
                        </a:spcBef>
                      </a:pPr>
                      <a:r>
                        <a:rPr sz="1000" b="1" spc="-5" dirty="0">
                          <a:solidFill>
                            <a:srgbClr val="FFFFFF"/>
                          </a:solidFill>
                          <a:latin typeface="Calibri"/>
                          <a:cs typeface="Calibri"/>
                        </a:rPr>
                        <a:t>Family</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lvl="0" algn="ctr">
                        <a:lnSpc>
                          <a:spcPct val="100000"/>
                        </a:lnSpc>
                        <a:spcBef>
                          <a:spcPts val="370"/>
                        </a:spcBef>
                      </a:pPr>
                      <a:r>
                        <a:rPr sz="1100" b="1" dirty="0" smtClean="0">
                          <a:solidFill>
                            <a:srgbClr val="FFFFFF"/>
                          </a:solidFill>
                          <a:latin typeface="Calibri"/>
                          <a:cs typeface="Calibri"/>
                        </a:rPr>
                        <a:t>$7</a:t>
                      </a:r>
                      <a:r>
                        <a:rPr lang="en-US" sz="1100" b="1" dirty="0" smtClean="0">
                          <a:solidFill>
                            <a:srgbClr val="FFFFFF"/>
                          </a:solidFill>
                          <a:latin typeface="Calibri"/>
                          <a:cs typeface="Calibri"/>
                        </a:rPr>
                        <a:t>50.18</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marL="635"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9</a:t>
                      </a:r>
                      <a:r>
                        <a:rPr lang="en-US" sz="1100" b="1" dirty="0" smtClean="0">
                          <a:solidFill>
                            <a:srgbClr val="FFFFFF"/>
                          </a:solidFill>
                          <a:latin typeface="Calibri"/>
                          <a:cs typeface="Calibri"/>
                        </a:rPr>
                        <a:t>84.29</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1,1</a:t>
                      </a:r>
                      <a:r>
                        <a:rPr lang="en-US" sz="1100" b="1" dirty="0" smtClean="0">
                          <a:solidFill>
                            <a:srgbClr val="FFFFFF"/>
                          </a:solidFill>
                          <a:latin typeface="Calibri"/>
                          <a:cs typeface="Calibri"/>
                        </a:rPr>
                        <a:t>67.97</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1,4</a:t>
                      </a:r>
                      <a:r>
                        <a:rPr lang="en-US" sz="1100" b="1" dirty="0" smtClean="0">
                          <a:solidFill>
                            <a:srgbClr val="FFFFFF"/>
                          </a:solidFill>
                          <a:latin typeface="Calibri"/>
                          <a:cs typeface="Calibri"/>
                        </a:rPr>
                        <a:t>60.07</a:t>
                      </a:r>
                      <a:endParaRPr sz="11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solidFill>
                  </a:tcPr>
                </a:tc>
                <a:tc>
                  <a:txBody>
                    <a:bodyPr/>
                    <a:lstStyle/>
                    <a:p>
                      <a:pPr lvl="0" algn="ctr">
                        <a:lnSpc>
                          <a:spcPct val="100000"/>
                        </a:lnSpc>
                        <a:spcBef>
                          <a:spcPts val="370"/>
                        </a:spcBef>
                      </a:pPr>
                      <a:r>
                        <a:rPr sz="1100" b="1" dirty="0">
                          <a:solidFill>
                            <a:srgbClr val="FFFFFF"/>
                          </a:solidFill>
                          <a:latin typeface="Calibri"/>
                          <a:cs typeface="Calibri"/>
                        </a:rPr>
                        <a:t>$</a:t>
                      </a:r>
                      <a:r>
                        <a:rPr sz="1100" b="1" dirty="0" smtClean="0">
                          <a:solidFill>
                            <a:srgbClr val="FFFFFF"/>
                          </a:solidFill>
                          <a:latin typeface="Calibri"/>
                          <a:cs typeface="Calibri"/>
                        </a:rPr>
                        <a:t>1,30</a:t>
                      </a:r>
                      <a:r>
                        <a:rPr lang="en-US" sz="1100" b="1" dirty="0" smtClean="0">
                          <a:solidFill>
                            <a:srgbClr val="FFFFFF"/>
                          </a:solidFill>
                          <a:latin typeface="Calibri"/>
                          <a:cs typeface="Calibri"/>
                        </a:rPr>
                        <a:t>2.63</a:t>
                      </a:r>
                      <a:endParaRPr sz="11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1"/>
                    </a:solidFill>
                  </a:tcPr>
                </a:tc>
                <a:extLst>
                  <a:ext uri="{0D108BD9-81ED-4DB2-BD59-A6C34878D82A}">
                    <a16:rowId xmlns="" xmlns:a16="http://schemas.microsoft.com/office/drawing/2014/main" val="10006"/>
                  </a:ext>
                </a:extLst>
              </a:tr>
              <a:tr h="219456">
                <a:tc>
                  <a:txBody>
                    <a:bodyPr/>
                    <a:lstStyle/>
                    <a:p>
                      <a:pPr marL="36576">
                        <a:lnSpc>
                          <a:spcPct val="100000"/>
                        </a:lnSpc>
                        <a:spcBef>
                          <a:spcPts val="0"/>
                        </a:spcBef>
                      </a:pPr>
                      <a:r>
                        <a:rPr sz="1000" b="1" spc="-5" dirty="0">
                          <a:solidFill>
                            <a:srgbClr val="FFFFFF"/>
                          </a:solidFill>
                          <a:latin typeface="Calibri"/>
                          <a:cs typeface="Calibri"/>
                        </a:rPr>
                        <a:t>A</a:t>
                      </a:r>
                      <a:r>
                        <a:rPr sz="1000" b="1" dirty="0">
                          <a:solidFill>
                            <a:srgbClr val="FFFFFF"/>
                          </a:solidFill>
                          <a:latin typeface="Calibri"/>
                          <a:cs typeface="Calibri"/>
                        </a:rPr>
                        <a:t>CA</a:t>
                      </a:r>
                      <a:r>
                        <a:rPr sz="1000" b="1" spc="-50" dirty="0">
                          <a:solidFill>
                            <a:srgbClr val="FFFFFF"/>
                          </a:solidFill>
                          <a:latin typeface="Calibri"/>
                          <a:cs typeface="Calibri"/>
                        </a:rPr>
                        <a:t> </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dirty="0">
                          <a:solidFill>
                            <a:srgbClr val="FFFFFF"/>
                          </a:solidFill>
                          <a:latin typeface="Calibri"/>
                          <a:cs typeface="Calibri"/>
                        </a:rPr>
                        <a:t>e</a:t>
                      </a:r>
                      <a:r>
                        <a:rPr sz="1000" b="1" spc="-5" dirty="0">
                          <a:solidFill>
                            <a:srgbClr val="FFFFFF"/>
                          </a:solidFill>
                          <a:latin typeface="Calibri"/>
                          <a:cs typeface="Calibri"/>
                        </a:rPr>
                        <a:t>v</a:t>
                      </a:r>
                      <a:r>
                        <a:rPr sz="1000" b="1" dirty="0">
                          <a:solidFill>
                            <a:srgbClr val="FFFFFF"/>
                          </a:solidFill>
                          <a:latin typeface="Calibri"/>
                          <a:cs typeface="Calibri"/>
                        </a:rPr>
                        <a:t>ent</a:t>
                      </a:r>
                      <a:r>
                        <a:rPr sz="1000" b="1" spc="-5" dirty="0">
                          <a:solidFill>
                            <a:srgbClr val="FFFFFF"/>
                          </a:solidFill>
                          <a:latin typeface="Calibri"/>
                          <a:cs typeface="Calibri"/>
                        </a:rPr>
                        <a:t>iv</a:t>
                      </a:r>
                      <a:r>
                        <a:rPr sz="1000" b="1" dirty="0">
                          <a:solidFill>
                            <a:srgbClr val="FFFFFF"/>
                          </a:solidFill>
                          <a:latin typeface="Calibri"/>
                          <a:cs typeface="Calibri"/>
                        </a:rPr>
                        <a:t>e</a:t>
                      </a:r>
                      <a:r>
                        <a:rPr sz="1000" b="1" spc="-30" dirty="0">
                          <a:solidFill>
                            <a:srgbClr val="FFFFFF"/>
                          </a:solidFill>
                          <a:latin typeface="Calibri"/>
                          <a:cs typeface="Calibri"/>
                        </a:rPr>
                        <a:t> </a:t>
                      </a:r>
                      <a:r>
                        <a:rPr sz="1000" b="1" dirty="0">
                          <a:solidFill>
                            <a:srgbClr val="FFFFFF"/>
                          </a:solidFill>
                          <a:latin typeface="Calibri"/>
                          <a:cs typeface="Calibri"/>
                        </a:rPr>
                        <a:t>a</a:t>
                      </a:r>
                      <a:r>
                        <a:rPr sz="1000" b="1" spc="5" dirty="0">
                          <a:solidFill>
                            <a:srgbClr val="FFFFFF"/>
                          </a:solidFill>
                          <a:latin typeface="Calibri"/>
                          <a:cs typeface="Calibri"/>
                        </a:rPr>
                        <a:t>n</a:t>
                      </a:r>
                      <a:r>
                        <a:rPr sz="1000" b="1" dirty="0">
                          <a:solidFill>
                            <a:srgbClr val="FFFFFF"/>
                          </a:solidFill>
                          <a:latin typeface="Calibri"/>
                          <a:cs typeface="Calibri"/>
                        </a:rPr>
                        <a:t>d</a:t>
                      </a:r>
                      <a:r>
                        <a:rPr sz="1000" b="1" spc="-30" dirty="0">
                          <a:solidFill>
                            <a:srgbClr val="FFFFFF"/>
                          </a:solidFill>
                          <a:latin typeface="Calibri"/>
                          <a:cs typeface="Calibri"/>
                        </a:rPr>
                        <a:t> </a:t>
                      </a:r>
                      <a:r>
                        <a:rPr sz="1000" b="1" spc="-5" dirty="0">
                          <a:solidFill>
                            <a:srgbClr val="FFFFFF"/>
                          </a:solidFill>
                          <a:latin typeface="Calibri"/>
                          <a:cs typeface="Calibri"/>
                        </a:rPr>
                        <a:t>W</a:t>
                      </a:r>
                      <a:r>
                        <a:rPr sz="1000" b="1" dirty="0">
                          <a:solidFill>
                            <a:srgbClr val="FFFFFF"/>
                          </a:solidFill>
                          <a:latin typeface="Calibri"/>
                          <a:cs typeface="Calibri"/>
                        </a:rPr>
                        <a:t>e</a:t>
                      </a:r>
                      <a:r>
                        <a:rPr sz="1000" b="1" spc="-5" dirty="0">
                          <a:solidFill>
                            <a:srgbClr val="FFFFFF"/>
                          </a:solidFill>
                          <a:latin typeface="Calibri"/>
                          <a:cs typeface="Calibri"/>
                        </a:rPr>
                        <a:t>ll</a:t>
                      </a:r>
                      <a:r>
                        <a:rPr sz="1000" b="1" spc="5" dirty="0">
                          <a:solidFill>
                            <a:srgbClr val="FFFFFF"/>
                          </a:solidFill>
                          <a:latin typeface="Calibri"/>
                          <a:cs typeface="Calibri"/>
                        </a:rPr>
                        <a:t>n</a:t>
                      </a:r>
                      <a:r>
                        <a:rPr sz="1000" b="1" dirty="0">
                          <a:solidFill>
                            <a:srgbClr val="FFFFFF"/>
                          </a:solidFill>
                          <a:latin typeface="Calibri"/>
                          <a:cs typeface="Calibri"/>
                        </a:rPr>
                        <a:t>e</a:t>
                      </a:r>
                      <a:r>
                        <a:rPr sz="1000" b="1" spc="-5" dirty="0">
                          <a:solidFill>
                            <a:srgbClr val="FFFFFF"/>
                          </a:solidFill>
                          <a:latin typeface="Calibri"/>
                          <a:cs typeface="Calibri"/>
                        </a:rPr>
                        <a:t>s</a:t>
                      </a:r>
                      <a:r>
                        <a:rPr sz="1000" b="1" dirty="0">
                          <a:solidFill>
                            <a:srgbClr val="FFFFFF"/>
                          </a:solidFill>
                          <a:latin typeface="Calibri"/>
                          <a:cs typeface="Calibri"/>
                        </a:rPr>
                        <a:t>s</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004B8E"/>
                    </a:solidFill>
                  </a:tcPr>
                </a:tc>
                <a:tc>
                  <a:txBody>
                    <a:bodyPr/>
                    <a:lstStyle/>
                    <a:p>
                      <a:pPr lvl="0" algn="ctr">
                        <a:lnSpc>
                          <a:spcPct val="100000"/>
                        </a:lnSpc>
                        <a:spcBef>
                          <a:spcPts val="0"/>
                        </a:spcBef>
                      </a:pPr>
                      <a:r>
                        <a:rPr sz="800" b="1" spc="-10" dirty="0" smtClean="0">
                          <a:latin typeface="Calibri"/>
                          <a:cs typeface="Calibri"/>
                        </a:rPr>
                        <a:t>C</a:t>
                      </a:r>
                      <a:r>
                        <a:rPr sz="800" b="1" spc="-5" dirty="0" smtClean="0">
                          <a:latin typeface="Calibri"/>
                          <a:cs typeface="Calibri"/>
                        </a:rPr>
                        <a:t>o</a:t>
                      </a:r>
                      <a:r>
                        <a:rPr sz="800" b="1" dirty="0" smtClean="0">
                          <a:latin typeface="Calibri"/>
                          <a:cs typeface="Calibri"/>
                        </a:rPr>
                        <a:t>vered</a:t>
                      </a:r>
                      <a:r>
                        <a:rPr sz="800" b="1" spc="-40" dirty="0" smtClean="0">
                          <a:latin typeface="Calibri"/>
                          <a:cs typeface="Calibri"/>
                        </a:rPr>
                        <a:t> </a:t>
                      </a:r>
                      <a:r>
                        <a:rPr sz="800" b="1" dirty="0" smtClean="0">
                          <a:latin typeface="Calibri"/>
                          <a:cs typeface="Calibri"/>
                        </a:rPr>
                        <a:t>100%</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lvl="0" algn="ctr">
                        <a:lnSpc>
                          <a:spcPct val="100000"/>
                        </a:lnSpc>
                        <a:spcBef>
                          <a:spcPts val="0"/>
                        </a:spcBef>
                      </a:pPr>
                      <a:r>
                        <a:rPr sz="800" b="1" spc="-10" dirty="0">
                          <a:latin typeface="Calibri"/>
                          <a:cs typeface="Calibri"/>
                        </a:rPr>
                        <a:t>C</a:t>
                      </a:r>
                      <a:r>
                        <a:rPr sz="800" b="1" spc="-5" dirty="0">
                          <a:latin typeface="Calibri"/>
                          <a:cs typeface="Calibri"/>
                        </a:rPr>
                        <a:t>o</a:t>
                      </a:r>
                      <a:r>
                        <a:rPr sz="800" b="1" dirty="0">
                          <a:latin typeface="Calibri"/>
                          <a:cs typeface="Calibri"/>
                        </a:rPr>
                        <a:t>vered</a:t>
                      </a:r>
                      <a:r>
                        <a:rPr sz="800" b="1" spc="-40" dirty="0">
                          <a:latin typeface="Calibri"/>
                          <a:cs typeface="Calibri"/>
                        </a:rPr>
                        <a:t> </a:t>
                      </a:r>
                      <a:r>
                        <a:rPr sz="800" b="1" dirty="0">
                          <a:latin typeface="Calibri"/>
                          <a:cs typeface="Calibri"/>
                        </a:rPr>
                        <a:t>100%</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lvl="0" algn="ctr">
                        <a:lnSpc>
                          <a:spcPct val="100000"/>
                        </a:lnSpc>
                        <a:spcBef>
                          <a:spcPts val="0"/>
                        </a:spcBef>
                      </a:pPr>
                      <a:r>
                        <a:rPr sz="800" b="1" spc="-10" dirty="0">
                          <a:latin typeface="Calibri"/>
                          <a:cs typeface="Calibri"/>
                        </a:rPr>
                        <a:t>C</a:t>
                      </a:r>
                      <a:r>
                        <a:rPr sz="800" b="1" spc="-5" dirty="0">
                          <a:latin typeface="Calibri"/>
                          <a:cs typeface="Calibri"/>
                        </a:rPr>
                        <a:t>o</a:t>
                      </a:r>
                      <a:r>
                        <a:rPr sz="800" b="1" dirty="0">
                          <a:latin typeface="Calibri"/>
                          <a:cs typeface="Calibri"/>
                        </a:rPr>
                        <a:t>vered</a:t>
                      </a:r>
                      <a:r>
                        <a:rPr sz="800" b="1" spc="-40" dirty="0">
                          <a:latin typeface="Calibri"/>
                          <a:cs typeface="Calibri"/>
                        </a:rPr>
                        <a:t> </a:t>
                      </a:r>
                      <a:r>
                        <a:rPr sz="800" b="1" dirty="0">
                          <a:latin typeface="Calibri"/>
                          <a:cs typeface="Calibri"/>
                        </a:rPr>
                        <a:t>100%</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dirty="0">
                          <a:latin typeface="Calibri"/>
                          <a:cs typeface="Calibri"/>
                        </a:rPr>
                        <a:t>I</a:t>
                      </a:r>
                      <a:r>
                        <a:rPr sz="800" b="1" spc="-5" dirty="0">
                          <a:latin typeface="Calibri"/>
                          <a:cs typeface="Calibri"/>
                        </a:rPr>
                        <a:t>NN</a:t>
                      </a:r>
                      <a:r>
                        <a:rPr sz="800" b="1" dirty="0">
                          <a:latin typeface="Calibri"/>
                          <a:cs typeface="Calibri"/>
                        </a:rPr>
                        <a:t>:</a:t>
                      </a:r>
                      <a:r>
                        <a:rPr sz="800" b="1" spc="-10" dirty="0">
                          <a:latin typeface="Calibri"/>
                          <a:cs typeface="Calibri"/>
                        </a:rPr>
                        <a:t> </a:t>
                      </a:r>
                      <a:r>
                        <a:rPr sz="800" b="1" dirty="0">
                          <a:latin typeface="Calibri"/>
                          <a:cs typeface="Calibri"/>
                        </a:rPr>
                        <a:t>100%/</a:t>
                      </a:r>
                      <a:r>
                        <a:rPr sz="800" b="1" spc="-5" dirty="0">
                          <a:latin typeface="Calibri"/>
                          <a:cs typeface="Calibri"/>
                        </a:rPr>
                        <a:t>OON</a:t>
                      </a:r>
                      <a:r>
                        <a:rPr sz="800" b="1" dirty="0">
                          <a:latin typeface="Calibri"/>
                          <a:cs typeface="Calibri"/>
                        </a:rPr>
                        <a:t>:</a:t>
                      </a:r>
                      <a:r>
                        <a:rPr sz="800" b="1" spc="-45" dirty="0">
                          <a:latin typeface="Calibri"/>
                          <a:cs typeface="Calibri"/>
                        </a:rPr>
                        <a:t> </a:t>
                      </a:r>
                      <a:r>
                        <a:rPr sz="800" b="1" spc="-5" dirty="0">
                          <a:latin typeface="Calibri"/>
                          <a:cs typeface="Calibri"/>
                        </a:rPr>
                        <a:t>D</a:t>
                      </a:r>
                      <a:r>
                        <a:rPr sz="800" b="1" dirty="0">
                          <a:latin typeface="Calibri"/>
                          <a:cs typeface="Calibri"/>
                        </a:rPr>
                        <a:t>ed.</a:t>
                      </a:r>
                      <a:r>
                        <a:rPr sz="800" b="1" spc="-25" dirty="0">
                          <a:latin typeface="Calibri"/>
                          <a:cs typeface="Calibri"/>
                        </a:rPr>
                        <a:t> </a:t>
                      </a:r>
                      <a:r>
                        <a:rPr sz="800" b="1" dirty="0">
                          <a:latin typeface="Calibri"/>
                          <a:cs typeface="Calibri"/>
                        </a:rPr>
                        <a:t>&amp;</a:t>
                      </a:r>
                      <a:r>
                        <a:rPr sz="800" b="1" spc="-20" dirty="0">
                          <a:latin typeface="Calibri"/>
                          <a:cs typeface="Calibri"/>
                        </a:rPr>
                        <a:t> </a:t>
                      </a:r>
                      <a:r>
                        <a:rPr sz="800" b="1" dirty="0">
                          <a:latin typeface="Calibri"/>
                          <a:cs typeface="Calibri"/>
                        </a:rPr>
                        <a:t>40%/60%</a:t>
                      </a:r>
                      <a:r>
                        <a:rPr sz="800" b="1" spc="-35" dirty="0">
                          <a:latin typeface="Calibri"/>
                          <a:cs typeface="Calibri"/>
                        </a:rPr>
                        <a:t> </a:t>
                      </a:r>
                      <a:r>
                        <a:rPr sz="800" b="1" spc="-10" dirty="0">
                          <a:latin typeface="Calibri"/>
                          <a:cs typeface="Calibri"/>
                        </a:rPr>
                        <a:t>C</a:t>
                      </a:r>
                      <a:r>
                        <a:rPr sz="800" b="1" spc="-5" dirty="0">
                          <a:latin typeface="Calibri"/>
                          <a:cs typeface="Calibri"/>
                        </a:rPr>
                        <a:t>o</a:t>
                      </a:r>
                      <a:r>
                        <a:rPr sz="800" b="1" spc="-10" dirty="0">
                          <a:latin typeface="Calibri"/>
                          <a:cs typeface="Calibri"/>
                        </a:rPr>
                        <a:t>i</a:t>
                      </a:r>
                      <a:r>
                        <a:rPr sz="800" b="1" dirty="0">
                          <a:latin typeface="Calibri"/>
                          <a:cs typeface="Calibri"/>
                        </a:rPr>
                        <a:t>ns.</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lvl="0" algn="ctr">
                        <a:lnSpc>
                          <a:spcPct val="100000"/>
                        </a:lnSpc>
                        <a:spcBef>
                          <a:spcPts val="0"/>
                        </a:spcBef>
                      </a:pPr>
                      <a:r>
                        <a:rPr sz="800" b="1" dirty="0">
                          <a:latin typeface="Calibri"/>
                          <a:cs typeface="Calibri"/>
                        </a:rPr>
                        <a:t>I</a:t>
                      </a:r>
                      <a:r>
                        <a:rPr sz="800" b="1" spc="-5" dirty="0">
                          <a:latin typeface="Calibri"/>
                          <a:cs typeface="Calibri"/>
                        </a:rPr>
                        <a:t>NN</a:t>
                      </a:r>
                      <a:r>
                        <a:rPr sz="800" b="1" dirty="0">
                          <a:latin typeface="Calibri"/>
                          <a:cs typeface="Calibri"/>
                        </a:rPr>
                        <a:t>:</a:t>
                      </a:r>
                      <a:r>
                        <a:rPr sz="800" b="1" spc="-10" dirty="0">
                          <a:latin typeface="Calibri"/>
                          <a:cs typeface="Calibri"/>
                        </a:rPr>
                        <a:t> </a:t>
                      </a:r>
                      <a:r>
                        <a:rPr sz="800" b="1" dirty="0">
                          <a:latin typeface="Calibri"/>
                          <a:cs typeface="Calibri"/>
                        </a:rPr>
                        <a:t>100%/</a:t>
                      </a:r>
                      <a:r>
                        <a:rPr sz="800" b="1" spc="-5" dirty="0">
                          <a:latin typeface="Calibri"/>
                          <a:cs typeface="Calibri"/>
                        </a:rPr>
                        <a:t>OON</a:t>
                      </a:r>
                      <a:r>
                        <a:rPr sz="800" b="1" dirty="0">
                          <a:latin typeface="Calibri"/>
                          <a:cs typeface="Calibri"/>
                        </a:rPr>
                        <a:t>:</a:t>
                      </a:r>
                      <a:r>
                        <a:rPr sz="800" b="1" spc="-45" dirty="0">
                          <a:latin typeface="Calibri"/>
                          <a:cs typeface="Calibri"/>
                        </a:rPr>
                        <a:t> </a:t>
                      </a:r>
                      <a:r>
                        <a:rPr sz="800" b="1" spc="-5" dirty="0">
                          <a:latin typeface="Calibri"/>
                          <a:cs typeface="Calibri"/>
                        </a:rPr>
                        <a:t>D</a:t>
                      </a:r>
                      <a:r>
                        <a:rPr sz="800" b="1" dirty="0">
                          <a:latin typeface="Calibri"/>
                          <a:cs typeface="Calibri"/>
                        </a:rPr>
                        <a:t>ed.</a:t>
                      </a:r>
                      <a:r>
                        <a:rPr sz="800" b="1" spc="-25" dirty="0">
                          <a:latin typeface="Calibri"/>
                          <a:cs typeface="Calibri"/>
                        </a:rPr>
                        <a:t> </a:t>
                      </a:r>
                      <a:r>
                        <a:rPr sz="800" b="1" i="1" dirty="0">
                          <a:latin typeface="Calibri"/>
                          <a:cs typeface="Calibri"/>
                        </a:rPr>
                        <a:t>&amp;</a:t>
                      </a:r>
                      <a:r>
                        <a:rPr sz="800" b="1" i="1" spc="-20" dirty="0">
                          <a:latin typeface="Calibri"/>
                          <a:cs typeface="Calibri"/>
                        </a:rPr>
                        <a:t> </a:t>
                      </a:r>
                      <a:r>
                        <a:rPr sz="800" b="1" i="1" dirty="0">
                          <a:latin typeface="Calibri"/>
                          <a:cs typeface="Calibri"/>
                        </a:rPr>
                        <a:t>40%</a:t>
                      </a:r>
                      <a:r>
                        <a:rPr sz="800" b="1" i="1" spc="-5" dirty="0">
                          <a:latin typeface="Calibri"/>
                          <a:cs typeface="Calibri"/>
                        </a:rPr>
                        <a:t>/</a:t>
                      </a:r>
                      <a:r>
                        <a:rPr sz="800" b="1" i="1" dirty="0">
                          <a:latin typeface="Calibri"/>
                          <a:cs typeface="Calibri"/>
                        </a:rPr>
                        <a:t>60%</a:t>
                      </a:r>
                      <a:r>
                        <a:rPr sz="800" b="1" i="1" spc="-40" dirty="0">
                          <a:latin typeface="Calibri"/>
                          <a:cs typeface="Calibri"/>
                        </a:rPr>
                        <a:t> </a:t>
                      </a:r>
                      <a:r>
                        <a:rPr sz="800" b="1" spc="-10" dirty="0">
                          <a:latin typeface="Calibri"/>
                          <a:cs typeface="Calibri"/>
                        </a:rPr>
                        <a:t>C</a:t>
                      </a:r>
                      <a:r>
                        <a:rPr sz="800" b="1" spc="-5" dirty="0">
                          <a:latin typeface="Calibri"/>
                          <a:cs typeface="Calibri"/>
                        </a:rPr>
                        <a:t>o</a:t>
                      </a:r>
                      <a:r>
                        <a:rPr sz="800" b="1" spc="-10" dirty="0">
                          <a:latin typeface="Calibri"/>
                          <a:cs typeface="Calibri"/>
                        </a:rPr>
                        <a:t>i</a:t>
                      </a:r>
                      <a:r>
                        <a:rPr sz="800" b="1" dirty="0">
                          <a:latin typeface="Calibri"/>
                          <a:cs typeface="Calibri"/>
                        </a:rPr>
                        <a:t>ns.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07"/>
                  </a:ext>
                </a:extLst>
              </a:tr>
              <a:tr h="301752">
                <a:tc>
                  <a:txBody>
                    <a:bodyPr/>
                    <a:lstStyle/>
                    <a:p>
                      <a:pPr marL="36576">
                        <a:lnSpc>
                          <a:spcPct val="100000"/>
                        </a:lnSpc>
                        <a:spcBef>
                          <a:spcPts val="0"/>
                        </a:spcBef>
                      </a:pPr>
                      <a:r>
                        <a:rPr sz="1000" b="1" spc="-5" dirty="0">
                          <a:solidFill>
                            <a:srgbClr val="FFFFFF"/>
                          </a:solidFill>
                          <a:latin typeface="Calibri"/>
                          <a:cs typeface="Calibri"/>
                        </a:rPr>
                        <a:t>D</a:t>
                      </a:r>
                      <a:r>
                        <a:rPr sz="1000" b="1" dirty="0">
                          <a:solidFill>
                            <a:srgbClr val="FFFFFF"/>
                          </a:solidFill>
                          <a:latin typeface="Calibri"/>
                          <a:cs typeface="Calibri"/>
                        </a:rPr>
                        <a:t>ed</a:t>
                      </a:r>
                      <a:r>
                        <a:rPr sz="1000" b="1" spc="5" dirty="0">
                          <a:solidFill>
                            <a:srgbClr val="FFFFFF"/>
                          </a:solidFill>
                          <a:latin typeface="Calibri"/>
                          <a:cs typeface="Calibri"/>
                        </a:rPr>
                        <a:t>u</a:t>
                      </a:r>
                      <a:r>
                        <a:rPr sz="1000" b="1" dirty="0">
                          <a:solidFill>
                            <a:srgbClr val="FFFFFF"/>
                          </a:solidFill>
                          <a:latin typeface="Calibri"/>
                          <a:cs typeface="Calibri"/>
                        </a:rPr>
                        <a:t>c</a:t>
                      </a:r>
                      <a:r>
                        <a:rPr sz="1000" b="1" spc="-10" dirty="0">
                          <a:solidFill>
                            <a:srgbClr val="FFFFFF"/>
                          </a:solidFill>
                          <a:latin typeface="Calibri"/>
                          <a:cs typeface="Calibri"/>
                        </a:rPr>
                        <a:t>t</a:t>
                      </a:r>
                      <a:r>
                        <a:rPr sz="1000" b="1" spc="-5" dirty="0">
                          <a:solidFill>
                            <a:srgbClr val="FFFFFF"/>
                          </a:solidFill>
                          <a:latin typeface="Calibri"/>
                          <a:cs typeface="Calibri"/>
                        </a:rPr>
                        <a:t>i</a:t>
                      </a:r>
                      <a:r>
                        <a:rPr sz="1000" b="1" spc="5" dirty="0">
                          <a:solidFill>
                            <a:srgbClr val="FFFFFF"/>
                          </a:solidFill>
                          <a:latin typeface="Calibri"/>
                          <a:cs typeface="Calibri"/>
                        </a:rPr>
                        <a:t>b</a:t>
                      </a:r>
                      <a:r>
                        <a:rPr sz="1000" b="1" spc="-5" dirty="0">
                          <a:solidFill>
                            <a:srgbClr val="FFFFFF"/>
                          </a:solidFill>
                          <a:latin typeface="Calibri"/>
                          <a:cs typeface="Calibri"/>
                        </a:rPr>
                        <a:t>l</a:t>
                      </a:r>
                      <a:r>
                        <a:rPr sz="1000" b="1" dirty="0">
                          <a:solidFill>
                            <a:srgbClr val="FFFFFF"/>
                          </a:solidFill>
                          <a:latin typeface="Calibri"/>
                          <a:cs typeface="Calibri"/>
                        </a:rPr>
                        <a:t>es</a:t>
                      </a:r>
                      <a:r>
                        <a:rPr sz="1000" b="1" spc="-60" dirty="0">
                          <a:solidFill>
                            <a:srgbClr val="FFFFFF"/>
                          </a:solidFill>
                          <a:latin typeface="Calibri"/>
                          <a:cs typeface="Calibri"/>
                        </a:rPr>
                        <a:t> </a:t>
                      </a:r>
                      <a:r>
                        <a:rPr sz="1000" b="1" spc="-5" dirty="0">
                          <a:solidFill>
                            <a:srgbClr val="FFFFFF"/>
                          </a:solidFill>
                          <a:latin typeface="Calibri"/>
                          <a:cs typeface="Calibri"/>
                        </a:rPr>
                        <a:t>I</a:t>
                      </a:r>
                      <a:r>
                        <a:rPr sz="1000" b="1" dirty="0">
                          <a:solidFill>
                            <a:srgbClr val="FFFFFF"/>
                          </a:solidFill>
                          <a:latin typeface="Calibri"/>
                          <a:cs typeface="Calibri"/>
                        </a:rPr>
                        <a:t>NN/</a:t>
                      </a:r>
                      <a:r>
                        <a:rPr sz="1000" b="1" spc="-5" dirty="0">
                          <a:solidFill>
                            <a:srgbClr val="FFFFFF"/>
                          </a:solidFill>
                          <a:latin typeface="Calibri"/>
                          <a:cs typeface="Calibri"/>
                        </a:rPr>
                        <a:t>OO</a:t>
                      </a:r>
                      <a:r>
                        <a:rPr sz="1000" b="1" dirty="0">
                          <a:solidFill>
                            <a:srgbClr val="FFFFFF"/>
                          </a:solidFill>
                          <a:latin typeface="Calibri"/>
                          <a:cs typeface="Calibri"/>
                        </a:rPr>
                        <a:t>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spcBef>
                          <a:spcPts val="0"/>
                        </a:spcBef>
                      </a:pPr>
                      <a:r>
                        <a:rPr sz="800" b="1" spc="-5" dirty="0" smtClean="0">
                          <a:latin typeface="Calibri"/>
                          <a:cs typeface="Calibri"/>
                        </a:rPr>
                        <a:t>INN/OON:</a:t>
                      </a:r>
                      <a:r>
                        <a:rPr sz="800" b="1" spc="-30" dirty="0" smtClean="0">
                          <a:latin typeface="Calibri"/>
                          <a:cs typeface="Calibri"/>
                        </a:rPr>
                        <a:t> </a:t>
                      </a:r>
                      <a:r>
                        <a:rPr sz="800" b="1" dirty="0" smtClean="0">
                          <a:latin typeface="Calibri"/>
                          <a:cs typeface="Calibri"/>
                        </a:rPr>
                        <a:t>$0</a:t>
                      </a:r>
                      <a:r>
                        <a:rPr sz="800" b="1" spc="-35" dirty="0" smtClean="0">
                          <a:latin typeface="Calibri"/>
                          <a:cs typeface="Calibri"/>
                        </a:rPr>
                        <a:t> </a:t>
                      </a:r>
                      <a:r>
                        <a:rPr sz="800" b="1" spc="-5" dirty="0" smtClean="0">
                          <a:latin typeface="Calibri"/>
                          <a:cs typeface="Calibri"/>
                        </a:rPr>
                        <a:t>Deductible</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lvl="0" algn="ctr">
                        <a:lnSpc>
                          <a:spcPct val="100000"/>
                        </a:lnSpc>
                        <a:spcBef>
                          <a:spcPts val="0"/>
                        </a:spcBef>
                      </a:pPr>
                      <a:r>
                        <a:rPr sz="800" b="1" spc="-5" dirty="0">
                          <a:latin typeface="Calibri"/>
                          <a:cs typeface="Calibri"/>
                        </a:rPr>
                        <a:t>INN/OON:</a:t>
                      </a:r>
                      <a:r>
                        <a:rPr sz="800" b="1" spc="-30" dirty="0">
                          <a:latin typeface="Calibri"/>
                          <a:cs typeface="Calibri"/>
                        </a:rPr>
                        <a:t> </a:t>
                      </a:r>
                      <a:r>
                        <a:rPr sz="800" b="1" dirty="0">
                          <a:latin typeface="Calibri"/>
                          <a:cs typeface="Calibri"/>
                        </a:rPr>
                        <a:t>$0</a:t>
                      </a:r>
                      <a:r>
                        <a:rPr sz="800" b="1" spc="-35" dirty="0">
                          <a:latin typeface="Calibri"/>
                          <a:cs typeface="Calibri"/>
                        </a:rPr>
                        <a:t> </a:t>
                      </a:r>
                      <a:r>
                        <a:rPr sz="800" b="1" spc="-5" dirty="0">
                          <a:latin typeface="Calibri"/>
                          <a:cs typeface="Calibri"/>
                        </a:rPr>
                        <a:t>Deductible</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lvl="0" algn="ctr">
                        <a:lnSpc>
                          <a:spcPct val="100000"/>
                        </a:lnSpc>
                        <a:spcBef>
                          <a:spcPts val="0"/>
                        </a:spcBef>
                      </a:pPr>
                      <a:r>
                        <a:rPr sz="800" b="1" spc="-5" baseline="0" dirty="0">
                          <a:latin typeface="Calibri"/>
                          <a:cs typeface="Calibri"/>
                        </a:rPr>
                        <a:t>INN/OON:</a:t>
                      </a:r>
                      <a:r>
                        <a:rPr sz="800" b="1" spc="-30" baseline="0" dirty="0">
                          <a:latin typeface="Calibri"/>
                          <a:cs typeface="Calibri"/>
                        </a:rPr>
                        <a:t> </a:t>
                      </a:r>
                      <a:r>
                        <a:rPr sz="800" b="1" baseline="0" dirty="0">
                          <a:latin typeface="Calibri"/>
                          <a:cs typeface="Calibri"/>
                        </a:rPr>
                        <a:t>$0</a:t>
                      </a:r>
                      <a:r>
                        <a:rPr sz="800" b="1" spc="-35" baseline="0" dirty="0">
                          <a:latin typeface="Calibri"/>
                          <a:cs typeface="Calibri"/>
                        </a:rPr>
                        <a:t> </a:t>
                      </a:r>
                      <a:r>
                        <a:rPr sz="800" b="1" spc="-5" baseline="0" dirty="0">
                          <a:latin typeface="Calibri"/>
                          <a:cs typeface="Calibri"/>
                        </a:rPr>
                        <a:t>Deductible</a:t>
                      </a:r>
                      <a:endParaRPr sz="800" baseline="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spc="-5" baseline="0" dirty="0" smtClean="0">
                          <a:latin typeface="Calibri"/>
                          <a:cs typeface="Calibri"/>
                        </a:rPr>
                        <a:t>INN:</a:t>
                      </a:r>
                      <a:r>
                        <a:rPr sz="800" b="1" spc="-35" baseline="0" dirty="0" smtClean="0">
                          <a:latin typeface="Calibri"/>
                          <a:cs typeface="Calibri"/>
                        </a:rPr>
                        <a:t> </a:t>
                      </a:r>
                      <a:r>
                        <a:rPr sz="800" b="1" baseline="0" dirty="0" smtClean="0">
                          <a:latin typeface="Calibri"/>
                          <a:cs typeface="Calibri"/>
                        </a:rPr>
                        <a:t>$0</a:t>
                      </a:r>
                      <a:r>
                        <a:rPr sz="800" b="1" spc="-40" baseline="0" dirty="0" smtClean="0">
                          <a:latin typeface="Calibri"/>
                          <a:cs typeface="Calibri"/>
                        </a:rPr>
                        <a:t> </a:t>
                      </a:r>
                      <a:r>
                        <a:rPr sz="800" b="1" spc="-5" baseline="0" dirty="0" smtClean="0">
                          <a:latin typeface="Calibri"/>
                          <a:cs typeface="Calibri"/>
                        </a:rPr>
                        <a:t>Deductible</a:t>
                      </a:r>
                      <a:endParaRPr lang="en-US" sz="800" b="1" spc="-5" baseline="0"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800" b="1" spc="-5" baseline="0" dirty="0" smtClean="0">
                          <a:latin typeface="Calibri"/>
                          <a:cs typeface="Calibri"/>
                        </a:rPr>
                        <a:t>O</a:t>
                      </a:r>
                      <a:r>
                        <a:rPr sz="800" b="1" spc="-5" baseline="0" dirty="0" smtClean="0">
                          <a:latin typeface="Calibri"/>
                          <a:cs typeface="Calibri"/>
                        </a:rPr>
                        <a:t>ON</a:t>
                      </a:r>
                      <a:r>
                        <a:rPr sz="800" b="1" baseline="0" dirty="0" smtClean="0">
                          <a:latin typeface="Calibri"/>
                          <a:cs typeface="Calibri"/>
                        </a:rPr>
                        <a:t>:</a:t>
                      </a:r>
                      <a:r>
                        <a:rPr lang="en-US" sz="800" b="1" baseline="0" dirty="0" smtClean="0">
                          <a:latin typeface="Calibri"/>
                          <a:cs typeface="Calibri"/>
                        </a:rPr>
                        <a:t> </a:t>
                      </a:r>
                      <a:r>
                        <a:rPr sz="800" b="1" baseline="0" dirty="0" smtClean="0">
                          <a:latin typeface="Calibri"/>
                          <a:cs typeface="Calibri"/>
                        </a:rPr>
                        <a:t>$500/</a:t>
                      </a:r>
                      <a:r>
                        <a:rPr sz="800" b="1" spc="-15" baseline="0" dirty="0" smtClean="0">
                          <a:latin typeface="Calibri"/>
                          <a:cs typeface="Calibri"/>
                        </a:rPr>
                        <a:t>$</a:t>
                      </a:r>
                      <a:r>
                        <a:rPr sz="800" b="1" baseline="0" dirty="0" smtClean="0">
                          <a:latin typeface="Calibri"/>
                          <a:cs typeface="Calibri"/>
                        </a:rPr>
                        <a:t>1</a:t>
                      </a:r>
                      <a:r>
                        <a:rPr sz="800" b="1" spc="-5" baseline="0" dirty="0" smtClean="0">
                          <a:latin typeface="Calibri"/>
                          <a:cs typeface="Calibri"/>
                        </a:rPr>
                        <a:t>,</a:t>
                      </a:r>
                      <a:r>
                        <a:rPr lang="en-US" sz="800" b="1" spc="0" baseline="0" dirty="0" smtClean="0">
                          <a:latin typeface="Calibri"/>
                          <a:cs typeface="Calibri"/>
                        </a:rPr>
                        <a:t>000</a:t>
                      </a:r>
                      <a:endParaRPr sz="800" baseline="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spc="-5" baseline="0" dirty="0">
                          <a:latin typeface="Calibri"/>
                          <a:cs typeface="Calibri"/>
                        </a:rPr>
                        <a:t>INN: $5,000/$</a:t>
                      </a:r>
                      <a:r>
                        <a:rPr sz="800" b="1" spc="-5" baseline="0" dirty="0" smtClean="0">
                          <a:latin typeface="Calibri"/>
                          <a:cs typeface="Calibri"/>
                        </a:rPr>
                        <a:t>10,000</a:t>
                      </a:r>
                      <a:endParaRPr lang="en-US" sz="800" b="1" spc="-5" baseline="0"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sz="800" b="1" spc="-5" baseline="0" dirty="0" smtClean="0">
                          <a:latin typeface="Calibri"/>
                          <a:cs typeface="Calibri"/>
                        </a:rPr>
                        <a:t>OON</a:t>
                      </a:r>
                      <a:r>
                        <a:rPr sz="800" b="1" baseline="0" dirty="0">
                          <a:latin typeface="Calibri"/>
                          <a:cs typeface="Calibri"/>
                        </a:rPr>
                        <a:t>:</a:t>
                      </a:r>
                      <a:r>
                        <a:rPr sz="800" b="1" spc="-10" baseline="0" dirty="0">
                          <a:latin typeface="Calibri"/>
                          <a:cs typeface="Calibri"/>
                        </a:rPr>
                        <a:t> </a:t>
                      </a:r>
                      <a:r>
                        <a:rPr sz="800" b="1" baseline="0" dirty="0">
                          <a:latin typeface="Calibri"/>
                          <a:cs typeface="Calibri"/>
                        </a:rPr>
                        <a:t>$10</a:t>
                      </a:r>
                      <a:r>
                        <a:rPr sz="800" b="1" spc="-5" baseline="0" dirty="0">
                          <a:latin typeface="Calibri"/>
                          <a:cs typeface="Calibri"/>
                        </a:rPr>
                        <a:t>,</a:t>
                      </a:r>
                      <a:r>
                        <a:rPr sz="800" b="1" baseline="0" dirty="0">
                          <a:latin typeface="Calibri"/>
                          <a:cs typeface="Calibri"/>
                        </a:rPr>
                        <a:t>00</a:t>
                      </a:r>
                      <a:r>
                        <a:rPr sz="800" b="1" spc="-15" baseline="0" dirty="0">
                          <a:latin typeface="Calibri"/>
                          <a:cs typeface="Calibri"/>
                        </a:rPr>
                        <a:t>0</a:t>
                      </a:r>
                      <a:r>
                        <a:rPr sz="800" b="1" baseline="0" dirty="0">
                          <a:latin typeface="Calibri"/>
                          <a:cs typeface="Calibri"/>
                        </a:rPr>
                        <a:t>/$</a:t>
                      </a:r>
                      <a:r>
                        <a:rPr sz="800" b="1" spc="-15" baseline="0" dirty="0" smtClean="0">
                          <a:latin typeface="Calibri"/>
                          <a:cs typeface="Calibri"/>
                        </a:rPr>
                        <a:t>2</a:t>
                      </a:r>
                      <a:r>
                        <a:rPr sz="800" b="1" baseline="0" dirty="0" smtClean="0">
                          <a:latin typeface="Calibri"/>
                          <a:cs typeface="Calibri"/>
                        </a:rPr>
                        <a:t>0</a:t>
                      </a:r>
                      <a:r>
                        <a:rPr sz="800" b="1" spc="-5" baseline="0" dirty="0" smtClean="0">
                          <a:latin typeface="Calibri"/>
                          <a:cs typeface="Calibri"/>
                        </a:rPr>
                        <a:t>,</a:t>
                      </a:r>
                      <a:r>
                        <a:rPr sz="800" b="1" baseline="0" dirty="0" smtClean="0">
                          <a:latin typeface="Calibri"/>
                          <a:cs typeface="Calibri"/>
                        </a:rPr>
                        <a:t>0</a:t>
                      </a:r>
                      <a:r>
                        <a:rPr sz="800" b="1" spc="-15" baseline="0" dirty="0" smtClean="0">
                          <a:latin typeface="Calibri"/>
                          <a:cs typeface="Calibri"/>
                        </a:rPr>
                        <a:t>0</a:t>
                      </a:r>
                      <a:r>
                        <a:rPr sz="800" b="1" baseline="0" dirty="0" smtClean="0">
                          <a:latin typeface="Calibri"/>
                          <a:cs typeface="Calibri"/>
                        </a:rPr>
                        <a:t>0</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08"/>
                  </a:ext>
                </a:extLst>
              </a:tr>
              <a:tr h="219456">
                <a:tc>
                  <a:txBody>
                    <a:bodyPr/>
                    <a:lstStyle/>
                    <a:p>
                      <a:pPr marL="36576">
                        <a:lnSpc>
                          <a:spcPct val="100000"/>
                        </a:lnSpc>
                        <a:spcBef>
                          <a:spcPts val="0"/>
                        </a:spcBef>
                      </a:pPr>
                      <a:r>
                        <a:rPr sz="800" b="1" dirty="0">
                          <a:solidFill>
                            <a:srgbClr val="FFFFFF"/>
                          </a:solidFill>
                          <a:latin typeface="Calibri"/>
                          <a:cs typeface="Calibri"/>
                        </a:rPr>
                        <a:t>Max</a:t>
                      </a:r>
                      <a:r>
                        <a:rPr sz="800" b="1" spc="-50" dirty="0">
                          <a:solidFill>
                            <a:srgbClr val="FFFFFF"/>
                          </a:solidFill>
                          <a:latin typeface="Calibri"/>
                          <a:cs typeface="Calibri"/>
                        </a:rPr>
                        <a:t> </a:t>
                      </a:r>
                      <a:r>
                        <a:rPr sz="800" b="1" dirty="0">
                          <a:solidFill>
                            <a:srgbClr val="FFFFFF"/>
                          </a:solidFill>
                          <a:latin typeface="Calibri"/>
                          <a:cs typeface="Calibri"/>
                        </a:rPr>
                        <a:t>Out</a:t>
                      </a:r>
                      <a:r>
                        <a:rPr sz="800" b="1" spc="-30" dirty="0">
                          <a:solidFill>
                            <a:srgbClr val="FFFFFF"/>
                          </a:solidFill>
                          <a:latin typeface="Calibri"/>
                          <a:cs typeface="Calibri"/>
                        </a:rPr>
                        <a:t> </a:t>
                      </a:r>
                      <a:r>
                        <a:rPr sz="800" b="1" spc="-5" dirty="0">
                          <a:solidFill>
                            <a:srgbClr val="FFFFFF"/>
                          </a:solidFill>
                          <a:latin typeface="Calibri"/>
                          <a:cs typeface="Calibri"/>
                        </a:rPr>
                        <a:t>of</a:t>
                      </a:r>
                      <a:r>
                        <a:rPr sz="800" b="1" spc="-55" dirty="0">
                          <a:solidFill>
                            <a:srgbClr val="FFFFFF"/>
                          </a:solidFill>
                          <a:latin typeface="Calibri"/>
                          <a:cs typeface="Calibri"/>
                        </a:rPr>
                        <a:t> </a:t>
                      </a:r>
                      <a:r>
                        <a:rPr sz="800" b="1" spc="-5" dirty="0">
                          <a:solidFill>
                            <a:srgbClr val="FFFFFF"/>
                          </a:solidFill>
                          <a:latin typeface="Calibri"/>
                          <a:cs typeface="Calibri"/>
                        </a:rPr>
                        <a:t>Pocket</a:t>
                      </a:r>
                      <a:r>
                        <a:rPr sz="800" b="1" spc="-80" dirty="0">
                          <a:solidFill>
                            <a:srgbClr val="FFFFFF"/>
                          </a:solidFill>
                          <a:latin typeface="Calibri"/>
                          <a:cs typeface="Calibri"/>
                        </a:rPr>
                        <a:t> </a:t>
                      </a:r>
                      <a:r>
                        <a:rPr sz="800" b="1" dirty="0">
                          <a:solidFill>
                            <a:srgbClr val="FFFFFF"/>
                          </a:solidFill>
                          <a:latin typeface="Calibri"/>
                          <a:cs typeface="Calibri"/>
                        </a:rPr>
                        <a:t>:</a:t>
                      </a:r>
                      <a:r>
                        <a:rPr sz="800" b="1" spc="-20" dirty="0">
                          <a:solidFill>
                            <a:srgbClr val="FFFFFF"/>
                          </a:solidFill>
                          <a:latin typeface="Calibri"/>
                          <a:cs typeface="Calibri"/>
                        </a:rPr>
                        <a:t> </a:t>
                      </a:r>
                      <a:r>
                        <a:rPr sz="800" b="1" spc="-5" dirty="0">
                          <a:solidFill>
                            <a:srgbClr val="FFFFFF"/>
                          </a:solidFill>
                          <a:latin typeface="Calibri"/>
                          <a:cs typeface="Calibri"/>
                        </a:rPr>
                        <a:t>excl.</a:t>
                      </a:r>
                      <a:r>
                        <a:rPr sz="800" b="1" spc="-60" dirty="0">
                          <a:solidFill>
                            <a:srgbClr val="FFFFFF"/>
                          </a:solidFill>
                          <a:latin typeface="Calibri"/>
                          <a:cs typeface="Calibri"/>
                        </a:rPr>
                        <a:t> </a:t>
                      </a:r>
                      <a:r>
                        <a:rPr sz="800" b="1" spc="-5" dirty="0">
                          <a:solidFill>
                            <a:srgbClr val="FFFFFF"/>
                          </a:solidFill>
                          <a:latin typeface="Calibri"/>
                          <a:cs typeface="Calibri"/>
                        </a:rPr>
                        <a:t>uncovered</a:t>
                      </a:r>
                      <a:r>
                        <a:rPr sz="800" b="1" spc="-75" dirty="0">
                          <a:solidFill>
                            <a:srgbClr val="FFFFFF"/>
                          </a:solidFill>
                          <a:latin typeface="Calibri"/>
                          <a:cs typeface="Calibri"/>
                        </a:rPr>
                        <a:t> </a:t>
                      </a:r>
                      <a:r>
                        <a:rPr sz="800" b="1" spc="-5" dirty="0">
                          <a:solidFill>
                            <a:srgbClr val="FFFFFF"/>
                          </a:solidFill>
                          <a:latin typeface="Calibri"/>
                          <a:cs typeface="Calibri"/>
                        </a:rPr>
                        <a:t>days/svcs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spcBef>
                          <a:spcPts val="0"/>
                        </a:spcBef>
                      </a:pPr>
                      <a:r>
                        <a:rPr sz="800" b="1" spc="-5" dirty="0" smtClean="0">
                          <a:latin typeface="Calibri"/>
                          <a:cs typeface="Calibri"/>
                        </a:rPr>
                        <a:t>INN/OON:</a:t>
                      </a:r>
                      <a:r>
                        <a:rPr sz="800" b="1" spc="-25" dirty="0" smtClean="0">
                          <a:latin typeface="Calibri"/>
                          <a:cs typeface="Calibri"/>
                        </a:rPr>
                        <a:t> </a:t>
                      </a:r>
                      <a:r>
                        <a:rPr sz="800" b="1" spc="-5" dirty="0" smtClean="0">
                          <a:latin typeface="Calibri"/>
                          <a:cs typeface="Calibri"/>
                        </a:rPr>
                        <a:t>$7,350/$14,700</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lvl="0" algn="ctr">
                        <a:lnSpc>
                          <a:spcPct val="100000"/>
                        </a:lnSpc>
                        <a:spcBef>
                          <a:spcPts val="0"/>
                        </a:spcBef>
                      </a:pPr>
                      <a:r>
                        <a:rPr sz="800" b="1" spc="-5" dirty="0">
                          <a:latin typeface="Calibri"/>
                          <a:cs typeface="Calibri"/>
                        </a:rPr>
                        <a:t>INN/OON:</a:t>
                      </a:r>
                      <a:r>
                        <a:rPr sz="800" b="1" spc="-25" dirty="0">
                          <a:latin typeface="Calibri"/>
                          <a:cs typeface="Calibri"/>
                        </a:rPr>
                        <a:t> </a:t>
                      </a:r>
                      <a:r>
                        <a:rPr sz="800" b="1" spc="-5" dirty="0">
                          <a:latin typeface="Calibri"/>
                          <a:cs typeface="Calibri"/>
                        </a:rPr>
                        <a:t>$5,000/$10,000</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lvl="0" algn="ctr">
                        <a:lnSpc>
                          <a:spcPct val="100000"/>
                        </a:lnSpc>
                        <a:spcBef>
                          <a:spcPts val="0"/>
                        </a:spcBef>
                      </a:pPr>
                      <a:r>
                        <a:rPr sz="800" b="1" spc="-5" dirty="0">
                          <a:latin typeface="Calibri"/>
                          <a:cs typeface="Calibri"/>
                        </a:rPr>
                        <a:t>INN/OON:</a:t>
                      </a:r>
                      <a:r>
                        <a:rPr sz="800" b="1" spc="-25" dirty="0">
                          <a:latin typeface="Calibri"/>
                          <a:cs typeface="Calibri"/>
                        </a:rPr>
                        <a:t> </a:t>
                      </a:r>
                      <a:r>
                        <a:rPr sz="800" b="1" spc="-5" dirty="0">
                          <a:latin typeface="Calibri"/>
                          <a:cs typeface="Calibri"/>
                        </a:rPr>
                        <a:t>$5,000/$10,000</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dirty="0">
                          <a:latin typeface="Calibri"/>
                          <a:cs typeface="Calibri"/>
                        </a:rPr>
                        <a:t>INN:</a:t>
                      </a:r>
                      <a:r>
                        <a:rPr sz="800" b="1" spc="-20" dirty="0">
                          <a:latin typeface="Calibri"/>
                          <a:cs typeface="Calibri"/>
                        </a:rPr>
                        <a:t> </a:t>
                      </a:r>
                      <a:r>
                        <a:rPr sz="800" b="1" dirty="0">
                          <a:latin typeface="Calibri"/>
                          <a:cs typeface="Calibri"/>
                        </a:rPr>
                        <a:t>$2,000/$13,200/OON:</a:t>
                      </a:r>
                      <a:r>
                        <a:rPr sz="800" b="1" spc="-45" dirty="0">
                          <a:latin typeface="Calibri"/>
                          <a:cs typeface="Calibri"/>
                        </a:rPr>
                        <a:t> </a:t>
                      </a:r>
                      <a:r>
                        <a:rPr sz="800" b="1" dirty="0">
                          <a:latin typeface="Calibri"/>
                          <a:cs typeface="Calibri"/>
                        </a:rPr>
                        <a:t>No</a:t>
                      </a:r>
                      <a:r>
                        <a:rPr sz="800" b="1" spc="-40" dirty="0">
                          <a:latin typeface="Calibri"/>
                          <a:cs typeface="Calibri"/>
                        </a:rPr>
                        <a:t> </a:t>
                      </a:r>
                      <a:r>
                        <a:rPr sz="800" b="1" dirty="0">
                          <a:latin typeface="Calibri"/>
                          <a:cs typeface="Calibri"/>
                        </a:rPr>
                        <a:t>MOOP</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lvl="0" algn="ctr">
                        <a:lnSpc>
                          <a:spcPct val="100000"/>
                        </a:lnSpc>
                        <a:spcBef>
                          <a:spcPts val="105"/>
                        </a:spcBef>
                      </a:pPr>
                      <a:r>
                        <a:rPr sz="800" b="1" spc="-5" dirty="0">
                          <a:latin typeface="Calibri"/>
                          <a:cs typeface="Calibri"/>
                        </a:rPr>
                        <a:t>INN:</a:t>
                      </a:r>
                      <a:r>
                        <a:rPr sz="800" b="1" spc="-15" dirty="0">
                          <a:latin typeface="Calibri"/>
                          <a:cs typeface="Calibri"/>
                        </a:rPr>
                        <a:t> </a:t>
                      </a:r>
                      <a:r>
                        <a:rPr sz="800" b="1" spc="-5" dirty="0">
                          <a:latin typeface="Calibri"/>
                          <a:cs typeface="Calibri"/>
                        </a:rPr>
                        <a:t>$5,000/$10,000/OON:</a:t>
                      </a:r>
                      <a:r>
                        <a:rPr sz="800" b="1" spc="-40" dirty="0">
                          <a:latin typeface="Calibri"/>
                          <a:cs typeface="Calibri"/>
                        </a:rPr>
                        <a:t> </a:t>
                      </a:r>
                      <a:r>
                        <a:rPr sz="800" b="1" spc="-5" dirty="0">
                          <a:latin typeface="Calibri"/>
                          <a:cs typeface="Calibri"/>
                        </a:rPr>
                        <a:t>No</a:t>
                      </a:r>
                      <a:r>
                        <a:rPr sz="800" b="1" spc="-30" dirty="0">
                          <a:latin typeface="Calibri"/>
                          <a:cs typeface="Calibri"/>
                        </a:rPr>
                        <a:t> </a:t>
                      </a:r>
                      <a:r>
                        <a:rPr sz="800" b="1" dirty="0">
                          <a:latin typeface="Calibri"/>
                          <a:cs typeface="Calibri"/>
                        </a:rPr>
                        <a:t>MOOP</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09"/>
                  </a:ext>
                </a:extLst>
              </a:tr>
              <a:tr h="411480">
                <a:tc>
                  <a:txBody>
                    <a:bodyPr/>
                    <a:lstStyle/>
                    <a:p>
                      <a:pPr marL="36576">
                        <a:lnSpc>
                          <a:spcPts val="1135"/>
                        </a:lnSpc>
                      </a:pPr>
                      <a:r>
                        <a:rPr sz="1000" b="1" spc="-5" dirty="0">
                          <a:solidFill>
                            <a:srgbClr val="FFFFFF"/>
                          </a:solidFill>
                          <a:latin typeface="Calibri"/>
                          <a:cs typeface="Calibri"/>
                        </a:rPr>
                        <a:t>Primary</a:t>
                      </a:r>
                      <a:r>
                        <a:rPr sz="1000" b="1" spc="-50" dirty="0">
                          <a:solidFill>
                            <a:srgbClr val="FFFFFF"/>
                          </a:solidFill>
                          <a:latin typeface="Calibri"/>
                          <a:cs typeface="Calibri"/>
                        </a:rPr>
                        <a:t> </a:t>
                      </a:r>
                      <a:r>
                        <a:rPr sz="1000" b="1" spc="-10" dirty="0">
                          <a:solidFill>
                            <a:srgbClr val="FFFFFF"/>
                          </a:solidFill>
                          <a:latin typeface="Calibri"/>
                          <a:cs typeface="Calibri"/>
                        </a:rPr>
                        <a:t>Care/Specialty</a:t>
                      </a:r>
                      <a:r>
                        <a:rPr sz="1000" b="1" spc="-40" dirty="0">
                          <a:solidFill>
                            <a:srgbClr val="FFFFFF"/>
                          </a:solidFill>
                          <a:latin typeface="Calibri"/>
                          <a:cs typeface="Calibri"/>
                        </a:rPr>
                        <a:t> </a:t>
                      </a:r>
                      <a:r>
                        <a:rPr sz="1000" b="1" spc="-5" dirty="0">
                          <a:solidFill>
                            <a:srgbClr val="FFFFFF"/>
                          </a:solidFill>
                          <a:latin typeface="Calibri"/>
                          <a:cs typeface="Calibri"/>
                        </a:rPr>
                        <a:t>Care</a:t>
                      </a:r>
                      <a:r>
                        <a:rPr sz="1000" b="1" spc="-45" dirty="0">
                          <a:solidFill>
                            <a:srgbClr val="FFFFFF"/>
                          </a:solidFill>
                          <a:latin typeface="Calibri"/>
                          <a:cs typeface="Calibri"/>
                        </a:rPr>
                        <a:t> </a:t>
                      </a:r>
                      <a:r>
                        <a:rPr sz="1000" b="1" spc="-5" dirty="0">
                          <a:solidFill>
                            <a:srgbClr val="FFFFFF"/>
                          </a:solidFill>
                          <a:latin typeface="Calibri"/>
                          <a:cs typeface="Calibri"/>
                        </a:rPr>
                        <a:t>Office</a:t>
                      </a:r>
                      <a:r>
                        <a:rPr sz="1000" b="1" spc="-35" dirty="0">
                          <a:solidFill>
                            <a:srgbClr val="FFFFFF"/>
                          </a:solidFill>
                          <a:latin typeface="Calibri"/>
                          <a:cs typeface="Calibri"/>
                        </a:rPr>
                        <a:t> </a:t>
                      </a:r>
                      <a:r>
                        <a:rPr sz="1000" b="1" spc="-5" dirty="0">
                          <a:solidFill>
                            <a:srgbClr val="FFFFFF"/>
                          </a:solidFill>
                          <a:latin typeface="Calibri"/>
                          <a:cs typeface="Calibri"/>
                        </a:rPr>
                        <a:t>Visits</a:t>
                      </a:r>
                      <a:endParaRPr sz="1000" dirty="0">
                        <a:latin typeface="Calibri"/>
                        <a:cs typeface="Calibri"/>
                      </a:endParaRPr>
                    </a:p>
                    <a:p>
                      <a:pPr marL="36576">
                        <a:lnSpc>
                          <a:spcPct val="100000"/>
                        </a:lnSpc>
                      </a:pPr>
                      <a:r>
                        <a:rPr sz="1000" b="1" spc="-5" dirty="0">
                          <a:solidFill>
                            <a:srgbClr val="FFFFFF"/>
                          </a:solidFill>
                          <a:latin typeface="Calibri"/>
                          <a:cs typeface="Calibri"/>
                        </a:rPr>
                        <a:t>INN/OON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kern="1200" baseline="0" dirty="0" smtClean="0">
                          <a:latin typeface="Calibri"/>
                          <a:cs typeface="Calibri"/>
                        </a:rPr>
                        <a:t>$25/$50 </a:t>
                      </a:r>
                      <a:r>
                        <a:rPr sz="800" b="1" kern="1200" spc="-5" baseline="0" dirty="0" smtClean="0">
                          <a:latin typeface="Calibri"/>
                          <a:cs typeface="Calibri"/>
                        </a:rPr>
                        <a:t>Copay</a:t>
                      </a:r>
                      <a:endParaRPr lang="en-US" sz="800" b="1" kern="1200" spc="-5" baseline="0"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sz="800" b="1" kern="1200" spc="-60" baseline="0" dirty="0" smtClean="0">
                          <a:latin typeface="Calibri"/>
                          <a:cs typeface="Calibri"/>
                        </a:rPr>
                        <a:t>8/</a:t>
                      </a:r>
                      <a:r>
                        <a:rPr sz="800" b="1" kern="1200" baseline="0" dirty="0" smtClean="0">
                          <a:latin typeface="Calibri"/>
                          <a:cs typeface="Calibri"/>
                        </a:rPr>
                        <a:t>8</a:t>
                      </a:r>
                      <a:r>
                        <a:rPr sz="800" b="1" kern="1200" spc="-55" baseline="0" dirty="0" smtClean="0">
                          <a:latin typeface="Calibri"/>
                          <a:cs typeface="Calibri"/>
                        </a:rPr>
                        <a:t> </a:t>
                      </a:r>
                      <a:r>
                        <a:rPr sz="800" b="1" kern="1200" baseline="0" dirty="0" smtClean="0">
                          <a:latin typeface="Calibri"/>
                          <a:cs typeface="Calibri"/>
                        </a:rPr>
                        <a:t>V</a:t>
                      </a:r>
                      <a:r>
                        <a:rPr sz="800" b="1" kern="1200" spc="-10" baseline="0" dirty="0" smtClean="0">
                          <a:latin typeface="Calibri"/>
                          <a:cs typeface="Calibri"/>
                        </a:rPr>
                        <a:t>i</a:t>
                      </a:r>
                      <a:r>
                        <a:rPr sz="800" b="1" kern="1200" baseline="0" dirty="0" smtClean="0">
                          <a:latin typeface="Calibri"/>
                          <a:cs typeface="Calibri"/>
                        </a:rPr>
                        <a:t>s</a:t>
                      </a:r>
                      <a:r>
                        <a:rPr sz="800" b="1" kern="1200" spc="-10" baseline="0" dirty="0" smtClean="0">
                          <a:latin typeface="Calibri"/>
                          <a:cs typeface="Calibri"/>
                        </a:rPr>
                        <a:t>i</a:t>
                      </a:r>
                      <a:r>
                        <a:rPr sz="800" b="1" kern="1200" spc="-5" baseline="0" dirty="0" smtClean="0">
                          <a:latin typeface="Calibri"/>
                          <a:cs typeface="Calibri"/>
                        </a:rPr>
                        <a:t>t</a:t>
                      </a:r>
                      <a:r>
                        <a:rPr sz="800" b="1" kern="1200" baseline="0" dirty="0" smtClean="0">
                          <a:latin typeface="Calibri"/>
                          <a:cs typeface="Calibri"/>
                        </a:rPr>
                        <a:t>s</a:t>
                      </a:r>
                      <a:r>
                        <a:rPr sz="800" b="1" kern="1200" spc="-40" baseline="0" dirty="0" smtClean="0">
                          <a:latin typeface="Calibri"/>
                          <a:cs typeface="Calibri"/>
                        </a:rPr>
                        <a:t> </a:t>
                      </a:r>
                      <a:r>
                        <a:rPr sz="800" b="1" kern="1200" spc="5" baseline="0" dirty="0" smtClean="0">
                          <a:latin typeface="Calibri"/>
                          <a:cs typeface="Calibri"/>
                        </a:rPr>
                        <a:t>M</a:t>
                      </a:r>
                      <a:r>
                        <a:rPr sz="800" b="1" kern="1200" spc="-5" baseline="0" dirty="0" smtClean="0">
                          <a:latin typeface="Calibri"/>
                          <a:cs typeface="Calibri"/>
                        </a:rPr>
                        <a:t>a</a:t>
                      </a:r>
                      <a:r>
                        <a:rPr sz="800" b="1" kern="1200" spc="-10" baseline="0" dirty="0" smtClean="0">
                          <a:latin typeface="Calibri"/>
                          <a:cs typeface="Calibri"/>
                        </a:rPr>
                        <a:t>x</a:t>
                      </a:r>
                      <a:r>
                        <a:rPr sz="800" b="1" kern="1200" baseline="0" dirty="0" smtClean="0">
                          <a:latin typeface="Calibri"/>
                          <a:cs typeface="Calibri"/>
                        </a:rPr>
                        <a:t>/Ye</a:t>
                      </a:r>
                      <a:r>
                        <a:rPr sz="800" b="1" kern="1200" spc="-5" baseline="0" dirty="0" smtClean="0">
                          <a:latin typeface="Calibri"/>
                          <a:cs typeface="Calibri"/>
                        </a:rPr>
                        <a:t>a</a:t>
                      </a:r>
                      <a:r>
                        <a:rPr sz="800" b="1" kern="1200" baseline="0" dirty="0" smtClean="0">
                          <a:latin typeface="Calibri"/>
                          <a:cs typeface="Calibri"/>
                        </a:rPr>
                        <a:t>r</a:t>
                      </a:r>
                      <a:endParaRPr lang="en-US" sz="800" b="1" kern="1200" baseline="0"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800" b="1" kern="1200" baseline="0" dirty="0" smtClean="0">
                          <a:latin typeface="Calibri"/>
                          <a:cs typeface="Calibri"/>
                        </a:rPr>
                        <a:t>INN: PHCS Rate/OON 85% UCR</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$15/$25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Copay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60" normalizeH="0" baseline="0" noProof="0" dirty="0" smtClean="0">
                          <a:ln>
                            <a:noFill/>
                          </a:ln>
                          <a:solidFill>
                            <a:prstClr val="black"/>
                          </a:solidFill>
                          <a:effectLst/>
                          <a:uLnTx/>
                          <a:uFillTx/>
                          <a:latin typeface="+mn-lt"/>
                          <a:ea typeface="+mn-ea"/>
                          <a:cs typeface="Calibri"/>
                        </a:rPr>
                        <a:t>10/10</a:t>
                      </a:r>
                      <a:r>
                        <a:rPr kumimoji="0" lang="en-US" sz="800" b="1" i="0" u="none" strike="noStrike" kern="0" cap="none" spc="-5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x</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INN: PHCS Rate/OON 85% UCR</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lvl="0" indent="0" algn="ctr">
                        <a:lnSpc>
                          <a:spcPct val="100000"/>
                        </a:lnSpc>
                        <a:spcBef>
                          <a:spcPts val="0"/>
                        </a:spcBef>
                      </a:pPr>
                      <a:r>
                        <a:rPr sz="800" b="1" dirty="0">
                          <a:latin typeface="Calibri"/>
                          <a:cs typeface="Calibri"/>
                        </a:rPr>
                        <a:t>$15/$</a:t>
                      </a:r>
                      <a:r>
                        <a:rPr sz="800" b="1" dirty="0" smtClean="0">
                          <a:latin typeface="Calibri"/>
                          <a:cs typeface="Calibri"/>
                        </a:rPr>
                        <a:t>25</a:t>
                      </a:r>
                      <a:r>
                        <a:rPr lang="en-US" sz="800" b="1" dirty="0" smtClean="0">
                          <a:latin typeface="Calibri"/>
                          <a:cs typeface="Calibri"/>
                        </a:rPr>
                        <a:t> </a:t>
                      </a:r>
                      <a:r>
                        <a:rPr sz="800" b="1" dirty="0" smtClean="0">
                          <a:latin typeface="Calibri"/>
                          <a:cs typeface="Calibri"/>
                        </a:rPr>
                        <a:t>Copay</a:t>
                      </a:r>
                      <a:endParaRPr lang="en-US" sz="800" b="1" dirty="0" smtClean="0">
                        <a:latin typeface="Calibri"/>
                        <a:cs typeface="Calibri"/>
                      </a:endParaRPr>
                    </a:p>
                    <a:p>
                      <a:pPr marL="0" lvl="0" indent="0" algn="ctr">
                        <a:lnSpc>
                          <a:spcPct val="100000"/>
                        </a:lnSpc>
                        <a:spcBef>
                          <a:spcPts val="0"/>
                        </a:spcBef>
                      </a:pPr>
                      <a:r>
                        <a:rPr lang="en-US" sz="800" b="1" spc="-60" dirty="0" smtClean="0">
                          <a:latin typeface="Calibri"/>
                          <a:cs typeface="Calibri"/>
                        </a:rPr>
                        <a:t>1</a:t>
                      </a:r>
                      <a:r>
                        <a:rPr sz="800" b="1" spc="-60" dirty="0" smtClean="0">
                          <a:latin typeface="Calibri"/>
                          <a:cs typeface="Calibri"/>
                        </a:rPr>
                        <a:t>2/1</a:t>
                      </a:r>
                      <a:r>
                        <a:rPr sz="800" b="1" dirty="0" smtClean="0">
                          <a:latin typeface="Calibri"/>
                          <a:cs typeface="Calibri"/>
                        </a:rPr>
                        <a:t>2</a:t>
                      </a:r>
                      <a:r>
                        <a:rPr sz="800" b="1" spc="-40" dirty="0" smtClean="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spc="-5" dirty="0">
                          <a:latin typeface="Calibri"/>
                          <a:cs typeface="Calibri"/>
                        </a:rPr>
                        <a:t>t</a:t>
                      </a:r>
                      <a:r>
                        <a:rPr sz="800" b="1" dirty="0">
                          <a:latin typeface="Calibri"/>
                          <a:cs typeface="Calibri"/>
                        </a:rPr>
                        <a:t>s</a:t>
                      </a:r>
                      <a:r>
                        <a:rPr sz="800" b="1" spc="-50" dirty="0">
                          <a:latin typeface="Calibri"/>
                          <a:cs typeface="Calibri"/>
                        </a:rPr>
                        <a:t> </a:t>
                      </a:r>
                      <a:r>
                        <a:rPr sz="800" b="1" spc="5" dirty="0" smtClean="0">
                          <a:latin typeface="Calibri"/>
                          <a:cs typeface="Calibri"/>
                        </a:rPr>
                        <a:t>M</a:t>
                      </a:r>
                      <a:r>
                        <a:rPr sz="800" b="1" spc="-5" dirty="0" smtClean="0">
                          <a:latin typeface="Calibri"/>
                          <a:cs typeface="Calibri"/>
                        </a:rPr>
                        <a:t>a</a:t>
                      </a:r>
                      <a:r>
                        <a:rPr sz="800" b="1" spc="-10" dirty="0" smtClean="0">
                          <a:latin typeface="Calibri"/>
                          <a:cs typeface="Calibri"/>
                        </a:rPr>
                        <a:t>x</a:t>
                      </a:r>
                      <a:r>
                        <a:rPr sz="800" b="1" dirty="0" smtClean="0">
                          <a:latin typeface="Calibri"/>
                          <a:cs typeface="Calibri"/>
                        </a:rPr>
                        <a:t>/Ye</a:t>
                      </a:r>
                      <a:r>
                        <a:rPr sz="800" b="1" spc="-5" dirty="0" smtClean="0">
                          <a:latin typeface="Calibri"/>
                          <a:cs typeface="Calibri"/>
                        </a:rPr>
                        <a:t>a</a:t>
                      </a:r>
                      <a:r>
                        <a:rPr sz="800" b="1" dirty="0" smtClean="0">
                          <a:latin typeface="Calibri"/>
                          <a:cs typeface="Calibri"/>
                        </a:rPr>
                        <a:t>r</a:t>
                      </a:r>
                      <a:endParaRPr lang="en-US" sz="800" b="1" dirty="0" smtClean="0">
                        <a:latin typeface="Calibri"/>
                        <a:cs typeface="Calibri"/>
                      </a:endParaRPr>
                    </a:p>
                    <a:p>
                      <a:pPr marL="0" lvl="0" indent="0" algn="ctr">
                        <a:lnSpc>
                          <a:spcPct val="100000"/>
                        </a:lnSpc>
                        <a:spcBef>
                          <a:spcPts val="0"/>
                        </a:spcBef>
                      </a:pPr>
                      <a:r>
                        <a:rPr lang="en-US" sz="800" b="1" dirty="0" smtClean="0">
                          <a:latin typeface="Calibri"/>
                          <a:cs typeface="Calibri"/>
                        </a:rPr>
                        <a:t>INN: PHCS Rate/OON</a:t>
                      </a:r>
                      <a:r>
                        <a:rPr lang="en-US" sz="800" b="1" baseline="0" dirty="0" smtClean="0">
                          <a:latin typeface="Calibri"/>
                          <a:cs typeface="Calibri"/>
                        </a:rPr>
                        <a:t> 85% UCR</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3810" lvl="0" algn="ctr">
                        <a:lnSpc>
                          <a:spcPct val="100000"/>
                        </a:lnSpc>
                        <a:spcBef>
                          <a:spcPts val="45"/>
                        </a:spcBef>
                      </a:pPr>
                      <a:r>
                        <a:rPr sz="800" b="1" dirty="0">
                          <a:latin typeface="Calibri"/>
                          <a:cs typeface="Calibri"/>
                        </a:rPr>
                        <a:t>I</a:t>
                      </a:r>
                      <a:r>
                        <a:rPr sz="800" b="1" spc="-5" dirty="0">
                          <a:latin typeface="Calibri"/>
                          <a:cs typeface="Calibri"/>
                        </a:rPr>
                        <a:t>NN</a:t>
                      </a:r>
                      <a:r>
                        <a:rPr sz="800" b="1" dirty="0">
                          <a:latin typeface="Calibri"/>
                          <a:cs typeface="Calibri"/>
                        </a:rPr>
                        <a:t>:</a:t>
                      </a:r>
                      <a:r>
                        <a:rPr sz="800" b="1" spc="-10" dirty="0">
                          <a:latin typeface="Calibri"/>
                          <a:cs typeface="Calibri"/>
                        </a:rPr>
                        <a:t> </a:t>
                      </a:r>
                      <a:r>
                        <a:rPr sz="800" b="1" dirty="0">
                          <a:latin typeface="Calibri"/>
                          <a:cs typeface="Calibri"/>
                        </a:rPr>
                        <a:t>$20/$</a:t>
                      </a:r>
                      <a:r>
                        <a:rPr sz="800" b="1" spc="-15" dirty="0">
                          <a:latin typeface="Calibri"/>
                          <a:cs typeface="Calibri"/>
                        </a:rPr>
                        <a:t>4</a:t>
                      </a:r>
                      <a:r>
                        <a:rPr sz="800" b="1" dirty="0">
                          <a:latin typeface="Calibri"/>
                          <a:cs typeface="Calibri"/>
                        </a:rPr>
                        <a:t>0</a:t>
                      </a:r>
                      <a:r>
                        <a:rPr sz="800" b="1" spc="-50" dirty="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p</a:t>
                      </a:r>
                      <a:r>
                        <a:rPr sz="800" b="1" spc="-5" dirty="0" smtClean="0">
                          <a:latin typeface="Calibri"/>
                          <a:cs typeface="Calibri"/>
                        </a:rPr>
                        <a:t>a</a:t>
                      </a:r>
                      <a:r>
                        <a:rPr sz="800" b="1" dirty="0" smtClean="0">
                          <a:latin typeface="Calibri"/>
                          <a:cs typeface="Calibri"/>
                        </a:rPr>
                        <a:t>y</a:t>
                      </a:r>
                      <a:endParaRPr sz="800" dirty="0">
                        <a:latin typeface="Calibri"/>
                        <a:cs typeface="Calibri"/>
                      </a:endParaRPr>
                    </a:p>
                    <a:p>
                      <a:pPr marL="2540" lvl="0" algn="ctr">
                        <a:lnSpc>
                          <a:spcPct val="100000"/>
                        </a:lnSpc>
                        <a:spcBef>
                          <a:spcPts val="110"/>
                        </a:spcBef>
                      </a:pPr>
                      <a:r>
                        <a:rPr sz="800" b="1" spc="-5" dirty="0" smtClean="0">
                          <a:latin typeface="Calibri"/>
                          <a:cs typeface="Calibri"/>
                        </a:rPr>
                        <a:t>OO</a:t>
                      </a:r>
                      <a:r>
                        <a:rPr lang="en-US" sz="800" b="1" spc="-5" dirty="0" smtClean="0">
                          <a:latin typeface="Calibri"/>
                          <a:cs typeface="Calibri"/>
                        </a:rPr>
                        <a:t>N:</a:t>
                      </a:r>
                      <a:r>
                        <a:rPr lang="en-US" sz="800" b="1" spc="-5" baseline="0" dirty="0" smtClean="0">
                          <a:latin typeface="Calibri"/>
                          <a:cs typeface="Calibri"/>
                        </a:rPr>
                        <a:t> </a:t>
                      </a:r>
                      <a:r>
                        <a:rPr sz="800" b="1" dirty="0" smtClean="0">
                          <a:latin typeface="Calibri"/>
                          <a:cs typeface="Calibri"/>
                        </a:rPr>
                        <a:t>Ded</a:t>
                      </a:r>
                      <a:r>
                        <a:rPr sz="800" b="1" dirty="0">
                          <a:latin typeface="Calibri"/>
                          <a:cs typeface="Calibri"/>
                        </a:rPr>
                        <a:t>.</a:t>
                      </a:r>
                      <a:r>
                        <a:rPr sz="800" b="1" spc="-35" dirty="0">
                          <a:latin typeface="Calibri"/>
                          <a:cs typeface="Calibri"/>
                        </a:rPr>
                        <a:t> </a:t>
                      </a:r>
                      <a:r>
                        <a:rPr sz="800" b="1" dirty="0">
                          <a:latin typeface="Calibri"/>
                          <a:cs typeface="Calibri"/>
                        </a:rPr>
                        <a:t>&amp;</a:t>
                      </a:r>
                      <a:r>
                        <a:rPr sz="800" b="1" spc="-25" dirty="0">
                          <a:latin typeface="Calibri"/>
                          <a:cs typeface="Calibri"/>
                        </a:rPr>
                        <a:t> </a:t>
                      </a:r>
                      <a:r>
                        <a:rPr sz="800" b="1" dirty="0">
                          <a:latin typeface="Calibri"/>
                          <a:cs typeface="Calibri"/>
                        </a:rPr>
                        <a:t>60%/40%</a:t>
                      </a:r>
                      <a:r>
                        <a:rPr sz="800" b="1" spc="-45" dirty="0">
                          <a:latin typeface="Calibri"/>
                          <a:cs typeface="Calibri"/>
                        </a:rPr>
                        <a:t> </a:t>
                      </a:r>
                      <a:r>
                        <a:rPr sz="800" b="1" spc="-5" dirty="0">
                          <a:latin typeface="Calibri"/>
                          <a:cs typeface="Calibri"/>
                        </a:rPr>
                        <a:t>Coins.</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spc="-5" dirty="0">
                          <a:latin typeface="Calibri"/>
                          <a:cs typeface="Calibri"/>
                        </a:rPr>
                        <a:t>INN:</a:t>
                      </a:r>
                      <a:r>
                        <a:rPr sz="800" b="1" spc="-20" dirty="0">
                          <a:latin typeface="Calibri"/>
                          <a:cs typeface="Calibri"/>
                        </a:rPr>
                        <a:t> </a:t>
                      </a:r>
                      <a:r>
                        <a:rPr sz="800" b="1" dirty="0">
                          <a:latin typeface="Calibri"/>
                          <a:cs typeface="Calibri"/>
                        </a:rPr>
                        <a:t>Ded.</a:t>
                      </a:r>
                      <a:r>
                        <a:rPr sz="800" b="1" spc="-40" dirty="0">
                          <a:latin typeface="Calibri"/>
                          <a:cs typeface="Calibri"/>
                        </a:rPr>
                        <a:t> </a:t>
                      </a:r>
                      <a:r>
                        <a:rPr sz="800" b="1" dirty="0">
                          <a:latin typeface="Calibri"/>
                          <a:cs typeface="Calibri"/>
                        </a:rPr>
                        <a:t>100%,</a:t>
                      </a:r>
                      <a:r>
                        <a:rPr sz="800" b="1" spc="-35" dirty="0">
                          <a:latin typeface="Calibri"/>
                          <a:cs typeface="Calibri"/>
                        </a:rPr>
                        <a:t> </a:t>
                      </a:r>
                      <a:r>
                        <a:rPr sz="800" b="1" spc="-5" dirty="0">
                          <a:latin typeface="Calibri"/>
                          <a:cs typeface="Calibri"/>
                        </a:rPr>
                        <a:t>thereafter</a:t>
                      </a:r>
                      <a:endParaRPr sz="800" dirty="0">
                        <a:latin typeface="Calibri"/>
                        <a:cs typeface="Calibri"/>
                      </a:endParaRPr>
                    </a:p>
                    <a:p>
                      <a:pPr marL="0" lvl="0" algn="ctr">
                        <a:lnSpc>
                          <a:spcPct val="100000"/>
                        </a:lnSpc>
                        <a:spcBef>
                          <a:spcPts val="0"/>
                        </a:spcBef>
                      </a:pPr>
                      <a:r>
                        <a:rPr sz="800" b="1" spc="-5" dirty="0">
                          <a:latin typeface="Calibri"/>
                          <a:cs typeface="Calibri"/>
                        </a:rPr>
                        <a:t>OON</a:t>
                      </a:r>
                      <a:r>
                        <a:rPr sz="800" b="1" dirty="0">
                          <a:latin typeface="Calibri"/>
                          <a:cs typeface="Calibri"/>
                        </a:rPr>
                        <a:t>:</a:t>
                      </a:r>
                      <a:r>
                        <a:rPr sz="800" b="1" spc="-10" dirty="0">
                          <a:latin typeface="Calibri"/>
                          <a:cs typeface="Calibri"/>
                        </a:rPr>
                        <a:t> </a:t>
                      </a:r>
                      <a:r>
                        <a:rPr sz="800" b="1" spc="-5" dirty="0" smtClean="0">
                          <a:latin typeface="Calibri"/>
                          <a:cs typeface="Calibri"/>
                        </a:rPr>
                        <a:t>D</a:t>
                      </a:r>
                      <a:r>
                        <a:rPr sz="800" b="1" dirty="0" smtClean="0">
                          <a:latin typeface="Calibri"/>
                          <a:cs typeface="Calibri"/>
                        </a:rPr>
                        <a:t>ed.</a:t>
                      </a:r>
                      <a:r>
                        <a:rPr lang="en-US" sz="800" b="1" dirty="0" smtClean="0">
                          <a:latin typeface="Calibri"/>
                          <a:cs typeface="Calibri"/>
                        </a:rPr>
                        <a:t> </a:t>
                      </a:r>
                      <a:r>
                        <a:rPr sz="800" b="1" dirty="0" smtClean="0">
                          <a:latin typeface="Calibri"/>
                          <a:cs typeface="Calibri"/>
                        </a:rPr>
                        <a:t>&amp;</a:t>
                      </a:r>
                      <a:r>
                        <a:rPr sz="800" b="1" spc="-40" dirty="0" smtClean="0">
                          <a:latin typeface="Calibri"/>
                          <a:cs typeface="Calibri"/>
                        </a:rPr>
                        <a:t> </a:t>
                      </a:r>
                      <a:r>
                        <a:rPr sz="800" b="1" dirty="0">
                          <a:latin typeface="Calibri"/>
                          <a:cs typeface="Calibri"/>
                        </a:rPr>
                        <a:t>60%/40%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spc="-10" dirty="0">
                          <a:latin typeface="Calibri"/>
                          <a:cs typeface="Calibri"/>
                        </a:rPr>
                        <a:t>i</a:t>
                      </a:r>
                      <a:r>
                        <a:rPr sz="800" b="1" dirty="0">
                          <a:latin typeface="Calibri"/>
                          <a:cs typeface="Calibri"/>
                        </a:rPr>
                        <a:t>ns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0"/>
                  </a:ext>
                </a:extLst>
              </a:tr>
              <a:tr h="301752">
                <a:tc>
                  <a:txBody>
                    <a:bodyPr/>
                    <a:lstStyle/>
                    <a:p>
                      <a:pPr marL="36576">
                        <a:lnSpc>
                          <a:spcPct val="100000"/>
                        </a:lnSpc>
                        <a:spcBef>
                          <a:spcPts val="0"/>
                        </a:spcBef>
                      </a:pPr>
                      <a:r>
                        <a:rPr sz="1000" b="1" spc="-5" dirty="0">
                          <a:solidFill>
                            <a:srgbClr val="FFFFFF"/>
                          </a:solidFill>
                          <a:latin typeface="Calibri"/>
                          <a:cs typeface="Calibri"/>
                        </a:rPr>
                        <a:t>U</a:t>
                      </a:r>
                      <a:r>
                        <a:rPr sz="1000" b="1" spc="5" dirty="0">
                          <a:solidFill>
                            <a:srgbClr val="FFFFFF"/>
                          </a:solidFill>
                          <a:latin typeface="Calibri"/>
                          <a:cs typeface="Calibri"/>
                        </a:rPr>
                        <a:t>r</a:t>
                      </a:r>
                      <a:r>
                        <a:rPr sz="1000" b="1" spc="-5" dirty="0">
                          <a:solidFill>
                            <a:srgbClr val="FFFFFF"/>
                          </a:solidFill>
                          <a:latin typeface="Calibri"/>
                          <a:cs typeface="Calibri"/>
                        </a:rPr>
                        <a:t>g</a:t>
                      </a:r>
                      <a:r>
                        <a:rPr sz="1000" b="1" dirty="0">
                          <a:solidFill>
                            <a:srgbClr val="FFFFFF"/>
                          </a:solidFill>
                          <a:latin typeface="Calibri"/>
                          <a:cs typeface="Calibri"/>
                        </a:rPr>
                        <a:t>e</a:t>
                      </a:r>
                      <a:r>
                        <a:rPr sz="1000" b="1" spc="5" dirty="0">
                          <a:solidFill>
                            <a:srgbClr val="FFFFFF"/>
                          </a:solidFill>
                          <a:latin typeface="Calibri"/>
                          <a:cs typeface="Calibri"/>
                        </a:rPr>
                        <a:t>n</a:t>
                      </a:r>
                      <a:r>
                        <a:rPr sz="1000" b="1" dirty="0">
                          <a:solidFill>
                            <a:srgbClr val="FFFFFF"/>
                          </a:solidFill>
                          <a:latin typeface="Calibri"/>
                          <a:cs typeface="Calibri"/>
                        </a:rPr>
                        <a:t>t</a:t>
                      </a:r>
                      <a:r>
                        <a:rPr sz="1000" b="1" spc="-55" dirty="0">
                          <a:solidFill>
                            <a:srgbClr val="FFFFFF"/>
                          </a:solidFill>
                          <a:latin typeface="Calibri"/>
                          <a:cs typeface="Calibri"/>
                        </a:rPr>
                        <a:t> </a:t>
                      </a:r>
                      <a:r>
                        <a:rPr sz="1000" b="1" dirty="0">
                          <a:solidFill>
                            <a:srgbClr val="FFFFFF"/>
                          </a:solidFill>
                          <a:latin typeface="Calibri"/>
                          <a:cs typeface="Calibri"/>
                        </a:rPr>
                        <a:t>Ca</a:t>
                      </a:r>
                      <a:r>
                        <a:rPr sz="1000" b="1" spc="5" dirty="0">
                          <a:solidFill>
                            <a:srgbClr val="FFFFFF"/>
                          </a:solidFill>
                          <a:latin typeface="Calibri"/>
                          <a:cs typeface="Calibri"/>
                        </a:rPr>
                        <a:t>r</a:t>
                      </a:r>
                      <a:r>
                        <a:rPr sz="1000" b="1" dirty="0">
                          <a:solidFill>
                            <a:srgbClr val="FFFFFF"/>
                          </a:solidFill>
                          <a:latin typeface="Calibri"/>
                          <a:cs typeface="Calibri"/>
                        </a:rPr>
                        <a:t>e</a:t>
                      </a:r>
                      <a:r>
                        <a:rPr sz="1000" b="1" spc="-70" dirty="0">
                          <a:solidFill>
                            <a:srgbClr val="FFFFFF"/>
                          </a:solidFill>
                          <a:latin typeface="Calibri"/>
                          <a:cs typeface="Calibri"/>
                        </a:rPr>
                        <a:t> </a:t>
                      </a:r>
                      <a:r>
                        <a:rPr sz="1000" b="1" spc="-5" dirty="0">
                          <a:solidFill>
                            <a:srgbClr val="FFFFFF"/>
                          </a:solidFill>
                          <a:latin typeface="Calibri"/>
                          <a:cs typeface="Calibri"/>
                        </a:rPr>
                        <a:t>I</a:t>
                      </a:r>
                      <a:r>
                        <a:rPr sz="1000" b="1" dirty="0">
                          <a:solidFill>
                            <a:srgbClr val="FFFFFF"/>
                          </a:solidFill>
                          <a:latin typeface="Calibri"/>
                          <a:cs typeface="Calibri"/>
                        </a:rPr>
                        <a:t>NN/</a:t>
                      </a:r>
                      <a:r>
                        <a:rPr sz="1000" b="1" spc="-5" dirty="0">
                          <a:solidFill>
                            <a:srgbClr val="FFFFFF"/>
                          </a:solidFill>
                          <a:latin typeface="Calibri"/>
                          <a:cs typeface="Calibri"/>
                        </a:rPr>
                        <a:t>OO</a:t>
                      </a:r>
                      <a:r>
                        <a:rPr sz="1000" b="1" dirty="0">
                          <a:solidFill>
                            <a:srgbClr val="FFFFFF"/>
                          </a:solidFill>
                          <a:latin typeface="Calibri"/>
                          <a:cs typeface="Calibri"/>
                        </a:rPr>
                        <a:t>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800" b="1" i="0" u="none" strike="noStrike" kern="0" cap="none" spc="-6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a:t>
                      </a:r>
                      <a:r>
                        <a:rPr kumimoji="0" lang="en-US" sz="800" b="1" i="0" u="none" strike="noStrike" kern="0" cap="none" spc="-85" normalizeH="0" baseline="0" noProof="0" dirty="0" smtClean="0">
                          <a:ln>
                            <a:noFill/>
                          </a:ln>
                          <a:solidFill>
                            <a:prstClr val="black"/>
                          </a:solidFill>
                          <a:effectLst/>
                          <a:uLnTx/>
                          <a:uFillTx/>
                          <a:latin typeface="+mn-lt"/>
                          <a:ea typeface="+mn-ea"/>
                          <a:cs typeface="Calibri"/>
                        </a:rPr>
                        <a:t> 2</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6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x/Y</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e</a:t>
                      </a:r>
                      <a:r>
                        <a:rPr kumimoji="0" lang="en-US" sz="800" b="1" i="0" u="none" strike="noStrike" kern="0" cap="none" spc="-1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a:t>
                      </a:r>
                      <a:r>
                        <a:rPr kumimoji="0" lang="en-US" sz="800" b="1" i="0" u="none" strike="noStrike" kern="0" cap="none" spc="-3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H</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7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a:rPr>
                        <a:t>R</a:t>
                      </a:r>
                      <a:r>
                        <a:rPr kumimoji="0" lang="en-US" sz="800" b="1" i="0" u="none" strike="noStrike" kern="0" cap="none" spc="-5" normalizeH="0" baseline="0" noProof="0" dirty="0" smtClean="0">
                          <a:ln>
                            <a:noFill/>
                          </a:ln>
                          <a:solidFill>
                            <a:prstClr val="black"/>
                          </a:solidFill>
                          <a:effectLst/>
                          <a:uLnTx/>
                          <a:uFillTx/>
                          <a:latin typeface="Calibri" panose="020F0502020204030204" pitchFamily="34" charset="0"/>
                          <a:ea typeface="+mn-ea"/>
                          <a:cs typeface="Calibri"/>
                        </a:rPr>
                        <a:t>at</a:t>
                      </a:r>
                      <a:r>
                        <a:rPr kumimoji="0" lang="en-US" sz="800" b="1"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a:rPr>
                        <a:t>e/</a:t>
                      </a:r>
                      <a:r>
                        <a:rPr kumimoji="0" lang="en-US" sz="800" b="1" i="0" u="none" strike="noStrike" kern="0" cap="none" spc="-5" normalizeH="0" baseline="0" noProof="0" dirty="0" smtClean="0">
                          <a:ln>
                            <a:noFill/>
                          </a:ln>
                          <a:solidFill>
                            <a:prstClr val="black"/>
                          </a:solidFill>
                          <a:effectLst/>
                          <a:uLnTx/>
                          <a:uFillTx/>
                          <a:latin typeface="Calibri" panose="020F0502020204030204" pitchFamily="34" charset="0"/>
                          <a:ea typeface="+mn-ea"/>
                          <a:cs typeface="Calibri"/>
                        </a:rPr>
                        <a:t>O</a:t>
                      </a:r>
                      <a:r>
                        <a:rPr kumimoji="0" lang="en-US" sz="800" b="1" i="0" u="none" strike="noStrike" kern="0" cap="none" spc="-20" normalizeH="0" baseline="0" noProof="0" dirty="0" smtClean="0">
                          <a:ln>
                            <a:noFill/>
                          </a:ln>
                          <a:solidFill>
                            <a:prstClr val="black"/>
                          </a:solidFill>
                          <a:effectLst/>
                          <a:uLnTx/>
                          <a:uFillTx/>
                          <a:latin typeface="Calibri" panose="020F0502020204030204" pitchFamily="34" charset="0"/>
                          <a:ea typeface="+mn-ea"/>
                          <a:cs typeface="Calibri"/>
                        </a:rPr>
                        <a:t>O</a:t>
                      </a:r>
                      <a:r>
                        <a:rPr kumimoji="0" lang="en-US" sz="800" b="1"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a:rPr>
                        <a:t>N</a:t>
                      </a:r>
                      <a:r>
                        <a:rPr kumimoji="0" lang="en-US" sz="800" b="1" i="0" u="none" strike="noStrike" kern="0" cap="none" spc="-100" normalizeH="0" baseline="0" noProof="0" dirty="0" smtClean="0">
                          <a:ln>
                            <a:noFill/>
                          </a:ln>
                          <a:solidFill>
                            <a:prstClr val="black"/>
                          </a:solidFill>
                          <a:effectLst/>
                          <a:uLnTx/>
                          <a:uFillTx/>
                          <a:latin typeface="Calibri" panose="020F0502020204030204" pitchFamily="34" charset="0"/>
                          <a:ea typeface="+mn-ea"/>
                          <a:cs typeface="Calibri"/>
                        </a:rPr>
                        <a:t> </a:t>
                      </a:r>
                      <a:r>
                        <a:rPr kumimoji="0" lang="en-US" sz="800" b="1"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a:rPr>
                        <a:t>85%</a:t>
                      </a:r>
                      <a:r>
                        <a:rPr kumimoji="0" lang="en-US" sz="800" b="1" i="0" u="none" strike="noStrike" kern="0" cap="none" spc="-110" normalizeH="0" baseline="0" noProof="0" dirty="0" smtClean="0">
                          <a:ln>
                            <a:noFill/>
                          </a:ln>
                          <a:solidFill>
                            <a:prstClr val="black"/>
                          </a:solidFill>
                          <a:effectLst/>
                          <a:uLnTx/>
                          <a:uFillTx/>
                          <a:latin typeface="Calibri" panose="020F0502020204030204" pitchFamily="34" charset="0"/>
                          <a:ea typeface="+mn-ea"/>
                          <a:cs typeface="Calibri"/>
                        </a:rPr>
                        <a:t> </a:t>
                      </a:r>
                      <a:r>
                        <a:rPr kumimoji="0" lang="en-US" sz="800" b="1" i="0" u="none" strike="noStrike" kern="0" cap="none" spc="0" normalizeH="0" baseline="0" noProof="0" dirty="0" smtClean="0">
                          <a:ln>
                            <a:noFill/>
                          </a:ln>
                          <a:solidFill>
                            <a:prstClr val="black"/>
                          </a:solidFill>
                          <a:effectLst/>
                          <a:uLnTx/>
                          <a:uFillTx/>
                          <a:latin typeface="Calibri" panose="020F0502020204030204" pitchFamily="34" charset="0"/>
                          <a:ea typeface="+mn-ea"/>
                          <a:cs typeface="Calibri"/>
                        </a:rPr>
                        <a:t>U</a:t>
                      </a:r>
                      <a:r>
                        <a:rPr kumimoji="0" lang="en-US" sz="800" b="1" i="0" u="none" strike="noStrike" kern="0" cap="none" spc="-10" normalizeH="0" baseline="0" noProof="0" dirty="0" smtClean="0">
                          <a:ln>
                            <a:noFill/>
                          </a:ln>
                          <a:solidFill>
                            <a:prstClr val="black"/>
                          </a:solidFill>
                          <a:effectLst/>
                          <a:uLnTx/>
                          <a:uFillTx/>
                          <a:latin typeface="Calibri" panose="020F0502020204030204" pitchFamily="34" charset="0"/>
                          <a:ea typeface="+mn-ea"/>
                          <a:cs typeface="Calibri"/>
                        </a:rPr>
                        <a:t>CR</a:t>
                      </a:r>
                      <a:endParaRPr kumimoji="0" lang="en-US" sz="800" b="0" i="0" u="none" strike="noStrike" kern="0" cap="none" spc="0" normalizeH="0" baseline="0" noProof="0" dirty="0">
                        <a:ln>
                          <a:noFill/>
                        </a:ln>
                        <a:solidFill>
                          <a:prstClr val="black"/>
                        </a:solidFill>
                        <a:effectLst/>
                        <a:uLnTx/>
                        <a:uFillTx/>
                        <a:latin typeface="Calibri" panose="020F0502020204030204" pitchFamily="34" charset="0"/>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lvl="0" algn="ctr">
                        <a:lnSpc>
                          <a:spcPct val="100000"/>
                        </a:lnSpc>
                        <a:spcBef>
                          <a:spcPts val="0"/>
                        </a:spcBef>
                      </a:pPr>
                      <a:r>
                        <a:rPr sz="800" b="1" dirty="0">
                          <a:latin typeface="Calibri"/>
                          <a:cs typeface="Calibri"/>
                        </a:rPr>
                        <a:t>$50</a:t>
                      </a:r>
                      <a:r>
                        <a:rPr sz="800" b="1" spc="-6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85" dirty="0">
                          <a:latin typeface="Calibri"/>
                          <a:cs typeface="Calibri"/>
                        </a:rPr>
                        <a:t> </a:t>
                      </a:r>
                      <a:r>
                        <a:rPr sz="800" b="1" dirty="0">
                          <a:latin typeface="Calibri"/>
                          <a:cs typeface="Calibri"/>
                        </a:rPr>
                        <a:t>3</a:t>
                      </a:r>
                      <a:r>
                        <a:rPr sz="800" b="1" spc="-25" dirty="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spc="-5" dirty="0">
                          <a:latin typeface="Calibri"/>
                          <a:cs typeface="Calibri"/>
                        </a:rPr>
                        <a:t>t</a:t>
                      </a:r>
                      <a:r>
                        <a:rPr sz="800" b="1" dirty="0">
                          <a:latin typeface="Calibri"/>
                          <a:cs typeface="Calibri"/>
                        </a:rPr>
                        <a:t>s</a:t>
                      </a:r>
                      <a:r>
                        <a:rPr sz="800" b="1" spc="-60" dirty="0">
                          <a:latin typeface="Calibri"/>
                          <a:cs typeface="Calibri"/>
                        </a:rPr>
                        <a:t> </a:t>
                      </a:r>
                      <a:r>
                        <a:rPr sz="800" b="1" spc="5" dirty="0">
                          <a:latin typeface="Calibri"/>
                          <a:cs typeface="Calibri"/>
                        </a:rPr>
                        <a:t>M</a:t>
                      </a:r>
                      <a:r>
                        <a:rPr sz="800" b="1" spc="-5" dirty="0">
                          <a:latin typeface="Calibri"/>
                          <a:cs typeface="Calibri"/>
                        </a:rPr>
                        <a:t>a</a:t>
                      </a:r>
                      <a:r>
                        <a:rPr sz="800" b="1" dirty="0">
                          <a:latin typeface="Calibri"/>
                          <a:cs typeface="Calibri"/>
                        </a:rPr>
                        <a:t>x/Y</a:t>
                      </a:r>
                      <a:r>
                        <a:rPr sz="800" b="1" spc="-10" dirty="0">
                          <a:latin typeface="Calibri"/>
                          <a:cs typeface="Calibri"/>
                        </a:rPr>
                        <a:t>e</a:t>
                      </a:r>
                      <a:r>
                        <a:rPr sz="800" b="1" spc="-15" dirty="0">
                          <a:latin typeface="Calibri"/>
                          <a:cs typeface="Calibri"/>
                        </a:rPr>
                        <a:t>a</a:t>
                      </a:r>
                      <a:r>
                        <a:rPr sz="800" b="1" dirty="0">
                          <a:latin typeface="Calibri"/>
                          <a:cs typeface="Calibri"/>
                        </a:rPr>
                        <a:t>r</a:t>
                      </a:r>
                      <a:endParaRPr sz="800" dirty="0">
                        <a:latin typeface="Calibri"/>
                        <a:cs typeface="Calibri"/>
                      </a:endParaRPr>
                    </a:p>
                    <a:p>
                      <a:pPr marL="0" lvl="0" algn="ctr">
                        <a:lnSpc>
                          <a:spcPct val="100000"/>
                        </a:lnSpc>
                        <a:spcBef>
                          <a:spcPts val="0"/>
                        </a:spcBef>
                      </a:pPr>
                      <a:r>
                        <a:rPr sz="800" b="1" dirty="0">
                          <a:latin typeface="Calibri"/>
                          <a:cs typeface="Calibri"/>
                        </a:rPr>
                        <a:t>I</a:t>
                      </a:r>
                      <a:r>
                        <a:rPr sz="800" b="1" spc="-5" dirty="0">
                          <a:latin typeface="Calibri"/>
                          <a:cs typeface="Calibri"/>
                        </a:rPr>
                        <a:t>NN</a:t>
                      </a:r>
                      <a:r>
                        <a:rPr sz="800" b="1" dirty="0">
                          <a:latin typeface="Calibri"/>
                          <a:cs typeface="Calibri"/>
                        </a:rPr>
                        <a:t>:</a:t>
                      </a:r>
                      <a:r>
                        <a:rPr sz="800" b="1" spc="-35" dirty="0">
                          <a:latin typeface="Calibri"/>
                          <a:cs typeface="Calibri"/>
                        </a:rPr>
                        <a:t> </a:t>
                      </a:r>
                      <a:r>
                        <a:rPr sz="800" b="1" dirty="0">
                          <a:latin typeface="Calibri"/>
                          <a:cs typeface="Calibri"/>
                        </a:rPr>
                        <a:t>P</a:t>
                      </a:r>
                      <a:r>
                        <a:rPr sz="800" b="1" spc="-5" dirty="0">
                          <a:latin typeface="Calibri"/>
                          <a:cs typeface="Calibri"/>
                        </a:rPr>
                        <a:t>H</a:t>
                      </a:r>
                      <a:r>
                        <a:rPr sz="800" b="1" spc="-10" dirty="0">
                          <a:latin typeface="Calibri"/>
                          <a:cs typeface="Calibri"/>
                        </a:rPr>
                        <a:t>C</a:t>
                      </a:r>
                      <a:r>
                        <a:rPr sz="800" b="1" dirty="0">
                          <a:latin typeface="Calibri"/>
                          <a:cs typeface="Calibri"/>
                        </a:rPr>
                        <a:t>S</a:t>
                      </a:r>
                      <a:r>
                        <a:rPr sz="800" b="1" spc="75" dirty="0">
                          <a:latin typeface="Calibri"/>
                          <a:cs typeface="Calibri"/>
                        </a:rPr>
                        <a:t> </a:t>
                      </a:r>
                      <a:r>
                        <a:rPr sz="800" b="1" dirty="0">
                          <a:latin typeface="Calibri"/>
                          <a:cs typeface="Calibri"/>
                        </a:rPr>
                        <a:t>R</a:t>
                      </a:r>
                      <a:r>
                        <a:rPr sz="800" b="1" spc="-5" dirty="0">
                          <a:latin typeface="Calibri"/>
                          <a:cs typeface="Calibri"/>
                        </a:rPr>
                        <a:t>at</a:t>
                      </a:r>
                      <a:r>
                        <a:rPr sz="800" b="1" dirty="0">
                          <a:latin typeface="Calibri"/>
                          <a:cs typeface="Calibri"/>
                        </a:rPr>
                        <a:t>e/</a:t>
                      </a:r>
                      <a:r>
                        <a:rPr sz="800" b="1" spc="-5" dirty="0">
                          <a:latin typeface="Calibri"/>
                          <a:cs typeface="Calibri"/>
                        </a:rPr>
                        <a:t>O</a:t>
                      </a:r>
                      <a:r>
                        <a:rPr sz="800" b="1" spc="-20" dirty="0">
                          <a:latin typeface="Calibri"/>
                          <a:cs typeface="Calibri"/>
                        </a:rPr>
                        <a:t>O</a:t>
                      </a:r>
                      <a:r>
                        <a:rPr sz="800" b="1" dirty="0">
                          <a:latin typeface="Calibri"/>
                          <a:cs typeface="Calibri"/>
                        </a:rPr>
                        <a:t>N</a:t>
                      </a:r>
                      <a:r>
                        <a:rPr sz="800" b="1" spc="-100" dirty="0">
                          <a:latin typeface="Calibri"/>
                          <a:cs typeface="Calibri"/>
                        </a:rPr>
                        <a:t> </a:t>
                      </a:r>
                      <a:r>
                        <a:rPr sz="800" b="1" dirty="0">
                          <a:latin typeface="Calibri"/>
                          <a:cs typeface="Calibri"/>
                        </a:rPr>
                        <a:t>85%</a:t>
                      </a:r>
                      <a:r>
                        <a:rPr sz="800" b="1" spc="-110" dirty="0">
                          <a:latin typeface="Calibri"/>
                          <a:cs typeface="Calibri"/>
                        </a:rPr>
                        <a:t> </a:t>
                      </a:r>
                      <a:r>
                        <a:rPr sz="800" b="1" dirty="0">
                          <a:latin typeface="Calibri"/>
                          <a:cs typeface="Calibri"/>
                        </a:rPr>
                        <a:t>U</a:t>
                      </a:r>
                      <a:r>
                        <a:rPr sz="800" b="1" spc="-10" dirty="0">
                          <a:latin typeface="Calibri"/>
                          <a:cs typeface="Calibri"/>
                        </a:rPr>
                        <a:t>CR</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36830" lvl="0" algn="ctr">
                        <a:lnSpc>
                          <a:spcPct val="100000"/>
                        </a:lnSpc>
                        <a:spcBef>
                          <a:spcPts val="25"/>
                        </a:spcBef>
                      </a:pPr>
                      <a:r>
                        <a:rPr sz="800" b="1" dirty="0">
                          <a:latin typeface="Calibri"/>
                          <a:cs typeface="Calibri"/>
                        </a:rPr>
                        <a:t>$50</a:t>
                      </a:r>
                      <a:r>
                        <a:rPr sz="800" b="1" spc="-6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85" dirty="0">
                          <a:latin typeface="Calibri"/>
                          <a:cs typeface="Calibri"/>
                        </a:rPr>
                        <a:t> </a:t>
                      </a:r>
                      <a:r>
                        <a:rPr sz="800" b="1" dirty="0">
                          <a:latin typeface="Calibri"/>
                          <a:cs typeface="Calibri"/>
                        </a:rPr>
                        <a:t>3</a:t>
                      </a:r>
                      <a:r>
                        <a:rPr sz="800" b="1" spc="-25" dirty="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spc="-5" dirty="0">
                          <a:latin typeface="Calibri"/>
                          <a:cs typeface="Calibri"/>
                        </a:rPr>
                        <a:t>t</a:t>
                      </a:r>
                      <a:r>
                        <a:rPr sz="800" b="1" dirty="0">
                          <a:latin typeface="Calibri"/>
                          <a:cs typeface="Calibri"/>
                        </a:rPr>
                        <a:t>s</a:t>
                      </a:r>
                      <a:r>
                        <a:rPr sz="800" b="1" spc="-60" dirty="0">
                          <a:latin typeface="Calibri"/>
                          <a:cs typeface="Calibri"/>
                        </a:rPr>
                        <a:t> </a:t>
                      </a:r>
                      <a:r>
                        <a:rPr sz="800" b="1" spc="5" dirty="0">
                          <a:latin typeface="Calibri"/>
                          <a:cs typeface="Calibri"/>
                        </a:rPr>
                        <a:t>M</a:t>
                      </a:r>
                      <a:r>
                        <a:rPr sz="800" b="1" spc="-5" dirty="0">
                          <a:latin typeface="Calibri"/>
                          <a:cs typeface="Calibri"/>
                        </a:rPr>
                        <a:t>a</a:t>
                      </a:r>
                      <a:r>
                        <a:rPr sz="800" b="1" dirty="0">
                          <a:latin typeface="Calibri"/>
                          <a:cs typeface="Calibri"/>
                        </a:rPr>
                        <a:t>x/Y</a:t>
                      </a:r>
                      <a:r>
                        <a:rPr sz="800" b="1" spc="-10" dirty="0">
                          <a:latin typeface="Calibri"/>
                          <a:cs typeface="Calibri"/>
                        </a:rPr>
                        <a:t>e</a:t>
                      </a:r>
                      <a:r>
                        <a:rPr sz="800" b="1" spc="-15" dirty="0">
                          <a:latin typeface="Calibri"/>
                          <a:cs typeface="Calibri"/>
                        </a:rPr>
                        <a:t>a</a:t>
                      </a:r>
                      <a:r>
                        <a:rPr sz="800" b="1" dirty="0">
                          <a:latin typeface="Calibri"/>
                          <a:cs typeface="Calibri"/>
                        </a:rPr>
                        <a:t>r</a:t>
                      </a:r>
                      <a:endParaRPr sz="800" dirty="0">
                        <a:latin typeface="Calibri"/>
                        <a:cs typeface="Calibri"/>
                      </a:endParaRPr>
                    </a:p>
                    <a:p>
                      <a:pPr marL="5080" lvl="0" algn="ctr">
                        <a:lnSpc>
                          <a:spcPct val="100000"/>
                        </a:lnSpc>
                        <a:spcBef>
                          <a:spcPts val="135"/>
                        </a:spcBef>
                      </a:pPr>
                      <a:r>
                        <a:rPr sz="800" b="1" dirty="0">
                          <a:latin typeface="Calibri"/>
                          <a:cs typeface="Calibri"/>
                        </a:rPr>
                        <a:t>I</a:t>
                      </a:r>
                      <a:r>
                        <a:rPr sz="800" b="1" spc="-5" dirty="0">
                          <a:latin typeface="Calibri"/>
                          <a:cs typeface="Calibri"/>
                        </a:rPr>
                        <a:t>NN</a:t>
                      </a:r>
                      <a:r>
                        <a:rPr sz="800" b="1" spc="-10" dirty="0" smtClean="0">
                          <a:latin typeface="Calibri"/>
                          <a:cs typeface="Calibri"/>
                        </a:rPr>
                        <a:t>:</a:t>
                      </a:r>
                      <a:r>
                        <a:rPr lang="en-US" sz="800" b="1" spc="-10" dirty="0" smtClean="0">
                          <a:latin typeface="Calibri"/>
                          <a:cs typeface="Calibri"/>
                        </a:rPr>
                        <a:t> </a:t>
                      </a:r>
                      <a:r>
                        <a:rPr sz="800" b="1" spc="-5" dirty="0" smtClean="0">
                          <a:latin typeface="Calibri"/>
                          <a:cs typeface="Calibri"/>
                        </a:rPr>
                        <a:t>N</a:t>
                      </a:r>
                      <a:r>
                        <a:rPr sz="800" b="1" dirty="0" smtClean="0">
                          <a:latin typeface="Calibri"/>
                          <a:cs typeface="Calibri"/>
                        </a:rPr>
                        <a:t>e</a:t>
                      </a:r>
                      <a:r>
                        <a:rPr sz="800" b="1" spc="-15" dirty="0" smtClean="0">
                          <a:latin typeface="Calibri"/>
                          <a:cs typeface="Calibri"/>
                        </a:rPr>
                        <a:t>t</a:t>
                      </a:r>
                      <a:r>
                        <a:rPr sz="800" b="1" dirty="0" smtClean="0">
                          <a:latin typeface="Calibri"/>
                          <a:cs typeface="Calibri"/>
                        </a:rPr>
                        <a:t>w</a:t>
                      </a:r>
                      <a:r>
                        <a:rPr sz="800" b="1" spc="-5" dirty="0" smtClean="0">
                          <a:latin typeface="Calibri"/>
                          <a:cs typeface="Calibri"/>
                        </a:rPr>
                        <a:t>o</a:t>
                      </a:r>
                      <a:r>
                        <a:rPr sz="800" b="1" dirty="0" smtClean="0">
                          <a:latin typeface="Calibri"/>
                          <a:cs typeface="Calibri"/>
                        </a:rPr>
                        <a:t>rk</a:t>
                      </a:r>
                      <a:r>
                        <a:rPr sz="800" b="1" spc="-100" dirty="0" smtClean="0">
                          <a:latin typeface="Calibri"/>
                          <a:cs typeface="Calibri"/>
                        </a:rPr>
                        <a:t> </a:t>
                      </a:r>
                      <a:r>
                        <a:rPr sz="800" b="1" dirty="0">
                          <a:latin typeface="Calibri"/>
                          <a:cs typeface="Calibri"/>
                        </a:rPr>
                        <a:t>R</a:t>
                      </a:r>
                      <a:r>
                        <a:rPr sz="800" b="1" spc="-5" dirty="0">
                          <a:latin typeface="Calibri"/>
                          <a:cs typeface="Calibri"/>
                        </a:rPr>
                        <a:t>at</a:t>
                      </a:r>
                      <a:r>
                        <a:rPr sz="800" b="1" dirty="0">
                          <a:latin typeface="Calibri"/>
                          <a:cs typeface="Calibri"/>
                        </a:rPr>
                        <a:t>e/</a:t>
                      </a:r>
                      <a:r>
                        <a:rPr sz="800" b="1" spc="-5" dirty="0">
                          <a:latin typeface="Calibri"/>
                          <a:cs typeface="Calibri"/>
                        </a:rPr>
                        <a:t>O</a:t>
                      </a:r>
                      <a:r>
                        <a:rPr sz="800" b="1" spc="-20" dirty="0">
                          <a:latin typeface="Calibri"/>
                          <a:cs typeface="Calibri"/>
                        </a:rPr>
                        <a:t>O</a:t>
                      </a:r>
                      <a:r>
                        <a:rPr sz="800" b="1" dirty="0">
                          <a:latin typeface="Calibri"/>
                          <a:cs typeface="Calibri"/>
                        </a:rPr>
                        <a:t>N</a:t>
                      </a:r>
                      <a:r>
                        <a:rPr sz="800" b="1" spc="-90" dirty="0">
                          <a:latin typeface="Calibri"/>
                          <a:cs typeface="Calibri"/>
                        </a:rPr>
                        <a:t> </a:t>
                      </a:r>
                      <a:r>
                        <a:rPr sz="800" b="1" dirty="0">
                          <a:latin typeface="Calibri"/>
                          <a:cs typeface="Calibri"/>
                        </a:rPr>
                        <a:t>85</a:t>
                      </a:r>
                      <a:r>
                        <a:rPr sz="800" b="1" spc="60" dirty="0">
                          <a:latin typeface="Calibri"/>
                          <a:cs typeface="Calibri"/>
                        </a:rPr>
                        <a:t>%</a:t>
                      </a:r>
                      <a:r>
                        <a:rPr sz="800" b="1" dirty="0">
                          <a:latin typeface="Calibri"/>
                          <a:cs typeface="Calibri"/>
                        </a:rPr>
                        <a:t>U</a:t>
                      </a:r>
                      <a:r>
                        <a:rPr sz="800" b="1" spc="-10" dirty="0">
                          <a:latin typeface="Calibri"/>
                          <a:cs typeface="Calibri"/>
                        </a:rPr>
                        <a:t>CR</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spc="-5" baseline="0" dirty="0">
                          <a:latin typeface="Calibri"/>
                          <a:cs typeface="Calibri"/>
                        </a:rPr>
                        <a:t>INN:</a:t>
                      </a:r>
                      <a:r>
                        <a:rPr sz="800" b="1" spc="-15" baseline="0" dirty="0">
                          <a:latin typeface="Calibri"/>
                          <a:cs typeface="Calibri"/>
                        </a:rPr>
                        <a:t> </a:t>
                      </a:r>
                      <a:r>
                        <a:rPr sz="800" b="1" baseline="0" dirty="0">
                          <a:latin typeface="Calibri"/>
                          <a:cs typeface="Calibri"/>
                        </a:rPr>
                        <a:t>$50</a:t>
                      </a:r>
                      <a:r>
                        <a:rPr sz="800" b="1" spc="-45" baseline="0" dirty="0">
                          <a:latin typeface="Calibri"/>
                          <a:cs typeface="Calibri"/>
                        </a:rPr>
                        <a:t> </a:t>
                      </a:r>
                      <a:r>
                        <a:rPr sz="800" b="1" spc="-5" baseline="0" dirty="0">
                          <a:latin typeface="Calibri"/>
                          <a:cs typeface="Calibri"/>
                        </a:rPr>
                        <a:t>Copay/OON:</a:t>
                      </a:r>
                      <a:r>
                        <a:rPr sz="800" b="1" spc="-20" baseline="0" dirty="0">
                          <a:latin typeface="Calibri"/>
                          <a:cs typeface="Calibri"/>
                        </a:rPr>
                        <a:t> </a:t>
                      </a:r>
                      <a:r>
                        <a:rPr sz="800" b="1" baseline="0" dirty="0">
                          <a:latin typeface="Calibri"/>
                          <a:cs typeface="Calibri"/>
                        </a:rPr>
                        <a:t>Ded.</a:t>
                      </a:r>
                      <a:r>
                        <a:rPr sz="800" b="1" spc="-45" baseline="0" dirty="0">
                          <a:latin typeface="Calibri"/>
                          <a:cs typeface="Calibri"/>
                        </a:rPr>
                        <a:t> </a:t>
                      </a:r>
                      <a:r>
                        <a:rPr sz="800" b="1" baseline="0" dirty="0">
                          <a:latin typeface="Calibri"/>
                          <a:cs typeface="Calibri"/>
                        </a:rPr>
                        <a:t>&amp;</a:t>
                      </a:r>
                      <a:r>
                        <a:rPr sz="800" b="1" spc="-5" baseline="0" dirty="0">
                          <a:latin typeface="Calibri"/>
                          <a:cs typeface="Calibri"/>
                        </a:rPr>
                        <a:t> Coins.</a:t>
                      </a:r>
                      <a:endParaRPr sz="800" baseline="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spc="-5" dirty="0">
                          <a:latin typeface="Calibri"/>
                          <a:cs typeface="Calibri"/>
                        </a:rPr>
                        <a:t>INN:</a:t>
                      </a:r>
                      <a:r>
                        <a:rPr sz="800" b="1" spc="-20" dirty="0">
                          <a:latin typeface="Calibri"/>
                          <a:cs typeface="Calibri"/>
                        </a:rPr>
                        <a:t> </a:t>
                      </a:r>
                      <a:r>
                        <a:rPr sz="800" b="1" dirty="0" smtClean="0">
                          <a:latin typeface="Calibri"/>
                          <a:cs typeface="Calibri"/>
                        </a:rPr>
                        <a:t>Ded.</a:t>
                      </a:r>
                      <a:r>
                        <a:rPr sz="800" b="1" spc="-40" dirty="0" smtClean="0">
                          <a:latin typeface="Calibri"/>
                          <a:cs typeface="Calibri"/>
                        </a:rPr>
                        <a:t> </a:t>
                      </a:r>
                      <a:r>
                        <a:rPr sz="800" b="1" dirty="0">
                          <a:latin typeface="Calibri"/>
                          <a:cs typeface="Calibri"/>
                        </a:rPr>
                        <a:t>100%,</a:t>
                      </a:r>
                      <a:r>
                        <a:rPr sz="800" b="1" spc="-35" dirty="0">
                          <a:latin typeface="Calibri"/>
                          <a:cs typeface="Calibri"/>
                        </a:rPr>
                        <a:t> </a:t>
                      </a:r>
                      <a:r>
                        <a:rPr sz="800" b="1" spc="-5" dirty="0">
                          <a:latin typeface="Calibri"/>
                          <a:cs typeface="Calibri"/>
                        </a:rPr>
                        <a:t>thereafter</a:t>
                      </a:r>
                      <a:endParaRPr sz="800" dirty="0">
                        <a:latin typeface="Calibri"/>
                        <a:cs typeface="Calibri"/>
                      </a:endParaRPr>
                    </a:p>
                    <a:p>
                      <a:pPr marL="0" lvl="0" algn="ctr">
                        <a:lnSpc>
                          <a:spcPct val="100000"/>
                        </a:lnSpc>
                        <a:spcBef>
                          <a:spcPts val="0"/>
                        </a:spcBef>
                      </a:pPr>
                      <a:r>
                        <a:rPr sz="800" b="1" spc="-5" dirty="0">
                          <a:latin typeface="Calibri"/>
                          <a:cs typeface="Calibri"/>
                        </a:rPr>
                        <a:t>OON</a:t>
                      </a:r>
                      <a:r>
                        <a:rPr sz="800" b="1" dirty="0">
                          <a:latin typeface="Calibri"/>
                          <a:cs typeface="Calibri"/>
                        </a:rPr>
                        <a:t>:</a:t>
                      </a:r>
                      <a:r>
                        <a:rPr sz="800" b="1" spc="-10" dirty="0">
                          <a:latin typeface="Calibri"/>
                          <a:cs typeface="Calibri"/>
                        </a:rPr>
                        <a:t> </a:t>
                      </a:r>
                      <a:r>
                        <a:rPr sz="800" b="1" spc="-5" dirty="0" smtClean="0">
                          <a:latin typeface="Calibri"/>
                          <a:cs typeface="Calibri"/>
                        </a:rPr>
                        <a:t>D</a:t>
                      </a:r>
                      <a:r>
                        <a:rPr sz="800" b="1" dirty="0" smtClean="0">
                          <a:latin typeface="Calibri"/>
                          <a:cs typeface="Calibri"/>
                        </a:rPr>
                        <a:t>ed.</a:t>
                      </a:r>
                      <a:r>
                        <a:rPr lang="en-US" sz="800" b="1" dirty="0" smtClean="0">
                          <a:latin typeface="Calibri"/>
                          <a:cs typeface="Calibri"/>
                        </a:rPr>
                        <a:t> </a:t>
                      </a:r>
                      <a:r>
                        <a:rPr sz="800" b="1" dirty="0" smtClean="0">
                          <a:latin typeface="Calibri"/>
                          <a:cs typeface="Calibri"/>
                        </a:rPr>
                        <a:t>&amp;</a:t>
                      </a:r>
                      <a:r>
                        <a:rPr sz="800" b="1" spc="-40" dirty="0" smtClean="0">
                          <a:latin typeface="Calibri"/>
                          <a:cs typeface="Calibri"/>
                        </a:rPr>
                        <a:t> </a:t>
                      </a:r>
                      <a:r>
                        <a:rPr sz="800" b="1" dirty="0">
                          <a:latin typeface="Calibri"/>
                          <a:cs typeface="Calibri"/>
                        </a:rPr>
                        <a:t>60%/40%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spc="-10" dirty="0">
                          <a:latin typeface="Calibri"/>
                          <a:cs typeface="Calibri"/>
                        </a:rPr>
                        <a:t>i</a:t>
                      </a:r>
                      <a:r>
                        <a:rPr sz="800" b="1" dirty="0">
                          <a:latin typeface="Calibri"/>
                          <a:cs typeface="Calibri"/>
                        </a:rPr>
                        <a:t>ns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1"/>
                  </a:ext>
                </a:extLst>
              </a:tr>
              <a:tr h="301752">
                <a:tc>
                  <a:txBody>
                    <a:bodyPr/>
                    <a:lstStyle/>
                    <a:p>
                      <a:pPr marL="36576">
                        <a:lnSpc>
                          <a:spcPct val="100000"/>
                        </a:lnSpc>
                        <a:spcBef>
                          <a:spcPts val="0"/>
                        </a:spcBef>
                      </a:pPr>
                      <a:r>
                        <a:rPr sz="1000" b="1" spc="-10" dirty="0">
                          <a:solidFill>
                            <a:srgbClr val="FFFFFF"/>
                          </a:solidFill>
                          <a:latin typeface="Calibri"/>
                          <a:cs typeface="Calibri"/>
                        </a:rPr>
                        <a:t>E</a:t>
                      </a:r>
                      <a:r>
                        <a:rPr sz="1000" b="1" spc="5" dirty="0">
                          <a:solidFill>
                            <a:srgbClr val="FFFFFF"/>
                          </a:solidFill>
                          <a:latin typeface="Calibri"/>
                          <a:cs typeface="Calibri"/>
                        </a:rPr>
                        <a:t>m</a:t>
                      </a:r>
                      <a:r>
                        <a:rPr sz="1000" b="1" dirty="0">
                          <a:solidFill>
                            <a:srgbClr val="FFFFFF"/>
                          </a:solidFill>
                          <a:latin typeface="Calibri"/>
                          <a:cs typeface="Calibri"/>
                        </a:rPr>
                        <a:t>e</a:t>
                      </a:r>
                      <a:r>
                        <a:rPr sz="1000" b="1" spc="5" dirty="0">
                          <a:solidFill>
                            <a:srgbClr val="FFFFFF"/>
                          </a:solidFill>
                          <a:latin typeface="Calibri"/>
                          <a:cs typeface="Calibri"/>
                        </a:rPr>
                        <a:t>r</a:t>
                      </a:r>
                      <a:r>
                        <a:rPr sz="1000" b="1" spc="-5" dirty="0">
                          <a:solidFill>
                            <a:srgbClr val="FFFFFF"/>
                          </a:solidFill>
                          <a:latin typeface="Calibri"/>
                          <a:cs typeface="Calibri"/>
                        </a:rPr>
                        <a:t>g</a:t>
                      </a:r>
                      <a:r>
                        <a:rPr sz="1000" b="1" dirty="0">
                          <a:solidFill>
                            <a:srgbClr val="FFFFFF"/>
                          </a:solidFill>
                          <a:latin typeface="Calibri"/>
                          <a:cs typeface="Calibri"/>
                        </a:rPr>
                        <a:t>e</a:t>
                      </a:r>
                      <a:r>
                        <a:rPr sz="1000" b="1" spc="-10" dirty="0">
                          <a:solidFill>
                            <a:srgbClr val="FFFFFF"/>
                          </a:solidFill>
                          <a:latin typeface="Calibri"/>
                          <a:cs typeface="Calibri"/>
                        </a:rPr>
                        <a:t>nc</a:t>
                      </a:r>
                      <a:r>
                        <a:rPr sz="1000" b="1" dirty="0">
                          <a:solidFill>
                            <a:srgbClr val="FFFFFF"/>
                          </a:solidFill>
                          <a:latin typeface="Calibri"/>
                          <a:cs typeface="Calibri"/>
                        </a:rPr>
                        <a:t>y</a:t>
                      </a:r>
                      <a:r>
                        <a:rPr sz="1000" b="1" spc="-65" dirty="0">
                          <a:solidFill>
                            <a:srgbClr val="FFFFFF"/>
                          </a:solidFill>
                          <a:latin typeface="Calibri"/>
                          <a:cs typeface="Calibri"/>
                        </a:rPr>
                        <a:t> </a:t>
                      </a:r>
                      <a:r>
                        <a:rPr sz="1000" b="1" dirty="0" smtClean="0">
                          <a:solidFill>
                            <a:srgbClr val="FFFFFF"/>
                          </a:solidFill>
                          <a:latin typeface="Calibri"/>
                          <a:cs typeface="Calibri"/>
                        </a:rPr>
                        <a:t>Roo</a:t>
                      </a:r>
                      <a:r>
                        <a:rPr sz="1000" b="1" spc="5" dirty="0" smtClean="0">
                          <a:solidFill>
                            <a:srgbClr val="FFFFFF"/>
                          </a:solidFill>
                          <a:latin typeface="Calibri"/>
                          <a:cs typeface="Calibri"/>
                        </a:rPr>
                        <a:t>m</a:t>
                      </a:r>
                      <a:r>
                        <a:rPr sz="1000" b="1" spc="-4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spcBef>
                          <a:spcPts val="0"/>
                        </a:spcBef>
                      </a:pPr>
                      <a:r>
                        <a:rPr sz="800" b="1" dirty="0" smtClean="0">
                          <a:latin typeface="Calibri"/>
                          <a:cs typeface="Calibri"/>
                        </a:rPr>
                        <a:t>$350</a:t>
                      </a:r>
                      <a:r>
                        <a:rPr sz="800" b="1" spc="-110" dirty="0" smtClean="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p</a:t>
                      </a:r>
                      <a:r>
                        <a:rPr sz="800" b="1" spc="-5" dirty="0" smtClean="0">
                          <a:latin typeface="Calibri"/>
                          <a:cs typeface="Calibri"/>
                        </a:rPr>
                        <a:t>a</a:t>
                      </a:r>
                      <a:r>
                        <a:rPr sz="800" b="1" dirty="0" smtClean="0">
                          <a:latin typeface="Calibri"/>
                          <a:cs typeface="Calibri"/>
                        </a:rPr>
                        <a:t>y, 1</a:t>
                      </a:r>
                      <a:r>
                        <a:rPr sz="800" b="1" spc="-50" dirty="0" smtClean="0">
                          <a:latin typeface="Calibri"/>
                          <a:cs typeface="Calibri"/>
                        </a:rPr>
                        <a:t> </a:t>
                      </a:r>
                      <a:r>
                        <a:rPr sz="800" b="1" dirty="0" smtClean="0">
                          <a:latin typeface="Calibri"/>
                          <a:cs typeface="Calibri"/>
                        </a:rPr>
                        <a:t>V</a:t>
                      </a:r>
                      <a:r>
                        <a:rPr sz="800" b="1" spc="-10" dirty="0" smtClean="0">
                          <a:latin typeface="Calibri"/>
                          <a:cs typeface="Calibri"/>
                        </a:rPr>
                        <a:t>i</a:t>
                      </a:r>
                      <a:r>
                        <a:rPr sz="800" b="1" dirty="0" smtClean="0">
                          <a:latin typeface="Calibri"/>
                          <a:cs typeface="Calibri"/>
                        </a:rPr>
                        <a:t>s</a:t>
                      </a:r>
                      <a:r>
                        <a:rPr sz="800" b="1" spc="-10" dirty="0" smtClean="0">
                          <a:latin typeface="Calibri"/>
                          <a:cs typeface="Calibri"/>
                        </a:rPr>
                        <a:t>i</a:t>
                      </a:r>
                      <a:r>
                        <a:rPr sz="800" b="1" dirty="0" smtClean="0">
                          <a:latin typeface="Calibri"/>
                          <a:cs typeface="Calibri"/>
                        </a:rPr>
                        <a:t>t</a:t>
                      </a:r>
                      <a:r>
                        <a:rPr sz="800" b="1" spc="-30" dirty="0" smtClean="0">
                          <a:latin typeface="Calibri"/>
                          <a:cs typeface="Calibri"/>
                        </a:rPr>
                        <a:t> </a:t>
                      </a:r>
                      <a:r>
                        <a:rPr sz="800" b="1" spc="5" dirty="0" smtClean="0">
                          <a:latin typeface="Calibri"/>
                          <a:cs typeface="Calibri"/>
                        </a:rPr>
                        <a:t>M</a:t>
                      </a:r>
                      <a:r>
                        <a:rPr sz="800" b="1" spc="-5" dirty="0" smtClean="0">
                          <a:latin typeface="Calibri"/>
                          <a:cs typeface="Calibri"/>
                        </a:rPr>
                        <a:t>a</a:t>
                      </a:r>
                      <a:r>
                        <a:rPr sz="800" b="1" spc="-10" dirty="0" smtClean="0">
                          <a:latin typeface="Calibri"/>
                          <a:cs typeface="Calibri"/>
                        </a:rPr>
                        <a:t>x</a:t>
                      </a:r>
                      <a:r>
                        <a:rPr sz="800" b="1" dirty="0" smtClean="0">
                          <a:latin typeface="Calibri"/>
                          <a:cs typeface="Calibri"/>
                        </a:rPr>
                        <a:t>/Ye</a:t>
                      </a:r>
                      <a:r>
                        <a:rPr sz="800" b="1" spc="-5" dirty="0" smtClean="0">
                          <a:latin typeface="Calibri"/>
                          <a:cs typeface="Calibri"/>
                        </a:rPr>
                        <a:t>a</a:t>
                      </a:r>
                      <a:r>
                        <a:rPr sz="800" b="1" dirty="0" smtClean="0">
                          <a:latin typeface="Calibri"/>
                          <a:cs typeface="Calibri"/>
                        </a:rPr>
                        <a:t>r</a:t>
                      </a:r>
                      <a:r>
                        <a:rPr sz="800" b="1" spc="-35" dirty="0" smtClean="0">
                          <a:latin typeface="Calibri"/>
                          <a:cs typeface="Calibri"/>
                        </a:rPr>
                        <a:t> </a:t>
                      </a:r>
                      <a:r>
                        <a:rPr sz="800" b="1" dirty="0" smtClean="0">
                          <a:latin typeface="Calibri"/>
                          <a:cs typeface="Calibri"/>
                        </a:rPr>
                        <a:t>(R</a:t>
                      </a:r>
                      <a:r>
                        <a:rPr sz="800" b="1" spc="5" dirty="0" smtClean="0">
                          <a:latin typeface="Calibri"/>
                          <a:cs typeface="Calibri"/>
                        </a:rPr>
                        <a:t>B</a:t>
                      </a:r>
                      <a:r>
                        <a:rPr sz="800" b="1" dirty="0" smtClean="0">
                          <a:latin typeface="Calibri"/>
                          <a:cs typeface="Calibri"/>
                        </a:rPr>
                        <a:t>P</a:t>
                      </a:r>
                      <a:r>
                        <a:rPr sz="800" b="1" spc="-5" dirty="0" smtClean="0">
                          <a:latin typeface="Calibri"/>
                          <a:cs typeface="Calibri"/>
                        </a:rPr>
                        <a:t>*</a:t>
                      </a:r>
                      <a:r>
                        <a:rPr sz="800" b="1" dirty="0" smtClean="0">
                          <a:latin typeface="Calibri"/>
                          <a:cs typeface="Calibri"/>
                        </a:rPr>
                        <a:t>)</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R="75565" lvl="0" algn="ctr">
                        <a:lnSpc>
                          <a:spcPct val="100000"/>
                        </a:lnSpc>
                      </a:pPr>
                      <a:r>
                        <a:rPr sz="800" b="1" dirty="0" smtClean="0">
                          <a:latin typeface="Calibri"/>
                          <a:cs typeface="Calibri"/>
                        </a:rPr>
                        <a:t>$</a:t>
                      </a:r>
                      <a:r>
                        <a:rPr sz="800" b="1" dirty="0">
                          <a:latin typeface="Calibri"/>
                          <a:cs typeface="Calibri"/>
                        </a:rPr>
                        <a:t>350</a:t>
                      </a:r>
                      <a:r>
                        <a:rPr sz="800" b="1" spc="-11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 </a:t>
                      </a:r>
                      <a:r>
                        <a:rPr sz="800" b="1" dirty="0" smtClean="0">
                          <a:latin typeface="Calibri"/>
                          <a:cs typeface="Calibri"/>
                        </a:rPr>
                        <a:t>1</a:t>
                      </a:r>
                      <a:r>
                        <a:rPr sz="800" b="1" spc="-50" dirty="0" smtClean="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dirty="0">
                          <a:latin typeface="Calibri"/>
                          <a:cs typeface="Calibri"/>
                        </a:rPr>
                        <a:t>t</a:t>
                      </a:r>
                      <a:r>
                        <a:rPr sz="800" b="1" spc="-30" dirty="0">
                          <a:latin typeface="Calibri"/>
                          <a:cs typeface="Calibri"/>
                        </a:rPr>
                        <a:t> </a:t>
                      </a:r>
                      <a:r>
                        <a:rPr sz="800" b="1" spc="5" dirty="0">
                          <a:latin typeface="Calibri"/>
                          <a:cs typeface="Calibri"/>
                        </a:rPr>
                        <a:t>M</a:t>
                      </a:r>
                      <a:r>
                        <a:rPr sz="800" b="1" spc="-5" dirty="0">
                          <a:latin typeface="Calibri"/>
                          <a:cs typeface="Calibri"/>
                        </a:rPr>
                        <a:t>a</a:t>
                      </a:r>
                      <a:r>
                        <a:rPr sz="800" b="1" spc="-10" dirty="0">
                          <a:latin typeface="Calibri"/>
                          <a:cs typeface="Calibri"/>
                        </a:rPr>
                        <a:t>x</a:t>
                      </a:r>
                      <a:r>
                        <a:rPr sz="800" b="1" dirty="0">
                          <a:latin typeface="Calibri"/>
                          <a:cs typeface="Calibri"/>
                        </a:rPr>
                        <a:t>/Ye</a:t>
                      </a:r>
                      <a:r>
                        <a:rPr sz="800" b="1" spc="-5" dirty="0">
                          <a:latin typeface="Calibri"/>
                          <a:cs typeface="Calibri"/>
                        </a:rPr>
                        <a:t>a</a:t>
                      </a:r>
                      <a:r>
                        <a:rPr sz="800" b="1" dirty="0">
                          <a:latin typeface="Calibri"/>
                          <a:cs typeface="Calibri"/>
                        </a:rPr>
                        <a:t>r</a:t>
                      </a:r>
                      <a:r>
                        <a:rPr sz="800" b="1" spc="-3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lvl="0" algn="ctr">
                        <a:lnSpc>
                          <a:spcPct val="100000"/>
                        </a:lnSpc>
                        <a:spcBef>
                          <a:spcPts val="0"/>
                        </a:spcBef>
                      </a:pPr>
                      <a:r>
                        <a:rPr sz="800" b="1" baseline="0" dirty="0" smtClean="0">
                          <a:latin typeface="Calibri"/>
                          <a:cs typeface="Calibri"/>
                        </a:rPr>
                        <a:t>$</a:t>
                      </a:r>
                      <a:r>
                        <a:rPr sz="800" b="1" baseline="0" dirty="0">
                          <a:latin typeface="Calibri"/>
                          <a:cs typeface="Calibri"/>
                        </a:rPr>
                        <a:t>3</a:t>
                      </a:r>
                      <a:r>
                        <a:rPr sz="800" b="1" spc="-15" baseline="0" dirty="0">
                          <a:latin typeface="Calibri"/>
                          <a:cs typeface="Calibri"/>
                        </a:rPr>
                        <a:t>5</a:t>
                      </a:r>
                      <a:r>
                        <a:rPr sz="800" b="1" baseline="0" dirty="0">
                          <a:latin typeface="Calibri"/>
                          <a:cs typeface="Calibri"/>
                        </a:rPr>
                        <a:t>0</a:t>
                      </a:r>
                      <a:r>
                        <a:rPr sz="800" b="1" spc="-110" baseline="0" dirty="0">
                          <a:latin typeface="Calibri"/>
                          <a:cs typeface="Calibri"/>
                        </a:rPr>
                        <a:t> </a:t>
                      </a:r>
                      <a:r>
                        <a:rPr sz="800" b="1" spc="-10" baseline="0" dirty="0">
                          <a:latin typeface="Calibri"/>
                          <a:cs typeface="Calibri"/>
                        </a:rPr>
                        <a:t>C</a:t>
                      </a:r>
                      <a:r>
                        <a:rPr sz="800" b="1" spc="-5" baseline="0" dirty="0">
                          <a:latin typeface="Calibri"/>
                          <a:cs typeface="Calibri"/>
                        </a:rPr>
                        <a:t>o</a:t>
                      </a:r>
                      <a:r>
                        <a:rPr sz="800" b="1" baseline="0" dirty="0">
                          <a:latin typeface="Calibri"/>
                          <a:cs typeface="Calibri"/>
                        </a:rPr>
                        <a:t>p</a:t>
                      </a:r>
                      <a:r>
                        <a:rPr sz="800" b="1" spc="-5" baseline="0" dirty="0">
                          <a:latin typeface="Calibri"/>
                          <a:cs typeface="Calibri"/>
                        </a:rPr>
                        <a:t>a</a:t>
                      </a:r>
                      <a:r>
                        <a:rPr sz="800" b="1" baseline="0" dirty="0">
                          <a:latin typeface="Calibri"/>
                          <a:cs typeface="Calibri"/>
                        </a:rPr>
                        <a:t>y,</a:t>
                      </a:r>
                      <a:r>
                        <a:rPr sz="800" b="1" spc="-55" baseline="0" dirty="0">
                          <a:latin typeface="Calibri"/>
                          <a:cs typeface="Calibri"/>
                        </a:rPr>
                        <a:t> </a:t>
                      </a:r>
                      <a:r>
                        <a:rPr sz="800" b="1" baseline="0" dirty="0">
                          <a:latin typeface="Calibri"/>
                          <a:cs typeface="Calibri"/>
                        </a:rPr>
                        <a:t>2</a:t>
                      </a:r>
                      <a:r>
                        <a:rPr sz="800" b="1" spc="-15" baseline="0" dirty="0">
                          <a:latin typeface="Calibri"/>
                          <a:cs typeface="Calibri"/>
                        </a:rPr>
                        <a:t> </a:t>
                      </a:r>
                      <a:r>
                        <a:rPr sz="800" b="1" baseline="0" dirty="0">
                          <a:latin typeface="Calibri"/>
                          <a:cs typeface="Calibri"/>
                        </a:rPr>
                        <a:t>V</a:t>
                      </a:r>
                      <a:r>
                        <a:rPr sz="800" b="1" spc="-10" baseline="0" dirty="0">
                          <a:latin typeface="Calibri"/>
                          <a:cs typeface="Calibri"/>
                        </a:rPr>
                        <a:t>i</a:t>
                      </a:r>
                      <a:r>
                        <a:rPr sz="800" b="1" baseline="0" dirty="0">
                          <a:latin typeface="Calibri"/>
                          <a:cs typeface="Calibri"/>
                        </a:rPr>
                        <a:t>s</a:t>
                      </a:r>
                      <a:r>
                        <a:rPr sz="800" b="1" spc="-10" baseline="0" dirty="0">
                          <a:latin typeface="Calibri"/>
                          <a:cs typeface="Calibri"/>
                        </a:rPr>
                        <a:t>i</a:t>
                      </a:r>
                      <a:r>
                        <a:rPr sz="800" b="1" baseline="0" dirty="0">
                          <a:latin typeface="Calibri"/>
                          <a:cs typeface="Calibri"/>
                        </a:rPr>
                        <a:t>t</a:t>
                      </a:r>
                      <a:r>
                        <a:rPr sz="800" b="1" spc="-30" baseline="0" dirty="0">
                          <a:latin typeface="Calibri"/>
                          <a:cs typeface="Calibri"/>
                        </a:rPr>
                        <a:t> </a:t>
                      </a:r>
                      <a:r>
                        <a:rPr sz="800" b="1" spc="5" baseline="0" dirty="0">
                          <a:latin typeface="Calibri"/>
                          <a:cs typeface="Calibri"/>
                        </a:rPr>
                        <a:t>M</a:t>
                      </a:r>
                      <a:r>
                        <a:rPr sz="800" b="1" spc="-5" baseline="0" dirty="0">
                          <a:latin typeface="Calibri"/>
                          <a:cs typeface="Calibri"/>
                        </a:rPr>
                        <a:t>a</a:t>
                      </a:r>
                      <a:r>
                        <a:rPr sz="800" b="1" spc="-10" baseline="0" dirty="0">
                          <a:latin typeface="Calibri"/>
                          <a:cs typeface="Calibri"/>
                        </a:rPr>
                        <a:t>x</a:t>
                      </a:r>
                      <a:r>
                        <a:rPr sz="800" b="1" baseline="0" dirty="0">
                          <a:latin typeface="Calibri"/>
                          <a:cs typeface="Calibri"/>
                        </a:rPr>
                        <a:t>/Ye</a:t>
                      </a:r>
                      <a:r>
                        <a:rPr sz="800" b="1" spc="-5" baseline="0" dirty="0">
                          <a:latin typeface="Calibri"/>
                          <a:cs typeface="Calibri"/>
                        </a:rPr>
                        <a:t>a</a:t>
                      </a:r>
                      <a:r>
                        <a:rPr sz="800" b="1" baseline="0" dirty="0">
                          <a:latin typeface="Calibri"/>
                          <a:cs typeface="Calibri"/>
                        </a:rPr>
                        <a:t>r</a:t>
                      </a:r>
                      <a:r>
                        <a:rPr sz="800" b="1" spc="-35" baseline="0" dirty="0">
                          <a:latin typeface="Calibri"/>
                          <a:cs typeface="Calibri"/>
                        </a:rPr>
                        <a:t> </a:t>
                      </a:r>
                      <a:r>
                        <a:rPr sz="800" b="1" baseline="0" dirty="0">
                          <a:latin typeface="Calibri"/>
                          <a:cs typeface="Calibri"/>
                        </a:rPr>
                        <a:t>(R</a:t>
                      </a:r>
                      <a:r>
                        <a:rPr sz="800" b="1" spc="5" baseline="0" dirty="0">
                          <a:latin typeface="Calibri"/>
                          <a:cs typeface="Calibri"/>
                        </a:rPr>
                        <a:t>B</a:t>
                      </a:r>
                      <a:r>
                        <a:rPr sz="800" b="1" baseline="0" dirty="0">
                          <a:latin typeface="Calibri"/>
                          <a:cs typeface="Calibri"/>
                        </a:rPr>
                        <a:t>P</a:t>
                      </a:r>
                      <a:r>
                        <a:rPr sz="800" b="1" spc="-5" baseline="0" dirty="0">
                          <a:latin typeface="Calibri"/>
                          <a:cs typeface="Calibri"/>
                        </a:rPr>
                        <a:t>*</a:t>
                      </a:r>
                      <a:r>
                        <a:rPr sz="800" b="1" baseline="0" dirty="0">
                          <a:latin typeface="Calibri"/>
                          <a:cs typeface="Calibri"/>
                        </a:rPr>
                        <a:t>)</a:t>
                      </a:r>
                      <a:endParaRPr sz="800" baseline="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dirty="0">
                          <a:latin typeface="Calibri"/>
                          <a:cs typeface="Calibri"/>
                        </a:rPr>
                        <a:t>$400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2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3810" lvl="0" algn="ctr">
                        <a:lnSpc>
                          <a:spcPct val="100000"/>
                        </a:lnSpc>
                        <a:spcBef>
                          <a:spcPts val="0"/>
                        </a:spcBef>
                      </a:pPr>
                      <a:r>
                        <a:rPr sz="800" b="1" dirty="0">
                          <a:latin typeface="Calibri"/>
                          <a:cs typeface="Calibri"/>
                        </a:rPr>
                        <a:t>Sub</a:t>
                      </a:r>
                      <a:r>
                        <a:rPr sz="800" b="1" spc="-5" dirty="0">
                          <a:latin typeface="Calibri"/>
                          <a:cs typeface="Calibri"/>
                        </a:rPr>
                        <a:t>j</a:t>
                      </a:r>
                      <a:r>
                        <a:rPr sz="800" b="1" dirty="0">
                          <a:latin typeface="Calibri"/>
                          <a:cs typeface="Calibri"/>
                        </a:rPr>
                        <a:t>.</a:t>
                      </a:r>
                      <a:r>
                        <a:rPr sz="800" b="1" spc="-40" dirty="0">
                          <a:latin typeface="Calibri"/>
                          <a:cs typeface="Calibri"/>
                        </a:rPr>
                        <a:t> </a:t>
                      </a:r>
                      <a:r>
                        <a:rPr sz="800" b="1" spc="-5" dirty="0">
                          <a:latin typeface="Calibri"/>
                          <a:cs typeface="Calibri"/>
                        </a:rPr>
                        <a:t>t</a:t>
                      </a:r>
                      <a:r>
                        <a:rPr sz="800" b="1" dirty="0">
                          <a:latin typeface="Calibri"/>
                          <a:cs typeface="Calibri"/>
                        </a:rPr>
                        <a:t>o</a:t>
                      </a:r>
                      <a:r>
                        <a:rPr sz="800" b="1" spc="-15" dirty="0">
                          <a:latin typeface="Calibri"/>
                          <a:cs typeface="Calibri"/>
                        </a:rPr>
                        <a:t> </a:t>
                      </a:r>
                      <a:r>
                        <a:rPr sz="800" b="1" dirty="0">
                          <a:latin typeface="Calibri"/>
                          <a:cs typeface="Calibri"/>
                        </a:rPr>
                        <a:t>$5</a:t>
                      </a:r>
                      <a:r>
                        <a:rPr sz="800" b="1" spc="-5" dirty="0">
                          <a:latin typeface="Calibri"/>
                          <a:cs typeface="Calibri"/>
                        </a:rPr>
                        <a:t>,</a:t>
                      </a:r>
                      <a:r>
                        <a:rPr sz="800" b="1" dirty="0">
                          <a:latin typeface="Calibri"/>
                          <a:cs typeface="Calibri"/>
                        </a:rPr>
                        <a:t>000/$</a:t>
                      </a:r>
                      <a:r>
                        <a:rPr sz="800" b="1" spc="-15" dirty="0">
                          <a:latin typeface="Calibri"/>
                          <a:cs typeface="Calibri"/>
                        </a:rPr>
                        <a:t>10</a:t>
                      </a:r>
                      <a:r>
                        <a:rPr sz="800" b="1" spc="-5" dirty="0">
                          <a:latin typeface="Calibri"/>
                          <a:cs typeface="Calibri"/>
                        </a:rPr>
                        <a:t>,</a:t>
                      </a:r>
                      <a:r>
                        <a:rPr sz="800" b="1" dirty="0">
                          <a:latin typeface="Calibri"/>
                          <a:cs typeface="Calibri"/>
                        </a:rPr>
                        <a:t>000</a:t>
                      </a:r>
                      <a:r>
                        <a:rPr sz="800" b="1" spc="-50" dirty="0">
                          <a:latin typeface="Calibri"/>
                          <a:cs typeface="Calibri"/>
                        </a:rPr>
                        <a:t> </a:t>
                      </a:r>
                      <a:r>
                        <a:rPr sz="800" b="1" spc="-5" dirty="0">
                          <a:latin typeface="Calibri"/>
                          <a:cs typeface="Calibri"/>
                        </a:rPr>
                        <a:t>D</a:t>
                      </a:r>
                      <a:r>
                        <a:rPr sz="800" b="1" dirty="0">
                          <a:latin typeface="Calibri"/>
                          <a:cs typeface="Calibri"/>
                        </a:rPr>
                        <a:t>ed.</a:t>
                      </a:r>
                      <a:endParaRPr sz="800" dirty="0">
                        <a:latin typeface="Calibri"/>
                        <a:cs typeface="Calibri"/>
                      </a:endParaRPr>
                    </a:p>
                    <a:p>
                      <a:pPr marL="3810" lvl="0" algn="ctr">
                        <a:lnSpc>
                          <a:spcPct val="100000"/>
                        </a:lnSpc>
                        <a:spcBef>
                          <a:spcPts val="0"/>
                        </a:spcBef>
                      </a:pPr>
                      <a:r>
                        <a:rPr sz="800" b="1" dirty="0">
                          <a:latin typeface="Calibri"/>
                          <a:cs typeface="Calibri"/>
                        </a:rPr>
                        <a:t>100</a:t>
                      </a:r>
                      <a:r>
                        <a:rPr sz="800" b="1" dirty="0" smtClean="0">
                          <a:latin typeface="Calibri"/>
                          <a:cs typeface="Calibri"/>
                        </a:rPr>
                        <a:t>%</a:t>
                      </a:r>
                      <a:r>
                        <a:rPr sz="800" b="1" spc="-30" dirty="0" smtClean="0">
                          <a:latin typeface="Calibri"/>
                          <a:cs typeface="Calibri"/>
                        </a:rPr>
                        <a:t> </a:t>
                      </a:r>
                      <a:r>
                        <a:rPr sz="800" b="1" spc="-5" dirty="0">
                          <a:latin typeface="Calibri"/>
                          <a:cs typeface="Calibri"/>
                        </a:rPr>
                        <a:t>t</a:t>
                      </a:r>
                      <a:r>
                        <a:rPr sz="800" b="1" dirty="0">
                          <a:latin typeface="Calibri"/>
                          <a:cs typeface="Calibri"/>
                        </a:rPr>
                        <a:t>here</a:t>
                      </a:r>
                      <a:r>
                        <a:rPr sz="800" b="1" spc="-5" dirty="0">
                          <a:latin typeface="Calibri"/>
                          <a:cs typeface="Calibri"/>
                        </a:rPr>
                        <a:t>aft</a:t>
                      </a:r>
                      <a:r>
                        <a:rPr sz="800" b="1" dirty="0">
                          <a:latin typeface="Calibri"/>
                          <a:cs typeface="Calibri"/>
                        </a:rPr>
                        <a:t>er</a:t>
                      </a:r>
                      <a:r>
                        <a:rPr sz="800" b="1" spc="-3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2"/>
                  </a:ext>
                </a:extLst>
              </a:tr>
              <a:tr h="301752">
                <a:tc>
                  <a:txBody>
                    <a:bodyPr/>
                    <a:lstStyle/>
                    <a:p>
                      <a:pPr marL="36576">
                        <a:lnSpc>
                          <a:spcPct val="100000"/>
                        </a:lnSpc>
                      </a:pPr>
                      <a:r>
                        <a:rPr sz="1000" b="1" spc="-5" dirty="0">
                          <a:solidFill>
                            <a:srgbClr val="FFFFFF"/>
                          </a:solidFill>
                          <a:latin typeface="Calibri"/>
                          <a:cs typeface="Calibri"/>
                        </a:rPr>
                        <a:t>L</a:t>
                      </a:r>
                      <a:r>
                        <a:rPr sz="1000" b="1" dirty="0">
                          <a:solidFill>
                            <a:srgbClr val="FFFFFF"/>
                          </a:solidFill>
                          <a:latin typeface="Calibri"/>
                          <a:cs typeface="Calibri"/>
                        </a:rPr>
                        <a:t>a</a:t>
                      </a:r>
                      <a:r>
                        <a:rPr sz="1000" b="1" spc="5" dirty="0">
                          <a:solidFill>
                            <a:srgbClr val="FFFFFF"/>
                          </a:solidFill>
                          <a:latin typeface="Calibri"/>
                          <a:cs typeface="Calibri"/>
                        </a:rPr>
                        <a:t>b</a:t>
                      </a:r>
                      <a:r>
                        <a:rPr sz="1000" b="1" dirty="0">
                          <a:solidFill>
                            <a:srgbClr val="FFFFFF"/>
                          </a:solidFill>
                          <a:latin typeface="Calibri"/>
                          <a:cs typeface="Calibri"/>
                        </a:rPr>
                        <a:t>/X</a:t>
                      </a:r>
                      <a:r>
                        <a:rPr sz="1000" b="1" spc="-10" dirty="0">
                          <a:solidFill>
                            <a:srgbClr val="FFFFFF"/>
                          </a:solidFill>
                          <a:latin typeface="Calibri"/>
                          <a:cs typeface="Calibri"/>
                        </a:rPr>
                        <a:t>-R</a:t>
                      </a:r>
                      <a:r>
                        <a:rPr sz="1000" b="1" spc="-15" dirty="0">
                          <a:solidFill>
                            <a:srgbClr val="FFFFFF"/>
                          </a:solidFill>
                          <a:latin typeface="Calibri"/>
                          <a:cs typeface="Calibri"/>
                        </a:rPr>
                        <a:t>a</a:t>
                      </a:r>
                      <a:r>
                        <a:rPr sz="1000" b="1" dirty="0">
                          <a:solidFill>
                            <a:srgbClr val="FFFFFF"/>
                          </a:solidFill>
                          <a:latin typeface="Calibri"/>
                          <a:cs typeface="Calibri"/>
                        </a:rPr>
                        <a:t>y</a:t>
                      </a:r>
                      <a:r>
                        <a:rPr sz="1000" b="1" spc="-40" dirty="0">
                          <a:solidFill>
                            <a:srgbClr val="FFFFFF"/>
                          </a:solidFill>
                          <a:latin typeface="Calibri"/>
                          <a:cs typeface="Calibri"/>
                        </a:rPr>
                        <a:t> </a:t>
                      </a:r>
                      <a:r>
                        <a:rPr sz="1000" b="1" spc="-5" dirty="0">
                          <a:solidFill>
                            <a:srgbClr val="FFFFFF"/>
                          </a:solidFill>
                          <a:latin typeface="Calibri"/>
                          <a:cs typeface="Calibri"/>
                        </a:rPr>
                        <a:t>S</a:t>
                      </a:r>
                      <a:r>
                        <a:rPr sz="1000" b="1" dirty="0">
                          <a:solidFill>
                            <a:srgbClr val="FFFFFF"/>
                          </a:solidFill>
                          <a:latin typeface="Calibri"/>
                          <a:cs typeface="Calibri"/>
                        </a:rPr>
                        <a:t>e</a:t>
                      </a:r>
                      <a:r>
                        <a:rPr sz="1000" b="1" spc="5" dirty="0">
                          <a:solidFill>
                            <a:srgbClr val="FFFFFF"/>
                          </a:solidFill>
                          <a:latin typeface="Calibri"/>
                          <a:cs typeface="Calibri"/>
                        </a:rPr>
                        <a:t>r</a:t>
                      </a:r>
                      <a:r>
                        <a:rPr sz="1000" b="1" spc="-5" dirty="0">
                          <a:solidFill>
                            <a:srgbClr val="FFFFFF"/>
                          </a:solidFill>
                          <a:latin typeface="Calibri"/>
                          <a:cs typeface="Calibri"/>
                        </a:rPr>
                        <a:t>vi</a:t>
                      </a:r>
                      <a:r>
                        <a:rPr sz="1000" b="1" dirty="0">
                          <a:solidFill>
                            <a:srgbClr val="FFFFFF"/>
                          </a:solidFill>
                          <a:latin typeface="Calibri"/>
                          <a:cs typeface="Calibri"/>
                        </a:rPr>
                        <a:t>ces</a:t>
                      </a:r>
                      <a:r>
                        <a:rPr sz="1000" b="1" spc="-50" dirty="0">
                          <a:solidFill>
                            <a:srgbClr val="FFFFFF"/>
                          </a:solidFill>
                          <a:latin typeface="Calibri"/>
                          <a:cs typeface="Calibri"/>
                        </a:rPr>
                        <a:t> </a:t>
                      </a:r>
                      <a:r>
                        <a:rPr sz="1000" b="1" dirty="0">
                          <a:solidFill>
                            <a:srgbClr val="FFFFFF"/>
                          </a:solidFill>
                          <a:latin typeface="Calibri"/>
                          <a:cs typeface="Calibri"/>
                        </a:rPr>
                        <a:t>(</a:t>
                      </a:r>
                      <a:r>
                        <a:rPr sz="1000" b="1" spc="5" dirty="0">
                          <a:solidFill>
                            <a:srgbClr val="FFFFFF"/>
                          </a:solidFill>
                          <a:latin typeface="Calibri"/>
                          <a:cs typeface="Calibri"/>
                        </a:rPr>
                        <a:t>n</a:t>
                      </a:r>
                      <a:r>
                        <a:rPr sz="1000" b="1" dirty="0">
                          <a:solidFill>
                            <a:srgbClr val="FFFFFF"/>
                          </a:solidFill>
                          <a:latin typeface="Calibri"/>
                          <a:cs typeface="Calibri"/>
                        </a:rPr>
                        <a:t>o</a:t>
                      </a:r>
                      <a:r>
                        <a:rPr sz="1000" b="1" spc="5" dirty="0">
                          <a:solidFill>
                            <a:srgbClr val="FFFFFF"/>
                          </a:solidFill>
                          <a:latin typeface="Calibri"/>
                          <a:cs typeface="Calibri"/>
                        </a:rPr>
                        <a:t>n</a:t>
                      </a:r>
                      <a:r>
                        <a:rPr sz="1000" b="1" spc="-10" dirty="0">
                          <a:solidFill>
                            <a:srgbClr val="FFFFFF"/>
                          </a:solidFill>
                          <a:latin typeface="Calibri"/>
                          <a:cs typeface="Calibri"/>
                        </a:rPr>
                        <a:t>-</a:t>
                      </a:r>
                      <a:r>
                        <a:rPr sz="1000" b="1" spc="5" dirty="0">
                          <a:solidFill>
                            <a:srgbClr val="FFFFFF"/>
                          </a:solidFill>
                          <a:latin typeface="Calibri"/>
                          <a:cs typeface="Calibri"/>
                        </a:rPr>
                        <a:t>h</a:t>
                      </a:r>
                      <a:r>
                        <a:rPr sz="1000" b="1" spc="-10" dirty="0">
                          <a:solidFill>
                            <a:srgbClr val="FFFFFF"/>
                          </a:solidFill>
                          <a:latin typeface="Calibri"/>
                          <a:cs typeface="Calibri"/>
                        </a:rPr>
                        <a:t>o</a:t>
                      </a:r>
                      <a:r>
                        <a:rPr sz="1000" b="1" spc="-5" dirty="0">
                          <a:solidFill>
                            <a:srgbClr val="FFFFFF"/>
                          </a:solidFill>
                          <a:latin typeface="Calibri"/>
                          <a:cs typeface="Calibri"/>
                        </a:rPr>
                        <a:t>s</a:t>
                      </a:r>
                      <a:r>
                        <a:rPr sz="1000" b="1" spc="-10" dirty="0">
                          <a:solidFill>
                            <a:srgbClr val="FFFFFF"/>
                          </a:solidFill>
                          <a:latin typeface="Calibri"/>
                          <a:cs typeface="Calibri"/>
                        </a:rPr>
                        <a:t>p</a:t>
                      </a:r>
                      <a:r>
                        <a:rPr sz="1000" b="1" spc="-5" dirty="0">
                          <a:solidFill>
                            <a:srgbClr val="FFFFFF"/>
                          </a:solidFill>
                          <a:latin typeface="Calibri"/>
                          <a:cs typeface="Calibri"/>
                        </a:rPr>
                        <a:t>i</a:t>
                      </a:r>
                      <a:r>
                        <a:rPr sz="1000" b="1" dirty="0">
                          <a:solidFill>
                            <a:srgbClr val="FFFFFF"/>
                          </a:solidFill>
                          <a:latin typeface="Calibri"/>
                          <a:cs typeface="Calibri"/>
                        </a:rPr>
                        <a:t>tal</a:t>
                      </a:r>
                      <a:r>
                        <a:rPr sz="1000" b="1" spc="-55" dirty="0">
                          <a:solidFill>
                            <a:srgbClr val="FFFFFF"/>
                          </a:solidFill>
                          <a:latin typeface="Calibri"/>
                          <a:cs typeface="Calibri"/>
                        </a:rPr>
                        <a:t> </a:t>
                      </a:r>
                      <a:r>
                        <a:rPr sz="1000" b="1" spc="5" dirty="0">
                          <a:solidFill>
                            <a:srgbClr val="FFFFFF"/>
                          </a:solidFill>
                          <a:latin typeface="Calibri"/>
                          <a:cs typeface="Calibri"/>
                        </a:rPr>
                        <a:t>b</a:t>
                      </a:r>
                      <a:r>
                        <a:rPr sz="1000" b="1" dirty="0">
                          <a:solidFill>
                            <a:srgbClr val="FFFFFF"/>
                          </a:solidFill>
                          <a:latin typeface="Calibri"/>
                          <a:cs typeface="Calibri"/>
                        </a:rPr>
                        <a:t>a</a:t>
                      </a:r>
                      <a:r>
                        <a:rPr sz="1000" b="1" spc="-5" dirty="0">
                          <a:solidFill>
                            <a:srgbClr val="FFFFFF"/>
                          </a:solidFill>
                          <a:latin typeface="Calibri"/>
                          <a:cs typeface="Calibri"/>
                        </a:rPr>
                        <a:t>s</a:t>
                      </a:r>
                      <a:r>
                        <a:rPr sz="1000" b="1" dirty="0">
                          <a:solidFill>
                            <a:srgbClr val="FFFFFF"/>
                          </a:solidFill>
                          <a:latin typeface="Calibri"/>
                          <a:cs typeface="Calibri"/>
                        </a:rPr>
                        <a:t>e</a:t>
                      </a:r>
                      <a:r>
                        <a:rPr sz="1000" b="1" spc="5" dirty="0">
                          <a:solidFill>
                            <a:srgbClr val="FFFFFF"/>
                          </a:solidFill>
                          <a:latin typeface="Calibri"/>
                          <a:cs typeface="Calibri"/>
                        </a:rPr>
                        <a:t>d</a:t>
                      </a:r>
                      <a:r>
                        <a:rPr sz="1000" b="1" dirty="0">
                          <a:solidFill>
                            <a:srgbClr val="FFFFFF"/>
                          </a:solidFill>
                          <a:latin typeface="Calibri"/>
                          <a:cs typeface="Calibri"/>
                        </a:rPr>
                        <a:t>)</a:t>
                      </a:r>
                      <a:endParaRPr sz="1000" dirty="0">
                        <a:latin typeface="Calibri"/>
                        <a:cs typeface="Calibri"/>
                      </a:endParaRPr>
                    </a:p>
                    <a:p>
                      <a:pPr marL="36576">
                        <a:lnSpc>
                          <a:spcPct val="100000"/>
                        </a:lnSpc>
                      </a:pPr>
                      <a:r>
                        <a:rPr sz="1000" b="1" spc="-5" dirty="0">
                          <a:solidFill>
                            <a:srgbClr val="FFFFFF"/>
                          </a:solidFill>
                          <a:latin typeface="Calibri"/>
                          <a:cs typeface="Calibri"/>
                        </a:rPr>
                        <a:t>INN/OON</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2540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800" b="1" i="0" u="none" strike="noStrike" kern="0" cap="none" spc="-11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ay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3</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x</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p>
                    <a:p>
                      <a:pPr marL="2540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a:t>
                      </a:r>
                      <a:r>
                        <a:rPr kumimoji="0" lang="en-US" sz="800" b="1" i="0" u="none" strike="noStrike" kern="0" cap="none" spc="-2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H</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20"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N</a:t>
                      </a:r>
                      <a:r>
                        <a:rPr kumimoji="0" lang="en-US" sz="800" b="1" i="0" u="none" strike="noStrike" kern="0" cap="none" spc="-9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85%</a:t>
                      </a:r>
                      <a:r>
                        <a:rPr kumimoji="0" lang="en-US" sz="800" b="1" i="0" u="none" strike="noStrike" kern="0" cap="none" spc="-9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U</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CR</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24130" marR="0" lvl="0" indent="0" algn="ctr" defTabSz="914400" eaLnBrk="1" fontAlgn="auto" latinLnBrk="0" hangingPunct="1">
                        <a:lnSpc>
                          <a:spcPct val="100000"/>
                        </a:lnSpc>
                        <a:spcBef>
                          <a:spcPts val="45"/>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$50</a:t>
                      </a:r>
                      <a:r>
                        <a:rPr kumimoji="0" lang="en-US" sz="800" b="1" i="0" u="none" strike="noStrike" kern="0" cap="none" spc="-11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ay 3</a:t>
                      </a:r>
                      <a:r>
                        <a:rPr kumimoji="0" lang="en-US" sz="800" b="1" i="0" u="none" strike="noStrike" kern="0" cap="none" spc="-6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x</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p>
                    <a:p>
                      <a:pPr marL="24130" marR="0" lvl="0" indent="0" algn="ctr" defTabSz="914400" eaLnBrk="1" fontAlgn="auto" latinLnBrk="0" hangingPunct="1">
                        <a:lnSpc>
                          <a:spcPct val="100000"/>
                        </a:lnSpc>
                        <a:spcBef>
                          <a:spcPts val="45"/>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NN</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 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H</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8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20"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N</a:t>
                      </a:r>
                      <a:r>
                        <a:rPr kumimoji="0" lang="en-US" sz="800" b="1" i="0" u="none" strike="noStrike" kern="0" cap="none" spc="-9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85%</a:t>
                      </a:r>
                      <a:r>
                        <a:rPr kumimoji="0" lang="en-US" sz="800" b="1" i="0" u="none" strike="noStrike" kern="0" cap="none" spc="-11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U</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CR</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24130" lvl="0" algn="ctr">
                        <a:lnSpc>
                          <a:spcPct val="100000"/>
                        </a:lnSpc>
                        <a:spcBef>
                          <a:spcPts val="45"/>
                        </a:spcBef>
                      </a:pPr>
                      <a:r>
                        <a:rPr sz="800" b="1" dirty="0">
                          <a:latin typeface="Calibri"/>
                          <a:cs typeface="Calibri"/>
                        </a:rPr>
                        <a:t>$50</a:t>
                      </a:r>
                      <a:r>
                        <a:rPr sz="800" b="1" spc="-110" dirty="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p</a:t>
                      </a:r>
                      <a:r>
                        <a:rPr sz="800" b="1" spc="-5" dirty="0" smtClean="0">
                          <a:latin typeface="Calibri"/>
                          <a:cs typeface="Calibri"/>
                        </a:rPr>
                        <a:t>ay</a:t>
                      </a:r>
                      <a:r>
                        <a:rPr lang="en-US" sz="800" b="1" spc="-5" dirty="0" smtClean="0">
                          <a:latin typeface="Calibri"/>
                          <a:cs typeface="Calibri"/>
                        </a:rPr>
                        <a:t> </a:t>
                      </a:r>
                      <a:r>
                        <a:rPr sz="800" b="1" dirty="0" smtClean="0">
                          <a:latin typeface="Calibri"/>
                          <a:cs typeface="Calibri"/>
                        </a:rPr>
                        <a:t>4</a:t>
                      </a:r>
                      <a:r>
                        <a:rPr sz="800" b="1" spc="-65" dirty="0" smtClean="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spc="-5" dirty="0">
                          <a:latin typeface="Calibri"/>
                          <a:cs typeface="Calibri"/>
                        </a:rPr>
                        <a:t>t</a:t>
                      </a:r>
                      <a:r>
                        <a:rPr sz="800" b="1" dirty="0">
                          <a:latin typeface="Calibri"/>
                          <a:cs typeface="Calibri"/>
                        </a:rPr>
                        <a:t>s</a:t>
                      </a:r>
                      <a:r>
                        <a:rPr sz="800" b="1" spc="-25" dirty="0">
                          <a:latin typeface="Calibri"/>
                          <a:cs typeface="Calibri"/>
                        </a:rPr>
                        <a:t> </a:t>
                      </a:r>
                      <a:r>
                        <a:rPr sz="800" b="1" spc="5" dirty="0" smtClean="0">
                          <a:latin typeface="Calibri"/>
                          <a:cs typeface="Calibri"/>
                        </a:rPr>
                        <a:t>M</a:t>
                      </a:r>
                      <a:r>
                        <a:rPr sz="800" b="1" spc="-5" dirty="0" smtClean="0">
                          <a:latin typeface="Calibri"/>
                          <a:cs typeface="Calibri"/>
                        </a:rPr>
                        <a:t>a</a:t>
                      </a:r>
                      <a:r>
                        <a:rPr sz="800" b="1" spc="-10" dirty="0" smtClean="0">
                          <a:latin typeface="Calibri"/>
                          <a:cs typeface="Calibri"/>
                        </a:rPr>
                        <a:t>x</a:t>
                      </a:r>
                      <a:r>
                        <a:rPr sz="800" b="1" dirty="0" smtClean="0">
                          <a:latin typeface="Calibri"/>
                          <a:cs typeface="Calibri"/>
                        </a:rPr>
                        <a:t>/Ye</a:t>
                      </a:r>
                      <a:r>
                        <a:rPr sz="800" b="1" spc="-5" dirty="0" smtClean="0">
                          <a:latin typeface="Calibri"/>
                          <a:cs typeface="Calibri"/>
                        </a:rPr>
                        <a:t>a</a:t>
                      </a:r>
                      <a:r>
                        <a:rPr sz="800" b="1" dirty="0" smtClean="0">
                          <a:latin typeface="Calibri"/>
                          <a:cs typeface="Calibri"/>
                        </a:rPr>
                        <a:t>r</a:t>
                      </a:r>
                      <a:endParaRPr lang="en-US" sz="800" b="1" dirty="0" smtClean="0">
                        <a:latin typeface="Calibri"/>
                        <a:cs typeface="Calibri"/>
                      </a:endParaRPr>
                    </a:p>
                    <a:p>
                      <a:pPr marL="24130" lvl="0" algn="ctr">
                        <a:lnSpc>
                          <a:spcPct val="100000"/>
                        </a:lnSpc>
                        <a:spcBef>
                          <a:spcPts val="45"/>
                        </a:spcBef>
                      </a:pPr>
                      <a:r>
                        <a:rPr sz="800" b="1" dirty="0" smtClean="0">
                          <a:latin typeface="Calibri"/>
                          <a:cs typeface="Calibri"/>
                        </a:rPr>
                        <a:t>I</a:t>
                      </a:r>
                      <a:r>
                        <a:rPr sz="800" b="1" spc="-5" dirty="0" smtClean="0">
                          <a:latin typeface="Calibri"/>
                          <a:cs typeface="Calibri"/>
                        </a:rPr>
                        <a:t>NN</a:t>
                      </a:r>
                      <a:r>
                        <a:rPr sz="800" b="1" dirty="0">
                          <a:latin typeface="Calibri"/>
                          <a:cs typeface="Calibri"/>
                        </a:rPr>
                        <a:t>: </a:t>
                      </a:r>
                      <a:r>
                        <a:rPr sz="800" b="1" dirty="0" smtClean="0">
                          <a:latin typeface="Calibri"/>
                          <a:cs typeface="Calibri"/>
                        </a:rPr>
                        <a:t>P</a:t>
                      </a:r>
                      <a:r>
                        <a:rPr sz="800" b="1" spc="-5" dirty="0" smtClean="0">
                          <a:latin typeface="Calibri"/>
                          <a:cs typeface="Calibri"/>
                        </a:rPr>
                        <a:t>H</a:t>
                      </a:r>
                      <a:r>
                        <a:rPr sz="800" b="1" spc="-10" dirty="0" smtClean="0">
                          <a:latin typeface="Calibri"/>
                          <a:cs typeface="Calibri"/>
                        </a:rPr>
                        <a:t>C</a:t>
                      </a:r>
                      <a:r>
                        <a:rPr sz="800" b="1" dirty="0" smtClean="0">
                          <a:latin typeface="Calibri"/>
                          <a:cs typeface="Calibri"/>
                        </a:rPr>
                        <a:t>S</a:t>
                      </a:r>
                      <a:r>
                        <a:rPr sz="800" b="1" spc="-85" dirty="0" smtClean="0">
                          <a:latin typeface="Calibri"/>
                          <a:cs typeface="Calibri"/>
                        </a:rPr>
                        <a:t> </a:t>
                      </a:r>
                      <a:r>
                        <a:rPr sz="800" b="1" dirty="0">
                          <a:latin typeface="Calibri"/>
                          <a:cs typeface="Calibri"/>
                        </a:rPr>
                        <a:t>R</a:t>
                      </a:r>
                      <a:r>
                        <a:rPr sz="800" b="1" spc="-5" dirty="0">
                          <a:latin typeface="Calibri"/>
                          <a:cs typeface="Calibri"/>
                        </a:rPr>
                        <a:t>at</a:t>
                      </a:r>
                      <a:r>
                        <a:rPr sz="800" b="1" dirty="0">
                          <a:latin typeface="Calibri"/>
                          <a:cs typeface="Calibri"/>
                        </a:rPr>
                        <a:t>e/</a:t>
                      </a:r>
                      <a:r>
                        <a:rPr sz="800" b="1" spc="-5" dirty="0">
                          <a:latin typeface="Calibri"/>
                          <a:cs typeface="Calibri"/>
                        </a:rPr>
                        <a:t>O</a:t>
                      </a:r>
                      <a:r>
                        <a:rPr sz="800" b="1" spc="-20" dirty="0">
                          <a:latin typeface="Calibri"/>
                          <a:cs typeface="Calibri"/>
                        </a:rPr>
                        <a:t>O</a:t>
                      </a:r>
                      <a:r>
                        <a:rPr sz="800" b="1" dirty="0">
                          <a:latin typeface="Calibri"/>
                          <a:cs typeface="Calibri"/>
                        </a:rPr>
                        <a:t>N</a:t>
                      </a:r>
                      <a:r>
                        <a:rPr sz="800" b="1" spc="-90" dirty="0">
                          <a:latin typeface="Calibri"/>
                          <a:cs typeface="Calibri"/>
                        </a:rPr>
                        <a:t> </a:t>
                      </a:r>
                      <a:r>
                        <a:rPr sz="800" b="1" dirty="0">
                          <a:latin typeface="Calibri"/>
                          <a:cs typeface="Calibri"/>
                        </a:rPr>
                        <a:t>85%</a:t>
                      </a:r>
                      <a:r>
                        <a:rPr sz="800" b="1" spc="-110" dirty="0">
                          <a:latin typeface="Calibri"/>
                          <a:cs typeface="Calibri"/>
                        </a:rPr>
                        <a:t> </a:t>
                      </a:r>
                      <a:r>
                        <a:rPr sz="800" b="1" dirty="0">
                          <a:latin typeface="Calibri"/>
                          <a:cs typeface="Calibri"/>
                        </a:rPr>
                        <a:t>U</a:t>
                      </a:r>
                      <a:r>
                        <a:rPr sz="800" b="1" spc="-10" dirty="0">
                          <a:latin typeface="Calibri"/>
                          <a:cs typeface="Calibri"/>
                        </a:rPr>
                        <a:t>CR</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spc="-5" dirty="0">
                          <a:latin typeface="Calibri"/>
                          <a:cs typeface="Calibri"/>
                        </a:rPr>
                        <a:t>INN:</a:t>
                      </a:r>
                      <a:r>
                        <a:rPr sz="800" b="1" spc="-15" dirty="0">
                          <a:latin typeface="Calibri"/>
                          <a:cs typeface="Calibri"/>
                        </a:rPr>
                        <a:t> </a:t>
                      </a:r>
                      <a:r>
                        <a:rPr sz="800" b="1" dirty="0">
                          <a:latin typeface="Calibri"/>
                          <a:cs typeface="Calibri"/>
                        </a:rPr>
                        <a:t>$50</a:t>
                      </a:r>
                      <a:r>
                        <a:rPr sz="800" b="1" spc="-45" dirty="0">
                          <a:latin typeface="Calibri"/>
                          <a:cs typeface="Calibri"/>
                        </a:rPr>
                        <a:t> </a:t>
                      </a:r>
                      <a:r>
                        <a:rPr sz="800" b="1" spc="-5" dirty="0">
                          <a:latin typeface="Calibri"/>
                          <a:cs typeface="Calibri"/>
                        </a:rPr>
                        <a:t>Copay/OON:</a:t>
                      </a:r>
                      <a:r>
                        <a:rPr sz="800" b="1" spc="-25" dirty="0">
                          <a:latin typeface="Calibri"/>
                          <a:cs typeface="Calibri"/>
                        </a:rPr>
                        <a:t> </a:t>
                      </a:r>
                      <a:r>
                        <a:rPr sz="800" b="1" dirty="0">
                          <a:latin typeface="Calibri"/>
                          <a:cs typeface="Calibri"/>
                        </a:rPr>
                        <a:t>Ded.</a:t>
                      </a:r>
                      <a:r>
                        <a:rPr sz="800" b="1" spc="-40" dirty="0">
                          <a:latin typeface="Calibri"/>
                          <a:cs typeface="Calibri"/>
                        </a:rPr>
                        <a:t> </a:t>
                      </a:r>
                      <a:r>
                        <a:rPr sz="800" b="1" dirty="0">
                          <a:latin typeface="Calibri"/>
                          <a:cs typeface="Calibri"/>
                        </a:rPr>
                        <a:t>&amp;</a:t>
                      </a:r>
                      <a:r>
                        <a:rPr sz="800" b="1" spc="-10" dirty="0">
                          <a:latin typeface="Calibri"/>
                          <a:cs typeface="Calibri"/>
                        </a:rPr>
                        <a:t> </a:t>
                      </a:r>
                      <a:r>
                        <a:rPr sz="800" b="1" spc="-5" dirty="0">
                          <a:latin typeface="Calibri"/>
                          <a:cs typeface="Calibri"/>
                        </a:rPr>
                        <a:t>Coins</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spc="-5" dirty="0">
                          <a:latin typeface="Calibri"/>
                          <a:cs typeface="Calibri"/>
                        </a:rPr>
                        <a:t>INN:</a:t>
                      </a:r>
                      <a:r>
                        <a:rPr sz="800" b="1" spc="-20" dirty="0">
                          <a:latin typeface="Calibri"/>
                          <a:cs typeface="Calibri"/>
                        </a:rPr>
                        <a:t> </a:t>
                      </a:r>
                      <a:r>
                        <a:rPr sz="800" b="1" dirty="0">
                          <a:latin typeface="Calibri"/>
                          <a:cs typeface="Calibri"/>
                        </a:rPr>
                        <a:t>Ded.</a:t>
                      </a:r>
                      <a:r>
                        <a:rPr sz="800" b="1" spc="-40" dirty="0">
                          <a:latin typeface="Calibri"/>
                          <a:cs typeface="Calibri"/>
                        </a:rPr>
                        <a:t> </a:t>
                      </a:r>
                      <a:r>
                        <a:rPr sz="800" b="1" dirty="0">
                          <a:latin typeface="Calibri"/>
                          <a:cs typeface="Calibri"/>
                        </a:rPr>
                        <a:t>100%,</a:t>
                      </a:r>
                      <a:r>
                        <a:rPr sz="800" b="1" spc="-35" dirty="0">
                          <a:latin typeface="Calibri"/>
                          <a:cs typeface="Calibri"/>
                        </a:rPr>
                        <a:t> </a:t>
                      </a:r>
                      <a:r>
                        <a:rPr sz="800" b="1" spc="-5" dirty="0" smtClean="0">
                          <a:latin typeface="Calibri"/>
                          <a:cs typeface="Calibri"/>
                        </a:rPr>
                        <a:t>thereafter</a:t>
                      </a:r>
                      <a:endParaRPr lang="en-US" sz="800" b="1" spc="-5" dirty="0" smtClean="0">
                        <a:latin typeface="Calibri"/>
                        <a:cs typeface="Calibri"/>
                      </a:endParaRPr>
                    </a:p>
                    <a:p>
                      <a:pPr marL="0" lvl="0" algn="ctr">
                        <a:lnSpc>
                          <a:spcPct val="100000"/>
                        </a:lnSpc>
                        <a:spcBef>
                          <a:spcPts val="0"/>
                        </a:spcBef>
                      </a:pPr>
                      <a:r>
                        <a:rPr sz="800" b="1" spc="-5" dirty="0" smtClean="0">
                          <a:latin typeface="Calibri"/>
                          <a:cs typeface="Calibri"/>
                        </a:rPr>
                        <a:t>OON</a:t>
                      </a:r>
                      <a:r>
                        <a:rPr sz="800" b="1" dirty="0">
                          <a:latin typeface="Calibri"/>
                          <a:cs typeface="Calibri"/>
                        </a:rPr>
                        <a:t>:</a:t>
                      </a:r>
                      <a:r>
                        <a:rPr sz="800" b="1" spc="-10" dirty="0">
                          <a:latin typeface="Calibri"/>
                          <a:cs typeface="Calibri"/>
                        </a:rPr>
                        <a:t> </a:t>
                      </a:r>
                      <a:r>
                        <a:rPr lang="en-US" sz="800" b="1" spc="-10" dirty="0" smtClean="0">
                          <a:latin typeface="Calibri"/>
                          <a:cs typeface="Calibri"/>
                        </a:rPr>
                        <a:t>Ded. </a:t>
                      </a:r>
                      <a:r>
                        <a:rPr sz="800" b="1" dirty="0" smtClean="0">
                          <a:latin typeface="Calibri"/>
                          <a:cs typeface="Calibri"/>
                        </a:rPr>
                        <a:t>&amp;</a:t>
                      </a:r>
                      <a:r>
                        <a:rPr sz="800" b="1" spc="-40" dirty="0" smtClean="0">
                          <a:latin typeface="Calibri"/>
                          <a:cs typeface="Calibri"/>
                        </a:rPr>
                        <a:t> </a:t>
                      </a:r>
                      <a:r>
                        <a:rPr sz="800" b="1" dirty="0">
                          <a:latin typeface="Calibri"/>
                          <a:cs typeface="Calibri"/>
                        </a:rPr>
                        <a:t>60%/40%</a:t>
                      </a:r>
                      <a:r>
                        <a:rPr sz="800" b="1" spc="-35" dirty="0">
                          <a:latin typeface="Calibri"/>
                          <a:cs typeface="Calibri"/>
                        </a:rPr>
                        <a:t> </a:t>
                      </a:r>
                      <a:r>
                        <a:rPr sz="800" b="1" spc="-10" dirty="0">
                          <a:latin typeface="Calibri"/>
                          <a:cs typeface="Calibri"/>
                        </a:rPr>
                        <a:t>C</a:t>
                      </a:r>
                      <a:r>
                        <a:rPr sz="800" b="1" spc="-5" dirty="0">
                          <a:latin typeface="Calibri"/>
                          <a:cs typeface="Calibri"/>
                        </a:rPr>
                        <a:t>o</a:t>
                      </a:r>
                      <a:r>
                        <a:rPr sz="800" b="1" spc="-10" dirty="0">
                          <a:latin typeface="Calibri"/>
                          <a:cs typeface="Calibri"/>
                        </a:rPr>
                        <a:t>i</a:t>
                      </a:r>
                      <a:r>
                        <a:rPr sz="800" b="1" dirty="0">
                          <a:latin typeface="Calibri"/>
                          <a:cs typeface="Calibri"/>
                        </a:rPr>
                        <a:t>ns</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3"/>
                  </a:ext>
                </a:extLst>
              </a:tr>
              <a:tr h="301752">
                <a:tc>
                  <a:txBody>
                    <a:bodyPr/>
                    <a:lstStyle/>
                    <a:p>
                      <a:pPr marL="36576">
                        <a:lnSpc>
                          <a:spcPct val="100000"/>
                        </a:lnSpc>
                        <a:spcBef>
                          <a:spcPts val="0"/>
                        </a:spcBef>
                      </a:pPr>
                      <a:r>
                        <a:rPr sz="1000" b="1" spc="-5" dirty="0">
                          <a:solidFill>
                            <a:srgbClr val="FFFFFF"/>
                          </a:solidFill>
                          <a:latin typeface="Calibri"/>
                          <a:cs typeface="Calibri"/>
                        </a:rPr>
                        <a:t>I</a:t>
                      </a:r>
                      <a:r>
                        <a:rPr sz="1000" b="1" spc="5" dirty="0">
                          <a:solidFill>
                            <a:srgbClr val="FFFFFF"/>
                          </a:solidFill>
                          <a:latin typeface="Calibri"/>
                          <a:cs typeface="Calibri"/>
                        </a:rPr>
                        <a:t>n</a:t>
                      </a:r>
                      <a:r>
                        <a:rPr sz="1000" b="1" spc="-10" dirty="0">
                          <a:solidFill>
                            <a:srgbClr val="FFFFFF"/>
                          </a:solidFill>
                          <a:latin typeface="Calibri"/>
                          <a:cs typeface="Calibri"/>
                        </a:rPr>
                        <a:t>-</a:t>
                      </a:r>
                      <a:r>
                        <a:rPr sz="1000" b="1" spc="-5" dirty="0">
                          <a:solidFill>
                            <a:srgbClr val="FFFFFF"/>
                          </a:solidFill>
                          <a:latin typeface="Calibri"/>
                          <a:cs typeface="Calibri"/>
                        </a:rPr>
                        <a:t>P</a:t>
                      </a:r>
                      <a:r>
                        <a:rPr sz="1000" b="1" dirty="0">
                          <a:solidFill>
                            <a:srgbClr val="FFFFFF"/>
                          </a:solidFill>
                          <a:latin typeface="Calibri"/>
                          <a:cs typeface="Calibri"/>
                        </a:rPr>
                        <a:t>at</a:t>
                      </a:r>
                      <a:r>
                        <a:rPr sz="1000" b="1" spc="-5" dirty="0">
                          <a:solidFill>
                            <a:srgbClr val="FFFFFF"/>
                          </a:solidFill>
                          <a:latin typeface="Calibri"/>
                          <a:cs typeface="Calibri"/>
                        </a:rPr>
                        <a:t>i</a:t>
                      </a:r>
                      <a:r>
                        <a:rPr sz="1000" b="1" dirty="0">
                          <a:solidFill>
                            <a:srgbClr val="FFFFFF"/>
                          </a:solidFill>
                          <a:latin typeface="Calibri"/>
                          <a:cs typeface="Calibri"/>
                        </a:rPr>
                        <a:t>ent</a:t>
                      </a:r>
                      <a:r>
                        <a:rPr sz="1000" b="1" spc="-45" dirty="0">
                          <a:solidFill>
                            <a:srgbClr val="FFFFFF"/>
                          </a:solidFill>
                          <a:latin typeface="Calibri"/>
                          <a:cs typeface="Calibri"/>
                        </a:rPr>
                        <a:t> </a:t>
                      </a:r>
                      <a:r>
                        <a:rPr sz="1000" b="1" spc="-5" dirty="0" smtClean="0">
                          <a:solidFill>
                            <a:srgbClr val="FFFFFF"/>
                          </a:solidFill>
                          <a:latin typeface="Calibri"/>
                          <a:cs typeface="Calibri"/>
                        </a:rPr>
                        <a:t>H</a:t>
                      </a:r>
                      <a:r>
                        <a:rPr sz="1000" b="1" dirty="0" smtClean="0">
                          <a:solidFill>
                            <a:srgbClr val="FFFFFF"/>
                          </a:solidFill>
                          <a:latin typeface="Calibri"/>
                          <a:cs typeface="Calibri"/>
                        </a:rPr>
                        <a:t>o</a:t>
                      </a:r>
                      <a:r>
                        <a:rPr sz="1000" b="1" spc="-5" dirty="0" smtClean="0">
                          <a:solidFill>
                            <a:srgbClr val="FFFFFF"/>
                          </a:solidFill>
                          <a:latin typeface="Calibri"/>
                          <a:cs typeface="Calibri"/>
                        </a:rPr>
                        <a:t>s</a:t>
                      </a:r>
                      <a:r>
                        <a:rPr sz="1000" b="1" spc="5" dirty="0" smtClean="0">
                          <a:solidFill>
                            <a:srgbClr val="FFFFFF"/>
                          </a:solidFill>
                          <a:latin typeface="Calibri"/>
                          <a:cs typeface="Calibri"/>
                        </a:rPr>
                        <a:t>p</a:t>
                      </a:r>
                      <a:r>
                        <a:rPr sz="1000" b="1" spc="-5" dirty="0" smtClean="0">
                          <a:solidFill>
                            <a:srgbClr val="FFFFFF"/>
                          </a:solidFill>
                          <a:latin typeface="Calibri"/>
                          <a:cs typeface="Calibri"/>
                        </a:rPr>
                        <a:t>i</a:t>
                      </a:r>
                      <a:r>
                        <a:rPr sz="1000" b="1" dirty="0" smtClean="0">
                          <a:solidFill>
                            <a:srgbClr val="FFFFFF"/>
                          </a:solidFill>
                          <a:latin typeface="Calibri"/>
                          <a:cs typeface="Calibri"/>
                        </a:rPr>
                        <a:t>ta</a:t>
                      </a:r>
                      <a:r>
                        <a:rPr sz="1000" b="1" spc="-5" dirty="0" smtClean="0">
                          <a:solidFill>
                            <a:srgbClr val="FFFFFF"/>
                          </a:solidFill>
                          <a:latin typeface="Calibri"/>
                          <a:cs typeface="Calibri"/>
                        </a:rPr>
                        <a:t>l</a:t>
                      </a:r>
                      <a:r>
                        <a:rPr sz="1000" b="1" spc="-3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$350</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per</a:t>
                      </a:r>
                      <a:r>
                        <a:rPr kumimoji="0" lang="en-US" sz="800" b="1" i="0" u="none" strike="noStrike" kern="0" cap="none" spc="-1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d</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5</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Days</a:t>
                      </a:r>
                      <a:r>
                        <a:rPr kumimoji="0" lang="en-US" sz="800" b="1" i="0" u="none" strike="noStrike" kern="0" cap="none" spc="-2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Max/Year</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(RBP*)</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$350</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per</a:t>
                      </a:r>
                      <a:r>
                        <a:rPr kumimoji="0" lang="en-US" sz="800" b="1" i="0" u="none" strike="noStrike" kern="0" cap="none" spc="-1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d</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7</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Da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x/Ye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4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B</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dirty="0">
                          <a:latin typeface="Calibri"/>
                          <a:cs typeface="Calibri"/>
                        </a:rPr>
                        <a:t>$350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25" dirty="0">
                          <a:latin typeface="Calibri"/>
                          <a:cs typeface="Calibri"/>
                        </a:rPr>
                        <a:t> </a:t>
                      </a:r>
                      <a:r>
                        <a:rPr sz="800" b="1" dirty="0">
                          <a:latin typeface="Calibri"/>
                          <a:cs typeface="Calibri"/>
                        </a:rPr>
                        <a:t>per</a:t>
                      </a:r>
                      <a:r>
                        <a:rPr sz="800" b="1" spc="-15" dirty="0">
                          <a:latin typeface="Calibri"/>
                          <a:cs typeface="Calibri"/>
                        </a:rPr>
                        <a:t> </a:t>
                      </a:r>
                      <a:r>
                        <a:rPr sz="800" b="1" spc="-5" dirty="0" smtClean="0">
                          <a:latin typeface="Calibri"/>
                          <a:cs typeface="Calibri"/>
                        </a:rPr>
                        <a:t>a</a:t>
                      </a:r>
                      <a:r>
                        <a:rPr sz="800" b="1" dirty="0" smtClean="0">
                          <a:latin typeface="Calibri"/>
                          <a:cs typeface="Calibri"/>
                        </a:rPr>
                        <a:t>d</a:t>
                      </a:r>
                      <a:r>
                        <a:rPr sz="800" b="1" spc="5" dirty="0" smtClean="0">
                          <a:latin typeface="Calibri"/>
                          <a:cs typeface="Calibri"/>
                        </a:rPr>
                        <a:t>m</a:t>
                      </a:r>
                      <a:r>
                        <a:rPr sz="800" b="1" spc="-10" dirty="0" smtClean="0">
                          <a:latin typeface="Calibri"/>
                          <a:cs typeface="Calibri"/>
                        </a:rPr>
                        <a:t>i</a:t>
                      </a:r>
                      <a:r>
                        <a:rPr sz="800" b="1" dirty="0" smtClean="0">
                          <a:latin typeface="Calibri"/>
                          <a:cs typeface="Calibri"/>
                        </a:rPr>
                        <a:t>ss</a:t>
                      </a:r>
                      <a:r>
                        <a:rPr sz="800" b="1" spc="-10" dirty="0" smtClean="0">
                          <a:latin typeface="Calibri"/>
                          <a:cs typeface="Calibri"/>
                        </a:rPr>
                        <a:t>i</a:t>
                      </a:r>
                      <a:r>
                        <a:rPr sz="800" b="1" spc="-5" dirty="0" smtClean="0">
                          <a:latin typeface="Calibri"/>
                          <a:cs typeface="Calibri"/>
                        </a:rPr>
                        <a:t>o</a:t>
                      </a:r>
                      <a:r>
                        <a:rPr sz="800" b="1" dirty="0" smtClean="0">
                          <a:latin typeface="Calibri"/>
                          <a:cs typeface="Calibri"/>
                        </a:rPr>
                        <a:t>n</a:t>
                      </a:r>
                      <a:endParaRPr lang="en-US" sz="800" b="1"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sz="800" b="1" dirty="0" smtClean="0">
                          <a:latin typeface="Calibri"/>
                          <a:cs typeface="Calibri"/>
                        </a:rPr>
                        <a:t>10</a:t>
                      </a:r>
                      <a:r>
                        <a:rPr sz="800" b="1" spc="-25" dirty="0" smtClean="0">
                          <a:latin typeface="Calibri"/>
                          <a:cs typeface="Calibri"/>
                        </a:rPr>
                        <a:t> </a:t>
                      </a:r>
                      <a:r>
                        <a:rPr sz="800" b="1" spc="-5" dirty="0" smtClean="0">
                          <a:latin typeface="Calibri"/>
                          <a:cs typeface="Calibri"/>
                        </a:rPr>
                        <a:t>Da</a:t>
                      </a:r>
                      <a:r>
                        <a:rPr sz="800" b="1" dirty="0" smtClean="0">
                          <a:latin typeface="Calibri"/>
                          <a:cs typeface="Calibri"/>
                        </a:rPr>
                        <a:t>ys</a:t>
                      </a:r>
                      <a:r>
                        <a:rPr sz="800" b="1" spc="-10" dirty="0" smtClean="0">
                          <a:latin typeface="Calibri"/>
                          <a:cs typeface="Calibri"/>
                        </a:rPr>
                        <a:t> </a:t>
                      </a:r>
                      <a:r>
                        <a:rPr sz="800" b="1" spc="5" dirty="0">
                          <a:latin typeface="Calibri"/>
                          <a:cs typeface="Calibri"/>
                        </a:rPr>
                        <a:t>M</a:t>
                      </a:r>
                      <a:r>
                        <a:rPr sz="800" b="1" spc="-5" dirty="0">
                          <a:latin typeface="Calibri"/>
                          <a:cs typeface="Calibri"/>
                        </a:rPr>
                        <a:t>a</a:t>
                      </a:r>
                      <a:r>
                        <a:rPr sz="800" b="1" dirty="0">
                          <a:latin typeface="Calibri"/>
                          <a:cs typeface="Calibri"/>
                        </a:rPr>
                        <a:t>x/Ye</a:t>
                      </a:r>
                      <a:r>
                        <a:rPr sz="800" b="1" spc="-5" dirty="0">
                          <a:latin typeface="Calibri"/>
                          <a:cs typeface="Calibri"/>
                        </a:rPr>
                        <a:t>a</a:t>
                      </a:r>
                      <a:r>
                        <a:rPr sz="800" b="1" dirty="0">
                          <a:latin typeface="Calibri"/>
                          <a:cs typeface="Calibri"/>
                        </a:rPr>
                        <a:t>r</a:t>
                      </a:r>
                      <a:r>
                        <a:rPr sz="800" b="1" spc="-40"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smtClean="0">
                          <a:latin typeface="Calibri"/>
                          <a:cs typeface="Calibri"/>
                        </a:rPr>
                        <a:t>*</a:t>
                      </a:r>
                      <a:r>
                        <a:rPr sz="800" b="1" dirty="0" smtClean="0">
                          <a:latin typeface="Calibri"/>
                          <a:cs typeface="Calibri"/>
                        </a:rPr>
                        <a:t>)</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dirty="0">
                          <a:latin typeface="Calibri"/>
                          <a:cs typeface="Calibri"/>
                        </a:rPr>
                        <a:t>$400</a:t>
                      </a:r>
                      <a:r>
                        <a:rPr sz="800" b="1" spc="-45" dirty="0">
                          <a:latin typeface="Calibri"/>
                          <a:cs typeface="Calibri"/>
                        </a:rPr>
                        <a:t> </a:t>
                      </a:r>
                      <a:r>
                        <a:rPr sz="800" b="1" spc="-5" dirty="0">
                          <a:latin typeface="Calibri"/>
                          <a:cs typeface="Calibri"/>
                        </a:rPr>
                        <a:t>Copay</a:t>
                      </a:r>
                      <a:r>
                        <a:rPr sz="800" b="1" spc="-30" dirty="0">
                          <a:latin typeface="Calibri"/>
                          <a:cs typeface="Calibri"/>
                        </a:rPr>
                        <a:t> </a:t>
                      </a:r>
                      <a:r>
                        <a:rPr sz="800" b="1" dirty="0">
                          <a:latin typeface="Calibri"/>
                          <a:cs typeface="Calibri"/>
                        </a:rPr>
                        <a:t>per</a:t>
                      </a:r>
                      <a:r>
                        <a:rPr sz="800" b="1" spc="-20" dirty="0">
                          <a:latin typeface="Calibri"/>
                          <a:cs typeface="Calibri"/>
                        </a:rPr>
                        <a:t> </a:t>
                      </a:r>
                      <a:r>
                        <a:rPr sz="800" b="1" spc="-5" dirty="0">
                          <a:latin typeface="Calibri"/>
                          <a:cs typeface="Calibri"/>
                        </a:rPr>
                        <a:t>admission</a:t>
                      </a:r>
                      <a:r>
                        <a:rPr sz="800" b="1" spc="-30" dirty="0">
                          <a:latin typeface="Calibri"/>
                          <a:cs typeface="Calibri"/>
                        </a:rPr>
                        <a:t> </a:t>
                      </a:r>
                      <a:r>
                        <a:rPr sz="800" b="1" dirty="0">
                          <a:latin typeface="Calibri"/>
                          <a:cs typeface="Calibri"/>
                        </a:rPr>
                        <a:t>(RBP*)</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dirty="0">
                          <a:latin typeface="Calibri"/>
                          <a:cs typeface="Calibri"/>
                        </a:rPr>
                        <a:t>Sub</a:t>
                      </a:r>
                      <a:r>
                        <a:rPr sz="800" b="1" spc="-5" dirty="0">
                          <a:latin typeface="Calibri"/>
                          <a:cs typeface="Calibri"/>
                        </a:rPr>
                        <a:t>j</a:t>
                      </a:r>
                      <a:r>
                        <a:rPr sz="800" b="1" dirty="0">
                          <a:latin typeface="Calibri"/>
                          <a:cs typeface="Calibri"/>
                        </a:rPr>
                        <a:t>.</a:t>
                      </a:r>
                      <a:r>
                        <a:rPr sz="800" b="1" spc="-40" dirty="0">
                          <a:latin typeface="Calibri"/>
                          <a:cs typeface="Calibri"/>
                        </a:rPr>
                        <a:t> </a:t>
                      </a:r>
                      <a:r>
                        <a:rPr sz="800" b="1" spc="-5" dirty="0">
                          <a:latin typeface="Calibri"/>
                          <a:cs typeface="Calibri"/>
                        </a:rPr>
                        <a:t>t</a:t>
                      </a:r>
                      <a:r>
                        <a:rPr sz="800" b="1" dirty="0">
                          <a:latin typeface="Calibri"/>
                          <a:cs typeface="Calibri"/>
                        </a:rPr>
                        <a:t>o</a:t>
                      </a:r>
                      <a:r>
                        <a:rPr sz="800" b="1" spc="-15" dirty="0">
                          <a:latin typeface="Calibri"/>
                          <a:cs typeface="Calibri"/>
                        </a:rPr>
                        <a:t> </a:t>
                      </a:r>
                      <a:r>
                        <a:rPr sz="800" b="1" dirty="0">
                          <a:latin typeface="Calibri"/>
                          <a:cs typeface="Calibri"/>
                        </a:rPr>
                        <a:t>$5</a:t>
                      </a:r>
                      <a:r>
                        <a:rPr sz="800" b="1" spc="-5" dirty="0">
                          <a:latin typeface="Calibri"/>
                          <a:cs typeface="Calibri"/>
                        </a:rPr>
                        <a:t>,</a:t>
                      </a:r>
                      <a:r>
                        <a:rPr sz="800" b="1" dirty="0">
                          <a:latin typeface="Calibri"/>
                          <a:cs typeface="Calibri"/>
                        </a:rPr>
                        <a:t>000/$</a:t>
                      </a:r>
                      <a:r>
                        <a:rPr sz="800" b="1" spc="-15" dirty="0">
                          <a:latin typeface="Calibri"/>
                          <a:cs typeface="Calibri"/>
                        </a:rPr>
                        <a:t>10</a:t>
                      </a:r>
                      <a:r>
                        <a:rPr sz="800" b="1" spc="-5" dirty="0">
                          <a:latin typeface="Calibri"/>
                          <a:cs typeface="Calibri"/>
                        </a:rPr>
                        <a:t>,</a:t>
                      </a:r>
                      <a:r>
                        <a:rPr sz="800" b="1" dirty="0">
                          <a:latin typeface="Calibri"/>
                          <a:cs typeface="Calibri"/>
                        </a:rPr>
                        <a:t>000</a:t>
                      </a:r>
                      <a:r>
                        <a:rPr sz="800" b="1" spc="-50" dirty="0">
                          <a:latin typeface="Calibri"/>
                          <a:cs typeface="Calibri"/>
                        </a:rPr>
                        <a:t> </a:t>
                      </a:r>
                      <a:r>
                        <a:rPr sz="800" b="1" spc="-5" dirty="0" smtClean="0">
                          <a:latin typeface="Calibri"/>
                          <a:cs typeface="Calibri"/>
                        </a:rPr>
                        <a:t>D</a:t>
                      </a:r>
                      <a:r>
                        <a:rPr sz="800" b="1" dirty="0" smtClean="0">
                          <a:latin typeface="Calibri"/>
                          <a:cs typeface="Calibri"/>
                        </a:rPr>
                        <a:t>ed.</a:t>
                      </a:r>
                      <a:endParaRPr sz="800" dirty="0">
                        <a:latin typeface="Calibri"/>
                        <a:cs typeface="Calibri"/>
                      </a:endParaRPr>
                    </a:p>
                    <a:p>
                      <a:pPr marL="0" lvl="0" algn="ctr">
                        <a:lnSpc>
                          <a:spcPct val="100000"/>
                        </a:lnSpc>
                        <a:spcBef>
                          <a:spcPts val="0"/>
                        </a:spcBef>
                      </a:pPr>
                      <a:r>
                        <a:rPr sz="800" b="1" dirty="0">
                          <a:latin typeface="Calibri"/>
                          <a:cs typeface="Calibri"/>
                        </a:rPr>
                        <a:t>100</a:t>
                      </a:r>
                      <a:r>
                        <a:rPr sz="800" b="1" dirty="0" smtClean="0">
                          <a:latin typeface="Calibri"/>
                          <a:cs typeface="Calibri"/>
                        </a:rPr>
                        <a:t>%</a:t>
                      </a:r>
                      <a:r>
                        <a:rPr sz="800" b="1" spc="-30" dirty="0" smtClean="0">
                          <a:latin typeface="Calibri"/>
                          <a:cs typeface="Calibri"/>
                        </a:rPr>
                        <a:t> </a:t>
                      </a:r>
                      <a:r>
                        <a:rPr sz="800" b="1" spc="-5" dirty="0">
                          <a:latin typeface="Calibri"/>
                          <a:cs typeface="Calibri"/>
                        </a:rPr>
                        <a:t>t</a:t>
                      </a:r>
                      <a:r>
                        <a:rPr sz="800" b="1" dirty="0">
                          <a:latin typeface="Calibri"/>
                          <a:cs typeface="Calibri"/>
                        </a:rPr>
                        <a:t>here</a:t>
                      </a:r>
                      <a:r>
                        <a:rPr sz="800" b="1" spc="-5" dirty="0">
                          <a:latin typeface="Calibri"/>
                          <a:cs typeface="Calibri"/>
                        </a:rPr>
                        <a:t>aft</a:t>
                      </a:r>
                      <a:r>
                        <a:rPr sz="800" b="1" dirty="0">
                          <a:latin typeface="Calibri"/>
                          <a:cs typeface="Calibri"/>
                        </a:rPr>
                        <a:t>er</a:t>
                      </a:r>
                      <a:r>
                        <a:rPr sz="800" b="1" spc="-3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4"/>
                  </a:ext>
                </a:extLst>
              </a:tr>
              <a:tr h="301752">
                <a:tc>
                  <a:txBody>
                    <a:bodyPr/>
                    <a:lstStyle/>
                    <a:p>
                      <a:pPr marL="36576">
                        <a:lnSpc>
                          <a:spcPct val="100000"/>
                        </a:lnSpc>
                      </a:pPr>
                      <a:r>
                        <a:rPr sz="1000" b="1" spc="-5" dirty="0">
                          <a:solidFill>
                            <a:srgbClr val="FFFFFF"/>
                          </a:solidFill>
                          <a:latin typeface="Calibri"/>
                          <a:cs typeface="Calibri"/>
                        </a:rPr>
                        <a:t>Out-Patient</a:t>
                      </a:r>
                      <a:r>
                        <a:rPr sz="1000" b="1" spc="-50" dirty="0">
                          <a:solidFill>
                            <a:srgbClr val="FFFFFF"/>
                          </a:solidFill>
                          <a:latin typeface="Calibri"/>
                          <a:cs typeface="Calibri"/>
                        </a:rPr>
                        <a:t> </a:t>
                      </a:r>
                      <a:r>
                        <a:rPr sz="1000" b="1" spc="-10" dirty="0">
                          <a:solidFill>
                            <a:srgbClr val="FFFFFF"/>
                          </a:solidFill>
                          <a:latin typeface="Calibri"/>
                          <a:cs typeface="Calibri"/>
                        </a:rPr>
                        <a:t>Surgery/Diagnostic</a:t>
                      </a:r>
                      <a:endParaRPr sz="1000" dirty="0">
                        <a:latin typeface="Calibri"/>
                        <a:cs typeface="Calibri"/>
                      </a:endParaRPr>
                    </a:p>
                    <a:p>
                      <a:pPr marL="36576">
                        <a:lnSpc>
                          <a:spcPct val="100000"/>
                        </a:lnSpc>
                      </a:pPr>
                      <a:r>
                        <a:rPr sz="1000" b="1" spc="-5" dirty="0" smtClean="0">
                          <a:solidFill>
                            <a:srgbClr val="FFFFFF"/>
                          </a:solidFill>
                          <a:latin typeface="Calibri"/>
                          <a:cs typeface="Calibri"/>
                        </a:rPr>
                        <a:t>T</a:t>
                      </a:r>
                      <a:r>
                        <a:rPr sz="1000" b="1" dirty="0" smtClean="0">
                          <a:solidFill>
                            <a:srgbClr val="FFFFFF"/>
                          </a:solidFill>
                          <a:latin typeface="Calibri"/>
                          <a:cs typeface="Calibri"/>
                        </a:rPr>
                        <a:t>e</a:t>
                      </a:r>
                      <a:r>
                        <a:rPr sz="1000" b="1" spc="-5" dirty="0" smtClean="0">
                          <a:solidFill>
                            <a:srgbClr val="FFFFFF"/>
                          </a:solidFill>
                          <a:latin typeface="Calibri"/>
                          <a:cs typeface="Calibri"/>
                        </a:rPr>
                        <a:t>s</a:t>
                      </a:r>
                      <a:r>
                        <a:rPr sz="1000" b="1" dirty="0" smtClean="0">
                          <a:solidFill>
                            <a:srgbClr val="FFFFFF"/>
                          </a:solidFill>
                          <a:latin typeface="Calibri"/>
                          <a:cs typeface="Calibri"/>
                        </a:rPr>
                        <a:t>t</a:t>
                      </a:r>
                      <a:r>
                        <a:rPr sz="1000" b="1" spc="-5" dirty="0" smtClean="0">
                          <a:solidFill>
                            <a:srgbClr val="FFFFFF"/>
                          </a:solidFill>
                          <a:latin typeface="Calibri"/>
                          <a:cs typeface="Calibri"/>
                        </a:rPr>
                        <a:t>i</a:t>
                      </a:r>
                      <a:r>
                        <a:rPr sz="1000" b="1" spc="5" dirty="0" smtClean="0">
                          <a:solidFill>
                            <a:srgbClr val="FFFFFF"/>
                          </a:solidFill>
                          <a:latin typeface="Calibri"/>
                          <a:cs typeface="Calibri"/>
                        </a:rPr>
                        <a:t>n</a:t>
                      </a:r>
                      <a:r>
                        <a:rPr sz="1000" b="1" spc="-5" dirty="0" smtClean="0">
                          <a:solidFill>
                            <a:srgbClr val="FFFFFF"/>
                          </a:solidFill>
                          <a:latin typeface="Calibri"/>
                          <a:cs typeface="Calibri"/>
                        </a:rPr>
                        <a:t>g</a:t>
                      </a:r>
                      <a:r>
                        <a:rPr sz="1000" b="1" spc="-25" dirty="0" smtClean="0">
                          <a:solidFill>
                            <a:srgbClr val="FFFFFF"/>
                          </a:solidFill>
                          <a:latin typeface="Calibri"/>
                          <a:cs typeface="Calibri"/>
                        </a:rPr>
                        <a:t> </a:t>
                      </a:r>
                      <a:r>
                        <a:rPr sz="1000" b="1" dirty="0">
                          <a:solidFill>
                            <a:schemeClr val="bg1"/>
                          </a:solidFill>
                          <a:latin typeface="Calibri"/>
                          <a:cs typeface="Calibri"/>
                        </a:rPr>
                        <a:t>R</a:t>
                      </a:r>
                      <a:r>
                        <a:rPr sz="1000" b="1" spc="5" dirty="0">
                          <a:solidFill>
                            <a:schemeClr val="bg1"/>
                          </a:solidFill>
                          <a:latin typeface="Calibri"/>
                          <a:cs typeface="Calibri"/>
                        </a:rPr>
                        <a:t>B</a:t>
                      </a:r>
                      <a:r>
                        <a:rPr sz="1000" b="1" spc="-5" dirty="0">
                          <a:solidFill>
                            <a:schemeClr val="bg1"/>
                          </a:solidFill>
                          <a:latin typeface="Calibri"/>
                          <a:cs typeface="Calibri"/>
                        </a:rPr>
                        <a:t>P*</a:t>
                      </a:r>
                      <a:endParaRPr sz="1000" dirty="0">
                        <a:solidFill>
                          <a:schemeClr val="bg1"/>
                        </a:solidFill>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$350</a:t>
                      </a:r>
                      <a:r>
                        <a:rPr kumimoji="0" lang="en-US" sz="800" b="1" i="0" u="none" strike="noStrike" kern="0" cap="none" spc="-11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per</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mn-lt"/>
                          <a:ea typeface="+mn-ea"/>
                          <a:cs typeface="Calibri"/>
                        </a:rPr>
                        <a:t>1/1</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s</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i</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M</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x</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/Ye</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3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(R</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B</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P</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dirty="0">
                          <a:latin typeface="Calibri"/>
                          <a:cs typeface="Calibri"/>
                        </a:rPr>
                        <a:t>$350</a:t>
                      </a:r>
                      <a:r>
                        <a:rPr sz="800" b="1" spc="-11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25" dirty="0">
                          <a:latin typeface="Calibri"/>
                          <a:cs typeface="Calibri"/>
                        </a:rPr>
                        <a:t> </a:t>
                      </a:r>
                      <a:r>
                        <a:rPr sz="800" b="1" dirty="0">
                          <a:latin typeface="Calibri"/>
                          <a:cs typeface="Calibri"/>
                        </a:rPr>
                        <a:t>per</a:t>
                      </a:r>
                      <a:r>
                        <a:rPr sz="800" b="1" spc="-25" dirty="0">
                          <a:latin typeface="Calibri"/>
                          <a:cs typeface="Calibri"/>
                        </a:rPr>
                        <a:t> </a:t>
                      </a:r>
                      <a:r>
                        <a:rPr sz="800" b="1" dirty="0" smtClean="0">
                          <a:latin typeface="Calibri"/>
                          <a:cs typeface="Calibri"/>
                        </a:rPr>
                        <a:t>v</a:t>
                      </a:r>
                      <a:r>
                        <a:rPr sz="800" b="1" spc="-10" dirty="0" smtClean="0">
                          <a:latin typeface="Calibri"/>
                          <a:cs typeface="Calibri"/>
                        </a:rPr>
                        <a:t>i</a:t>
                      </a:r>
                      <a:r>
                        <a:rPr sz="800" b="1" dirty="0" smtClean="0">
                          <a:latin typeface="Calibri"/>
                          <a:cs typeface="Calibri"/>
                        </a:rPr>
                        <a:t>s</a:t>
                      </a:r>
                      <a:r>
                        <a:rPr sz="800" b="1" spc="-10" dirty="0" smtClean="0">
                          <a:latin typeface="Calibri"/>
                          <a:cs typeface="Calibri"/>
                        </a:rPr>
                        <a:t>i</a:t>
                      </a:r>
                      <a:r>
                        <a:rPr sz="800" b="1" dirty="0" smtClean="0">
                          <a:latin typeface="Calibri"/>
                          <a:cs typeface="Calibri"/>
                        </a:rPr>
                        <a:t>t</a:t>
                      </a:r>
                      <a:endParaRPr lang="en-US" sz="800" b="1"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sz="800" b="1" dirty="0" smtClean="0">
                          <a:latin typeface="Calibri"/>
                          <a:cs typeface="Calibri"/>
                        </a:rPr>
                        <a:t>2/2</a:t>
                      </a:r>
                      <a:r>
                        <a:rPr sz="800" b="1" spc="-25" dirty="0" smtClean="0">
                          <a:latin typeface="Calibri"/>
                          <a:cs typeface="Calibri"/>
                        </a:rPr>
                        <a:t> </a:t>
                      </a:r>
                      <a:r>
                        <a:rPr sz="800" b="1" dirty="0" smtClean="0">
                          <a:latin typeface="Calibri"/>
                          <a:cs typeface="Calibri"/>
                        </a:rPr>
                        <a:t>V</a:t>
                      </a:r>
                      <a:r>
                        <a:rPr sz="800" b="1" spc="-10" dirty="0" smtClean="0">
                          <a:latin typeface="Calibri"/>
                          <a:cs typeface="Calibri"/>
                        </a:rPr>
                        <a:t>i</a:t>
                      </a:r>
                      <a:r>
                        <a:rPr sz="800" b="1" dirty="0" smtClean="0">
                          <a:latin typeface="Calibri"/>
                          <a:cs typeface="Calibri"/>
                        </a:rPr>
                        <a:t>s</a:t>
                      </a:r>
                      <a:r>
                        <a:rPr sz="800" b="1" spc="-10" dirty="0" smtClean="0">
                          <a:latin typeface="Calibri"/>
                          <a:cs typeface="Calibri"/>
                        </a:rPr>
                        <a:t>i</a:t>
                      </a:r>
                      <a:r>
                        <a:rPr sz="800" b="1" dirty="0" smtClean="0">
                          <a:latin typeface="Calibri"/>
                          <a:cs typeface="Calibri"/>
                        </a:rPr>
                        <a:t>t</a:t>
                      </a:r>
                      <a:r>
                        <a:rPr lang="en-US" sz="800" b="1" dirty="0" smtClean="0">
                          <a:latin typeface="Calibri"/>
                          <a:cs typeface="Calibri"/>
                        </a:rPr>
                        <a:t> </a:t>
                      </a:r>
                      <a:r>
                        <a:rPr sz="800" b="1" spc="5" dirty="0" smtClean="0">
                          <a:latin typeface="Calibri"/>
                          <a:cs typeface="Calibri"/>
                        </a:rPr>
                        <a:t>M</a:t>
                      </a:r>
                      <a:r>
                        <a:rPr sz="800" b="1" spc="-5" dirty="0" smtClean="0">
                          <a:latin typeface="Calibri"/>
                          <a:cs typeface="Calibri"/>
                        </a:rPr>
                        <a:t>a</a:t>
                      </a:r>
                      <a:r>
                        <a:rPr sz="800" b="1" spc="-10" dirty="0" smtClean="0">
                          <a:latin typeface="Calibri"/>
                          <a:cs typeface="Calibri"/>
                        </a:rPr>
                        <a:t>x</a:t>
                      </a:r>
                      <a:r>
                        <a:rPr sz="800" b="1" dirty="0" smtClean="0">
                          <a:latin typeface="Calibri"/>
                          <a:cs typeface="Calibri"/>
                        </a:rPr>
                        <a:t>/Ye</a:t>
                      </a:r>
                      <a:r>
                        <a:rPr sz="800" b="1" spc="-5" dirty="0" smtClean="0">
                          <a:latin typeface="Calibri"/>
                          <a:cs typeface="Calibri"/>
                        </a:rPr>
                        <a:t>a</a:t>
                      </a:r>
                      <a:r>
                        <a:rPr sz="800" b="1" dirty="0" smtClean="0">
                          <a:latin typeface="Calibri"/>
                          <a:cs typeface="Calibri"/>
                        </a:rPr>
                        <a:t>r</a:t>
                      </a:r>
                      <a:r>
                        <a:rPr sz="800" b="1" spc="-35" dirty="0" smtClean="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smtClean="0">
                          <a:latin typeface="Calibri"/>
                          <a:cs typeface="Calibri"/>
                        </a:rPr>
                        <a:t>*</a:t>
                      </a:r>
                      <a:r>
                        <a:rPr sz="800" b="1" dirty="0" smtClean="0">
                          <a:latin typeface="Calibri"/>
                          <a:cs typeface="Calibri"/>
                        </a:rPr>
                        <a:t>)</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sz="800" b="1" dirty="0">
                          <a:latin typeface="Calibri"/>
                          <a:cs typeface="Calibri"/>
                        </a:rPr>
                        <a:t>$350</a:t>
                      </a:r>
                      <a:r>
                        <a:rPr sz="800" b="1" spc="-11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25" dirty="0">
                          <a:latin typeface="Calibri"/>
                          <a:cs typeface="Calibri"/>
                        </a:rPr>
                        <a:t> </a:t>
                      </a:r>
                      <a:r>
                        <a:rPr sz="800" b="1" dirty="0">
                          <a:latin typeface="Calibri"/>
                          <a:cs typeface="Calibri"/>
                        </a:rPr>
                        <a:t>per</a:t>
                      </a:r>
                      <a:r>
                        <a:rPr sz="800" b="1" spc="-25" dirty="0">
                          <a:latin typeface="Calibri"/>
                          <a:cs typeface="Calibri"/>
                        </a:rPr>
                        <a:t> </a:t>
                      </a:r>
                      <a:r>
                        <a:rPr sz="800" b="1" dirty="0" smtClean="0">
                          <a:latin typeface="Calibri"/>
                          <a:cs typeface="Calibri"/>
                        </a:rPr>
                        <a:t>v</a:t>
                      </a:r>
                      <a:r>
                        <a:rPr sz="800" b="1" spc="-10" dirty="0" smtClean="0">
                          <a:latin typeface="Calibri"/>
                          <a:cs typeface="Calibri"/>
                        </a:rPr>
                        <a:t>i</a:t>
                      </a:r>
                      <a:r>
                        <a:rPr sz="800" b="1" dirty="0" smtClean="0">
                          <a:latin typeface="Calibri"/>
                          <a:cs typeface="Calibri"/>
                        </a:rPr>
                        <a:t>s</a:t>
                      </a:r>
                      <a:r>
                        <a:rPr sz="800" b="1" spc="-10" dirty="0" smtClean="0">
                          <a:latin typeface="Calibri"/>
                          <a:cs typeface="Calibri"/>
                        </a:rPr>
                        <a:t>i</a:t>
                      </a:r>
                      <a:r>
                        <a:rPr sz="800" b="1" dirty="0" smtClean="0">
                          <a:latin typeface="Calibri"/>
                          <a:cs typeface="Calibri"/>
                        </a:rPr>
                        <a:t>t</a:t>
                      </a:r>
                      <a:endParaRPr lang="en-US" sz="800" b="1" dirty="0" smtClean="0">
                        <a:latin typeface="Calibri"/>
                        <a:cs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sz="800" b="1" dirty="0" smtClean="0">
                          <a:latin typeface="Calibri"/>
                          <a:cs typeface="Calibri"/>
                        </a:rPr>
                        <a:t>2/2</a:t>
                      </a:r>
                      <a:r>
                        <a:rPr sz="800" b="1" spc="-25" dirty="0" smtClean="0">
                          <a:latin typeface="Calibri"/>
                          <a:cs typeface="Calibri"/>
                        </a:rPr>
                        <a:t> </a:t>
                      </a:r>
                      <a:r>
                        <a:rPr sz="800" b="1" dirty="0" smtClean="0">
                          <a:latin typeface="Calibri"/>
                          <a:cs typeface="Calibri"/>
                        </a:rPr>
                        <a:t>V</a:t>
                      </a:r>
                      <a:r>
                        <a:rPr sz="800" b="1" spc="-10" dirty="0" smtClean="0">
                          <a:latin typeface="Calibri"/>
                          <a:cs typeface="Calibri"/>
                        </a:rPr>
                        <a:t>i</a:t>
                      </a:r>
                      <a:r>
                        <a:rPr sz="800" b="1" dirty="0" smtClean="0">
                          <a:latin typeface="Calibri"/>
                          <a:cs typeface="Calibri"/>
                        </a:rPr>
                        <a:t>s</a:t>
                      </a:r>
                      <a:r>
                        <a:rPr sz="800" b="1" spc="-10" dirty="0" smtClean="0">
                          <a:latin typeface="Calibri"/>
                          <a:cs typeface="Calibri"/>
                        </a:rPr>
                        <a:t>i</a:t>
                      </a:r>
                      <a:r>
                        <a:rPr sz="800" b="1" dirty="0" smtClean="0">
                          <a:latin typeface="Calibri"/>
                          <a:cs typeface="Calibri"/>
                        </a:rPr>
                        <a:t>t</a:t>
                      </a:r>
                      <a:r>
                        <a:rPr lang="en-US" sz="800" b="1" dirty="0" smtClean="0">
                          <a:latin typeface="Calibri"/>
                          <a:cs typeface="Calibri"/>
                        </a:rPr>
                        <a:t> </a:t>
                      </a:r>
                      <a:r>
                        <a:rPr sz="800" b="1" spc="5" dirty="0" smtClean="0">
                          <a:latin typeface="Calibri"/>
                          <a:cs typeface="Calibri"/>
                        </a:rPr>
                        <a:t>M</a:t>
                      </a:r>
                      <a:r>
                        <a:rPr sz="800" b="1" spc="-5" dirty="0" smtClean="0">
                          <a:latin typeface="Calibri"/>
                          <a:cs typeface="Calibri"/>
                        </a:rPr>
                        <a:t>a</a:t>
                      </a:r>
                      <a:r>
                        <a:rPr sz="800" b="1" spc="-10" dirty="0" smtClean="0">
                          <a:latin typeface="Calibri"/>
                          <a:cs typeface="Calibri"/>
                        </a:rPr>
                        <a:t>x</a:t>
                      </a:r>
                      <a:r>
                        <a:rPr sz="800" b="1" dirty="0" smtClean="0">
                          <a:latin typeface="Calibri"/>
                          <a:cs typeface="Calibri"/>
                        </a:rPr>
                        <a:t>/Ye</a:t>
                      </a:r>
                      <a:r>
                        <a:rPr sz="800" b="1" spc="-5" dirty="0" smtClean="0">
                          <a:latin typeface="Calibri"/>
                          <a:cs typeface="Calibri"/>
                        </a:rPr>
                        <a:t>a</a:t>
                      </a:r>
                      <a:r>
                        <a:rPr sz="800" b="1" dirty="0" smtClean="0">
                          <a:latin typeface="Calibri"/>
                          <a:cs typeface="Calibri"/>
                        </a:rPr>
                        <a:t>r</a:t>
                      </a:r>
                      <a:r>
                        <a:rPr sz="800" b="1" spc="-35" dirty="0" smtClean="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smtClean="0">
                          <a:latin typeface="Calibri"/>
                          <a:cs typeface="Calibri"/>
                        </a:rPr>
                        <a:t>*</a:t>
                      </a:r>
                      <a:r>
                        <a:rPr sz="800" b="1" dirty="0" smtClean="0">
                          <a:latin typeface="Calibri"/>
                          <a:cs typeface="Calibri"/>
                        </a:rPr>
                        <a:t>)</a:t>
                      </a:r>
                      <a:endParaRPr kumimoji="0" lang="en-US" sz="800" b="0" i="0" u="none" strike="noStrike" kern="0" cap="none" spc="0" normalizeH="0" baseline="0" noProof="0" dirty="0" smtClean="0">
                        <a:ln>
                          <a:noFill/>
                        </a:ln>
                        <a:solidFill>
                          <a:prstClr val="black"/>
                        </a:solidFill>
                        <a:effectLst/>
                        <a:uLnTx/>
                        <a:uFillTx/>
                        <a:latin typeface="+mn-lt"/>
                        <a:ea typeface="+mn-ea"/>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dirty="0">
                          <a:latin typeface="Calibri"/>
                          <a:cs typeface="Calibri"/>
                        </a:rPr>
                        <a:t>$400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25" dirty="0">
                          <a:latin typeface="Calibri"/>
                          <a:cs typeface="Calibri"/>
                        </a:rPr>
                        <a:t> </a:t>
                      </a:r>
                      <a:r>
                        <a:rPr sz="800" b="1" dirty="0">
                          <a:latin typeface="Calibri"/>
                          <a:cs typeface="Calibri"/>
                        </a:rPr>
                        <a:t>per</a:t>
                      </a:r>
                      <a:r>
                        <a:rPr sz="800" b="1" spc="-15" dirty="0">
                          <a:latin typeface="Calibri"/>
                          <a:cs typeface="Calibri"/>
                        </a:rPr>
                        <a:t> </a:t>
                      </a:r>
                      <a:r>
                        <a:rPr sz="800" b="1" dirty="0">
                          <a:latin typeface="Calibri"/>
                          <a:cs typeface="Calibri"/>
                        </a:rPr>
                        <a:t>v</a:t>
                      </a:r>
                      <a:r>
                        <a:rPr sz="800" b="1" spc="-10" dirty="0">
                          <a:latin typeface="Calibri"/>
                          <a:cs typeface="Calibri"/>
                        </a:rPr>
                        <a:t>i</a:t>
                      </a:r>
                      <a:r>
                        <a:rPr sz="800" b="1" dirty="0">
                          <a:latin typeface="Calibri"/>
                          <a:cs typeface="Calibri"/>
                        </a:rPr>
                        <a:t>s</a:t>
                      </a:r>
                      <a:r>
                        <a:rPr sz="800" b="1" spc="-10" dirty="0">
                          <a:latin typeface="Calibri"/>
                          <a:cs typeface="Calibri"/>
                        </a:rPr>
                        <a:t>i</a:t>
                      </a:r>
                      <a:r>
                        <a:rPr sz="800" b="1" dirty="0">
                          <a:latin typeface="Calibri"/>
                          <a:cs typeface="Calibri"/>
                        </a:rPr>
                        <a:t>t</a:t>
                      </a:r>
                      <a:r>
                        <a:rPr sz="800" b="1" spc="-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dirty="0">
                          <a:latin typeface="Calibri"/>
                          <a:cs typeface="Calibri"/>
                        </a:rPr>
                        <a:t>Sub</a:t>
                      </a:r>
                      <a:r>
                        <a:rPr sz="800" b="1" spc="-5" dirty="0">
                          <a:latin typeface="Calibri"/>
                          <a:cs typeface="Calibri"/>
                        </a:rPr>
                        <a:t>j</a:t>
                      </a:r>
                      <a:r>
                        <a:rPr sz="800" b="1" dirty="0">
                          <a:latin typeface="Calibri"/>
                          <a:cs typeface="Calibri"/>
                        </a:rPr>
                        <a:t>.</a:t>
                      </a:r>
                      <a:r>
                        <a:rPr sz="800" b="1" spc="-40" dirty="0">
                          <a:latin typeface="Calibri"/>
                          <a:cs typeface="Calibri"/>
                        </a:rPr>
                        <a:t> </a:t>
                      </a:r>
                      <a:r>
                        <a:rPr sz="800" b="1" spc="-5" dirty="0">
                          <a:latin typeface="Calibri"/>
                          <a:cs typeface="Calibri"/>
                        </a:rPr>
                        <a:t>t</a:t>
                      </a:r>
                      <a:r>
                        <a:rPr sz="800" b="1" dirty="0">
                          <a:latin typeface="Calibri"/>
                          <a:cs typeface="Calibri"/>
                        </a:rPr>
                        <a:t>o</a:t>
                      </a:r>
                      <a:r>
                        <a:rPr sz="800" b="1" spc="-15" dirty="0">
                          <a:latin typeface="Calibri"/>
                          <a:cs typeface="Calibri"/>
                        </a:rPr>
                        <a:t> </a:t>
                      </a:r>
                      <a:r>
                        <a:rPr sz="800" b="1" dirty="0">
                          <a:latin typeface="Calibri"/>
                          <a:cs typeface="Calibri"/>
                        </a:rPr>
                        <a:t>$5</a:t>
                      </a:r>
                      <a:r>
                        <a:rPr sz="800" b="1" spc="-5" dirty="0">
                          <a:latin typeface="Calibri"/>
                          <a:cs typeface="Calibri"/>
                        </a:rPr>
                        <a:t>,</a:t>
                      </a:r>
                      <a:r>
                        <a:rPr sz="800" b="1" dirty="0">
                          <a:latin typeface="Calibri"/>
                          <a:cs typeface="Calibri"/>
                        </a:rPr>
                        <a:t>000/$</a:t>
                      </a:r>
                      <a:r>
                        <a:rPr sz="800" b="1" spc="-15" dirty="0">
                          <a:latin typeface="Calibri"/>
                          <a:cs typeface="Calibri"/>
                        </a:rPr>
                        <a:t>10</a:t>
                      </a:r>
                      <a:r>
                        <a:rPr sz="800" b="1" spc="-5" dirty="0">
                          <a:latin typeface="Calibri"/>
                          <a:cs typeface="Calibri"/>
                        </a:rPr>
                        <a:t>,</a:t>
                      </a:r>
                      <a:r>
                        <a:rPr sz="800" b="1" dirty="0">
                          <a:latin typeface="Calibri"/>
                          <a:cs typeface="Calibri"/>
                        </a:rPr>
                        <a:t>000</a:t>
                      </a:r>
                      <a:r>
                        <a:rPr sz="800" b="1" spc="-50" dirty="0">
                          <a:latin typeface="Calibri"/>
                          <a:cs typeface="Calibri"/>
                        </a:rPr>
                        <a:t> </a:t>
                      </a:r>
                      <a:r>
                        <a:rPr sz="800" b="1" spc="-5" dirty="0" smtClean="0">
                          <a:latin typeface="Calibri"/>
                          <a:cs typeface="Calibri"/>
                        </a:rPr>
                        <a:t>D</a:t>
                      </a:r>
                      <a:r>
                        <a:rPr sz="800" b="1" dirty="0" smtClean="0">
                          <a:latin typeface="Calibri"/>
                          <a:cs typeface="Calibri"/>
                        </a:rPr>
                        <a:t>ed.</a:t>
                      </a:r>
                      <a:endParaRPr sz="800" dirty="0">
                        <a:latin typeface="Calibri"/>
                        <a:cs typeface="Calibri"/>
                      </a:endParaRPr>
                    </a:p>
                    <a:p>
                      <a:pPr marL="0" lvl="0" algn="ctr">
                        <a:lnSpc>
                          <a:spcPct val="100000"/>
                        </a:lnSpc>
                        <a:spcBef>
                          <a:spcPts val="0"/>
                        </a:spcBef>
                      </a:pPr>
                      <a:r>
                        <a:rPr sz="800" b="1" dirty="0">
                          <a:latin typeface="Calibri"/>
                          <a:cs typeface="Calibri"/>
                        </a:rPr>
                        <a:t>100</a:t>
                      </a:r>
                      <a:r>
                        <a:rPr sz="800" b="1" dirty="0" smtClean="0">
                          <a:latin typeface="Calibri"/>
                          <a:cs typeface="Calibri"/>
                        </a:rPr>
                        <a:t>%</a:t>
                      </a:r>
                      <a:r>
                        <a:rPr sz="800" b="1" spc="-30" dirty="0" smtClean="0">
                          <a:latin typeface="Calibri"/>
                          <a:cs typeface="Calibri"/>
                        </a:rPr>
                        <a:t> </a:t>
                      </a:r>
                      <a:r>
                        <a:rPr sz="800" b="1" spc="-5" dirty="0">
                          <a:latin typeface="Calibri"/>
                          <a:cs typeface="Calibri"/>
                        </a:rPr>
                        <a:t>t</a:t>
                      </a:r>
                      <a:r>
                        <a:rPr sz="800" b="1" dirty="0">
                          <a:latin typeface="Calibri"/>
                          <a:cs typeface="Calibri"/>
                        </a:rPr>
                        <a:t>here</a:t>
                      </a:r>
                      <a:r>
                        <a:rPr sz="800" b="1" spc="-5" dirty="0">
                          <a:latin typeface="Calibri"/>
                          <a:cs typeface="Calibri"/>
                        </a:rPr>
                        <a:t>aft</a:t>
                      </a:r>
                      <a:r>
                        <a:rPr sz="800" b="1" dirty="0">
                          <a:latin typeface="Calibri"/>
                          <a:cs typeface="Calibri"/>
                        </a:rPr>
                        <a:t>er</a:t>
                      </a:r>
                      <a:r>
                        <a:rPr sz="800" b="1" spc="-35" dirty="0">
                          <a:latin typeface="Calibri"/>
                          <a:cs typeface="Calibri"/>
                        </a:rPr>
                        <a:t> </a:t>
                      </a:r>
                      <a:r>
                        <a:rPr sz="800" b="1" dirty="0">
                          <a:latin typeface="Calibri"/>
                          <a:cs typeface="Calibri"/>
                        </a:rPr>
                        <a:t>(R</a:t>
                      </a:r>
                      <a:r>
                        <a:rPr sz="800" b="1" spc="5" dirty="0">
                          <a:latin typeface="Calibri"/>
                          <a:cs typeface="Calibri"/>
                        </a:rPr>
                        <a:t>B</a:t>
                      </a:r>
                      <a:r>
                        <a:rPr sz="800" b="1" dirty="0">
                          <a:latin typeface="Calibri"/>
                          <a:cs typeface="Calibri"/>
                        </a:rPr>
                        <a:t>P</a:t>
                      </a:r>
                      <a:r>
                        <a:rPr sz="800" b="1" spc="-5" dirty="0">
                          <a:latin typeface="Calibri"/>
                          <a:cs typeface="Calibri"/>
                        </a:rPr>
                        <a:t>*</a:t>
                      </a:r>
                      <a:r>
                        <a:rPr sz="800" b="1" dirty="0">
                          <a:latin typeface="Calibri"/>
                          <a:cs typeface="Calibri"/>
                        </a:rPr>
                        <a:t>)</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15"/>
                  </a:ext>
                </a:extLst>
              </a:tr>
              <a:tr h="301752">
                <a:tc>
                  <a:txBody>
                    <a:bodyPr/>
                    <a:lstStyle/>
                    <a:p>
                      <a:pPr marL="36576"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5" normalizeH="0" baseline="0" noProof="0" dirty="0" smtClean="0">
                          <a:ln>
                            <a:noFill/>
                          </a:ln>
                          <a:solidFill>
                            <a:srgbClr val="FFFFFF"/>
                          </a:solidFill>
                          <a:effectLst/>
                          <a:uLnTx/>
                          <a:uFillTx/>
                          <a:latin typeface="+mn-lt"/>
                          <a:ea typeface="+mn-ea"/>
                          <a:cs typeface="Calibri"/>
                        </a:rPr>
                        <a:t>Generic Rx: Tier 1 Preventative /</a:t>
                      </a:r>
                    </a:p>
                    <a:p>
                      <a:pPr marL="36576"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5" normalizeH="0" baseline="0" noProof="0" dirty="0" smtClean="0">
                          <a:ln>
                            <a:noFill/>
                          </a:ln>
                          <a:solidFill>
                            <a:srgbClr val="FFFFFF"/>
                          </a:solidFill>
                          <a:effectLst/>
                          <a:uLnTx/>
                          <a:uFillTx/>
                          <a:latin typeface="+mn-lt"/>
                          <a:ea typeface="+mn-ea"/>
                          <a:cs typeface="Calibri"/>
                        </a:rPr>
                        <a:t>Tier 2 Non-Preventative</a:t>
                      </a:r>
                      <a:endParaRPr kumimoji="0" lang="en-US" sz="10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lvl="0" algn="ctr">
                        <a:lnSpc>
                          <a:spcPct val="100000"/>
                        </a:lnSpc>
                        <a:spcBef>
                          <a:spcPts val="0"/>
                        </a:spcBef>
                      </a:pPr>
                      <a:r>
                        <a:rPr sz="800" b="1" spc="-5" dirty="0" smtClean="0">
                          <a:latin typeface="Calibri"/>
                          <a:cs typeface="Calibri"/>
                        </a:rPr>
                        <a:t>Tier</a:t>
                      </a:r>
                      <a:r>
                        <a:rPr sz="800" b="1" spc="-20" dirty="0" smtClean="0">
                          <a:latin typeface="Calibri"/>
                          <a:cs typeface="Calibri"/>
                        </a:rPr>
                        <a:t> </a:t>
                      </a:r>
                      <a:r>
                        <a:rPr sz="800" b="1" dirty="0" smtClean="0">
                          <a:latin typeface="Calibri"/>
                          <a:cs typeface="Calibri"/>
                        </a:rPr>
                        <a:t>1:</a:t>
                      </a:r>
                      <a:r>
                        <a:rPr sz="800" b="1" spc="-20" dirty="0" smtClean="0">
                          <a:latin typeface="Calibri"/>
                          <a:cs typeface="Calibri"/>
                        </a:rPr>
                        <a:t> </a:t>
                      </a:r>
                      <a:r>
                        <a:rPr sz="800" b="1" dirty="0" smtClean="0">
                          <a:latin typeface="Calibri"/>
                          <a:cs typeface="Calibri"/>
                        </a:rPr>
                        <a:t>$0</a:t>
                      </a:r>
                      <a:r>
                        <a:rPr sz="800" b="1" spc="-40" dirty="0" smtClean="0">
                          <a:latin typeface="Calibri"/>
                          <a:cs typeface="Calibri"/>
                        </a:rPr>
                        <a:t> </a:t>
                      </a:r>
                      <a:r>
                        <a:rPr sz="800" b="1" spc="-5" dirty="0" smtClean="0">
                          <a:latin typeface="Calibri"/>
                          <a:cs typeface="Calibri"/>
                        </a:rPr>
                        <a:t>Copay</a:t>
                      </a:r>
                      <a:endParaRPr sz="800" dirty="0" smtClean="0">
                        <a:latin typeface="Calibri"/>
                        <a:cs typeface="Calibri"/>
                      </a:endParaRPr>
                    </a:p>
                    <a:p>
                      <a:pPr marL="0" lvl="0" algn="ctr">
                        <a:lnSpc>
                          <a:spcPct val="100000"/>
                        </a:lnSpc>
                        <a:spcBef>
                          <a:spcPts val="0"/>
                        </a:spcBef>
                      </a:pPr>
                      <a:r>
                        <a:rPr sz="800" b="1" spc="-5" dirty="0" smtClean="0">
                          <a:latin typeface="Calibri"/>
                          <a:cs typeface="Calibri"/>
                        </a:rPr>
                        <a:t>T</a:t>
                      </a:r>
                      <a:r>
                        <a:rPr sz="800" b="1" spc="-10" dirty="0" smtClean="0">
                          <a:latin typeface="Calibri"/>
                          <a:cs typeface="Calibri"/>
                        </a:rPr>
                        <a:t>i</a:t>
                      </a:r>
                      <a:r>
                        <a:rPr sz="800" b="1" dirty="0" smtClean="0">
                          <a:latin typeface="Calibri"/>
                          <a:cs typeface="Calibri"/>
                        </a:rPr>
                        <a:t>er 2:</a:t>
                      </a:r>
                      <a:r>
                        <a:rPr sz="800" b="1" spc="-10" dirty="0" smtClean="0">
                          <a:latin typeface="Calibri"/>
                          <a:cs typeface="Calibri"/>
                        </a:rPr>
                        <a:t> </a:t>
                      </a:r>
                      <a:r>
                        <a:rPr sz="800" b="1" dirty="0" smtClean="0">
                          <a:latin typeface="Calibri"/>
                          <a:cs typeface="Calibri"/>
                        </a:rPr>
                        <a:t>$10</a:t>
                      </a:r>
                      <a:r>
                        <a:rPr sz="800" b="1" spc="-40" dirty="0" smtClean="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p</a:t>
                      </a:r>
                      <a:r>
                        <a:rPr sz="800" b="1" spc="-5" dirty="0" smtClean="0">
                          <a:latin typeface="Calibri"/>
                          <a:cs typeface="Calibri"/>
                        </a:rPr>
                        <a:t>a</a:t>
                      </a:r>
                      <a:r>
                        <a:rPr sz="800" b="1" dirty="0" smtClean="0">
                          <a:latin typeface="Calibri"/>
                          <a:cs typeface="Calibri"/>
                        </a:rPr>
                        <a:t>y</a:t>
                      </a:r>
                      <a:endParaRPr sz="8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spc="-5" dirty="0">
                          <a:latin typeface="Calibri"/>
                          <a:cs typeface="Calibri"/>
                        </a:rPr>
                        <a:t>Tier</a:t>
                      </a:r>
                      <a:r>
                        <a:rPr sz="800" b="1" spc="-20" dirty="0">
                          <a:latin typeface="Calibri"/>
                          <a:cs typeface="Calibri"/>
                        </a:rPr>
                        <a:t> </a:t>
                      </a:r>
                      <a:r>
                        <a:rPr sz="800" b="1" dirty="0">
                          <a:latin typeface="Calibri"/>
                          <a:cs typeface="Calibri"/>
                        </a:rPr>
                        <a:t>1:</a:t>
                      </a:r>
                      <a:r>
                        <a:rPr sz="800" b="1" spc="-20" dirty="0">
                          <a:latin typeface="Calibri"/>
                          <a:cs typeface="Calibri"/>
                        </a:rPr>
                        <a:t> </a:t>
                      </a:r>
                      <a:r>
                        <a:rPr sz="800" b="1" dirty="0">
                          <a:latin typeface="Calibri"/>
                          <a:cs typeface="Calibri"/>
                        </a:rPr>
                        <a:t>$0</a:t>
                      </a:r>
                      <a:r>
                        <a:rPr sz="800" b="1" spc="-40" dirty="0">
                          <a:latin typeface="Calibri"/>
                          <a:cs typeface="Calibri"/>
                        </a:rPr>
                        <a:t> </a:t>
                      </a:r>
                      <a:r>
                        <a:rPr sz="800" b="1" spc="-5" dirty="0">
                          <a:latin typeface="Calibri"/>
                          <a:cs typeface="Calibri"/>
                        </a:rPr>
                        <a:t>Copay</a:t>
                      </a:r>
                      <a:endParaRPr sz="800" dirty="0">
                        <a:latin typeface="Calibri"/>
                        <a:cs typeface="Calibri"/>
                      </a:endParaRPr>
                    </a:p>
                    <a:p>
                      <a:pPr marL="0" lvl="0" algn="ctr">
                        <a:lnSpc>
                          <a:spcPct val="100000"/>
                        </a:lnSpc>
                        <a:spcBef>
                          <a:spcPts val="0"/>
                        </a:spcBef>
                      </a:pPr>
                      <a:r>
                        <a:rPr sz="800" b="1" spc="-5" dirty="0">
                          <a:latin typeface="Calibri"/>
                          <a:cs typeface="Calibri"/>
                        </a:rPr>
                        <a:t>Tier</a:t>
                      </a:r>
                      <a:r>
                        <a:rPr sz="800" b="1" spc="-10" dirty="0">
                          <a:latin typeface="Calibri"/>
                          <a:cs typeface="Calibri"/>
                        </a:rPr>
                        <a:t> </a:t>
                      </a:r>
                      <a:r>
                        <a:rPr sz="800" b="1" dirty="0">
                          <a:latin typeface="Calibri"/>
                          <a:cs typeface="Calibri"/>
                        </a:rPr>
                        <a:t>2:</a:t>
                      </a:r>
                      <a:r>
                        <a:rPr sz="800" b="1" spc="-20" dirty="0">
                          <a:latin typeface="Calibri"/>
                          <a:cs typeface="Calibri"/>
                        </a:rPr>
                        <a:t> </a:t>
                      </a:r>
                      <a:r>
                        <a:rPr sz="800" b="1" dirty="0">
                          <a:latin typeface="Calibri"/>
                          <a:cs typeface="Calibri"/>
                        </a:rPr>
                        <a:t>20%</a:t>
                      </a:r>
                      <a:r>
                        <a:rPr sz="800" b="1" spc="-30" dirty="0">
                          <a:latin typeface="Calibri"/>
                          <a:cs typeface="Calibri"/>
                        </a:rPr>
                        <a:t> </a:t>
                      </a:r>
                      <a:r>
                        <a:rPr sz="800" b="1" spc="-5" dirty="0">
                          <a:latin typeface="Calibri"/>
                          <a:cs typeface="Calibri"/>
                        </a:rPr>
                        <a:t>Coinsurance</a:t>
                      </a:r>
                      <a:endParaRPr sz="8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spc="-5" dirty="0">
                          <a:latin typeface="Calibri"/>
                          <a:cs typeface="Calibri"/>
                        </a:rPr>
                        <a:t>Tier</a:t>
                      </a:r>
                      <a:r>
                        <a:rPr sz="800" b="1" spc="-20" dirty="0">
                          <a:latin typeface="Calibri"/>
                          <a:cs typeface="Calibri"/>
                        </a:rPr>
                        <a:t> </a:t>
                      </a:r>
                      <a:r>
                        <a:rPr sz="800" b="1" dirty="0">
                          <a:latin typeface="Calibri"/>
                          <a:cs typeface="Calibri"/>
                        </a:rPr>
                        <a:t>1:</a:t>
                      </a:r>
                      <a:r>
                        <a:rPr sz="800" b="1" spc="-20" dirty="0">
                          <a:latin typeface="Calibri"/>
                          <a:cs typeface="Calibri"/>
                        </a:rPr>
                        <a:t> </a:t>
                      </a:r>
                      <a:r>
                        <a:rPr sz="800" b="1" dirty="0">
                          <a:latin typeface="Calibri"/>
                          <a:cs typeface="Calibri"/>
                        </a:rPr>
                        <a:t>$0</a:t>
                      </a:r>
                      <a:r>
                        <a:rPr sz="800" b="1" spc="-40" dirty="0">
                          <a:latin typeface="Calibri"/>
                          <a:cs typeface="Calibri"/>
                        </a:rPr>
                        <a:t> </a:t>
                      </a:r>
                      <a:r>
                        <a:rPr sz="800" b="1" spc="-5" dirty="0">
                          <a:latin typeface="Calibri"/>
                          <a:cs typeface="Calibri"/>
                        </a:rPr>
                        <a:t>Copay</a:t>
                      </a:r>
                      <a:endParaRPr sz="800" dirty="0">
                        <a:latin typeface="Calibri"/>
                        <a:cs typeface="Calibri"/>
                      </a:endParaRPr>
                    </a:p>
                    <a:p>
                      <a:pPr marL="0" lvl="0" algn="ctr">
                        <a:lnSpc>
                          <a:spcPct val="100000"/>
                        </a:lnSpc>
                        <a:spcBef>
                          <a:spcPts val="0"/>
                        </a:spcBef>
                      </a:pPr>
                      <a:r>
                        <a:rPr sz="800" b="1" spc="-5" dirty="0">
                          <a:latin typeface="Calibri"/>
                          <a:cs typeface="Calibri"/>
                        </a:rPr>
                        <a:t>Tier</a:t>
                      </a:r>
                      <a:r>
                        <a:rPr sz="800" b="1" spc="-10" dirty="0">
                          <a:latin typeface="Calibri"/>
                          <a:cs typeface="Calibri"/>
                        </a:rPr>
                        <a:t> </a:t>
                      </a:r>
                      <a:r>
                        <a:rPr sz="800" b="1" dirty="0">
                          <a:latin typeface="Calibri"/>
                          <a:cs typeface="Calibri"/>
                        </a:rPr>
                        <a:t>2:</a:t>
                      </a:r>
                      <a:r>
                        <a:rPr sz="800" b="1" spc="-20" dirty="0">
                          <a:latin typeface="Calibri"/>
                          <a:cs typeface="Calibri"/>
                        </a:rPr>
                        <a:t> </a:t>
                      </a:r>
                      <a:r>
                        <a:rPr sz="800" b="1" dirty="0">
                          <a:latin typeface="Calibri"/>
                          <a:cs typeface="Calibri"/>
                        </a:rPr>
                        <a:t>20%</a:t>
                      </a:r>
                      <a:r>
                        <a:rPr sz="800" b="1" spc="-30" dirty="0">
                          <a:latin typeface="Calibri"/>
                          <a:cs typeface="Calibri"/>
                        </a:rPr>
                        <a:t> </a:t>
                      </a:r>
                      <a:r>
                        <a:rPr sz="800" b="1" spc="-5" dirty="0">
                          <a:latin typeface="Calibri"/>
                          <a:cs typeface="Calibri"/>
                        </a:rPr>
                        <a:t>Coinsurance</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spc="-5" dirty="0">
                          <a:latin typeface="Calibri"/>
                          <a:cs typeface="Calibri"/>
                        </a:rPr>
                        <a:t>Tier</a:t>
                      </a:r>
                      <a:r>
                        <a:rPr sz="800" b="1" spc="-20" dirty="0">
                          <a:latin typeface="Calibri"/>
                          <a:cs typeface="Calibri"/>
                        </a:rPr>
                        <a:t> </a:t>
                      </a:r>
                      <a:r>
                        <a:rPr sz="800" b="1" dirty="0">
                          <a:latin typeface="Calibri"/>
                          <a:cs typeface="Calibri"/>
                        </a:rPr>
                        <a:t>1:</a:t>
                      </a:r>
                      <a:r>
                        <a:rPr sz="800" b="1" spc="-20" dirty="0">
                          <a:latin typeface="Calibri"/>
                          <a:cs typeface="Calibri"/>
                        </a:rPr>
                        <a:t> </a:t>
                      </a:r>
                      <a:r>
                        <a:rPr sz="800" b="1" dirty="0">
                          <a:latin typeface="Calibri"/>
                          <a:cs typeface="Calibri"/>
                        </a:rPr>
                        <a:t>$0</a:t>
                      </a:r>
                      <a:r>
                        <a:rPr sz="800" b="1" spc="-40" dirty="0">
                          <a:latin typeface="Calibri"/>
                          <a:cs typeface="Calibri"/>
                        </a:rPr>
                        <a:t> </a:t>
                      </a:r>
                      <a:r>
                        <a:rPr sz="800" b="1" spc="-5" dirty="0">
                          <a:latin typeface="Calibri"/>
                          <a:cs typeface="Calibri"/>
                        </a:rPr>
                        <a:t>Copay</a:t>
                      </a:r>
                      <a:endParaRPr sz="800" dirty="0">
                        <a:latin typeface="Calibri"/>
                        <a:cs typeface="Calibri"/>
                      </a:endParaRPr>
                    </a:p>
                    <a:p>
                      <a:pPr marL="0" lvl="0" algn="ctr">
                        <a:lnSpc>
                          <a:spcPct val="100000"/>
                        </a:lnSpc>
                        <a:spcBef>
                          <a:spcPts val="0"/>
                        </a:spcBef>
                      </a:pPr>
                      <a:r>
                        <a:rPr sz="800" b="1" spc="-5" dirty="0">
                          <a:latin typeface="Calibri"/>
                          <a:cs typeface="Calibri"/>
                        </a:rPr>
                        <a:t>T</a:t>
                      </a:r>
                      <a:r>
                        <a:rPr sz="800" b="1" spc="-10" dirty="0">
                          <a:latin typeface="Calibri"/>
                          <a:cs typeface="Calibri"/>
                        </a:rPr>
                        <a:t>i</a:t>
                      </a:r>
                      <a:r>
                        <a:rPr sz="800" b="1" dirty="0">
                          <a:latin typeface="Calibri"/>
                          <a:cs typeface="Calibri"/>
                        </a:rPr>
                        <a:t>er 2:</a:t>
                      </a:r>
                      <a:r>
                        <a:rPr sz="800" b="1" spc="-10" dirty="0">
                          <a:latin typeface="Calibri"/>
                          <a:cs typeface="Calibri"/>
                        </a:rPr>
                        <a:t> </a:t>
                      </a:r>
                      <a:r>
                        <a:rPr sz="800" b="1" dirty="0">
                          <a:latin typeface="Calibri"/>
                          <a:cs typeface="Calibri"/>
                        </a:rPr>
                        <a:t>$10</a:t>
                      </a:r>
                      <a:r>
                        <a:rPr sz="800" b="1" spc="-40"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lvl="0" algn="ctr">
                        <a:lnSpc>
                          <a:spcPct val="100000"/>
                        </a:lnSpc>
                        <a:spcBef>
                          <a:spcPts val="0"/>
                        </a:spcBef>
                      </a:pPr>
                      <a:r>
                        <a:rPr sz="800" b="1" dirty="0">
                          <a:latin typeface="Calibri"/>
                          <a:cs typeface="Calibri"/>
                        </a:rPr>
                        <a:t>Subj</a:t>
                      </a:r>
                      <a:r>
                        <a:rPr sz="800" b="1" spc="-45" dirty="0">
                          <a:latin typeface="Calibri"/>
                          <a:cs typeface="Calibri"/>
                        </a:rPr>
                        <a:t> </a:t>
                      </a:r>
                      <a:r>
                        <a:rPr sz="800" b="1" spc="-5" dirty="0">
                          <a:latin typeface="Calibri"/>
                          <a:cs typeface="Calibri"/>
                        </a:rPr>
                        <a:t>to</a:t>
                      </a:r>
                      <a:r>
                        <a:rPr sz="800" b="1" spc="-20" dirty="0">
                          <a:latin typeface="Calibri"/>
                          <a:cs typeface="Calibri"/>
                        </a:rPr>
                        <a:t> </a:t>
                      </a:r>
                      <a:r>
                        <a:rPr sz="800" b="1" dirty="0">
                          <a:latin typeface="Calibri"/>
                          <a:cs typeface="Calibri"/>
                        </a:rPr>
                        <a:t>INN</a:t>
                      </a:r>
                      <a:r>
                        <a:rPr sz="800" b="1" spc="-20" dirty="0">
                          <a:latin typeface="Calibri"/>
                          <a:cs typeface="Calibri"/>
                        </a:rPr>
                        <a:t> </a:t>
                      </a:r>
                      <a:r>
                        <a:rPr sz="800" b="1" dirty="0">
                          <a:latin typeface="Calibri"/>
                          <a:cs typeface="Calibri"/>
                        </a:rPr>
                        <a:t>Ded,</a:t>
                      </a:r>
                      <a:r>
                        <a:rPr sz="800" b="1" spc="-20" dirty="0">
                          <a:latin typeface="Calibri"/>
                          <a:cs typeface="Calibri"/>
                        </a:rPr>
                        <a:t> </a:t>
                      </a:r>
                      <a:r>
                        <a:rPr sz="800" b="1" dirty="0">
                          <a:latin typeface="Calibri"/>
                          <a:cs typeface="Calibri"/>
                        </a:rPr>
                        <a:t>100%</a:t>
                      </a:r>
                      <a:r>
                        <a:rPr sz="800" b="1" spc="-40" dirty="0">
                          <a:latin typeface="Calibri"/>
                          <a:cs typeface="Calibri"/>
                        </a:rPr>
                        <a:t> </a:t>
                      </a:r>
                      <a:r>
                        <a:rPr sz="800" b="1" spc="-5" dirty="0">
                          <a:latin typeface="Calibri"/>
                          <a:cs typeface="Calibri"/>
                        </a:rPr>
                        <a:t>thereafter</a:t>
                      </a:r>
                      <a:endParaRPr sz="800" dirty="0">
                        <a:latin typeface="Calibri"/>
                        <a:cs typeface="Calibri"/>
                      </a:endParaRPr>
                    </a:p>
                    <a:p>
                      <a:pPr lvl="0" algn="ctr">
                        <a:lnSpc>
                          <a:spcPct val="100000"/>
                        </a:lnSpc>
                        <a:spcBef>
                          <a:spcPts val="0"/>
                        </a:spcBef>
                      </a:pPr>
                      <a:r>
                        <a:rPr sz="800" b="1" dirty="0">
                          <a:latin typeface="Calibri"/>
                          <a:cs typeface="Calibri"/>
                        </a:rPr>
                        <a:t>Subj</a:t>
                      </a:r>
                      <a:r>
                        <a:rPr sz="800" b="1" spc="-45" dirty="0">
                          <a:latin typeface="Calibri"/>
                          <a:cs typeface="Calibri"/>
                        </a:rPr>
                        <a:t> </a:t>
                      </a:r>
                      <a:r>
                        <a:rPr sz="800" b="1" spc="-5" dirty="0">
                          <a:latin typeface="Calibri"/>
                          <a:cs typeface="Calibri"/>
                        </a:rPr>
                        <a:t>to</a:t>
                      </a:r>
                      <a:r>
                        <a:rPr sz="800" b="1" spc="-20" dirty="0">
                          <a:latin typeface="Calibri"/>
                          <a:cs typeface="Calibri"/>
                        </a:rPr>
                        <a:t> </a:t>
                      </a:r>
                      <a:r>
                        <a:rPr sz="800" b="1" dirty="0">
                          <a:latin typeface="Calibri"/>
                          <a:cs typeface="Calibri"/>
                        </a:rPr>
                        <a:t>INN</a:t>
                      </a:r>
                      <a:r>
                        <a:rPr sz="800" b="1" spc="-20" dirty="0">
                          <a:latin typeface="Calibri"/>
                          <a:cs typeface="Calibri"/>
                        </a:rPr>
                        <a:t> </a:t>
                      </a:r>
                      <a:r>
                        <a:rPr sz="800" b="1" dirty="0" smtClean="0">
                          <a:latin typeface="Calibri"/>
                          <a:cs typeface="Calibri"/>
                        </a:rPr>
                        <a:t>Ded,</a:t>
                      </a:r>
                      <a:r>
                        <a:rPr sz="800" b="1" spc="-30" dirty="0" smtClean="0">
                          <a:latin typeface="Calibri"/>
                          <a:cs typeface="Calibri"/>
                        </a:rPr>
                        <a:t> </a:t>
                      </a:r>
                      <a:r>
                        <a:rPr sz="800" b="1" dirty="0">
                          <a:latin typeface="Calibri"/>
                          <a:cs typeface="Calibri"/>
                        </a:rPr>
                        <a:t>100%</a:t>
                      </a:r>
                      <a:r>
                        <a:rPr sz="800" b="1" spc="-30" dirty="0">
                          <a:latin typeface="Calibri"/>
                          <a:cs typeface="Calibri"/>
                        </a:rPr>
                        <a:t> </a:t>
                      </a:r>
                      <a:r>
                        <a:rPr sz="800" b="1" spc="-5" dirty="0">
                          <a:latin typeface="Calibri"/>
                          <a:cs typeface="Calibri"/>
                        </a:rPr>
                        <a:t>thereafter</a:t>
                      </a:r>
                      <a:endParaRPr sz="8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 xmlns:a16="http://schemas.microsoft.com/office/drawing/2014/main" val="10016"/>
                  </a:ext>
                </a:extLst>
              </a:tr>
              <a:tr h="301752">
                <a:tc>
                  <a:txBody>
                    <a:bodyPr/>
                    <a:lstStyle/>
                    <a:p>
                      <a:pPr marL="36576">
                        <a:lnSpc>
                          <a:spcPct val="100000"/>
                        </a:lnSpc>
                        <a:spcBef>
                          <a:spcPts val="0"/>
                        </a:spcBef>
                      </a:pPr>
                      <a:r>
                        <a:rPr sz="1000" b="1" spc="5" dirty="0">
                          <a:solidFill>
                            <a:srgbClr val="FFFFFF"/>
                          </a:solidFill>
                          <a:latin typeface="Calibri"/>
                          <a:cs typeface="Calibri"/>
                        </a:rPr>
                        <a:t>Br</a:t>
                      </a:r>
                      <a:r>
                        <a:rPr sz="1000" b="1" spc="-5" dirty="0">
                          <a:solidFill>
                            <a:srgbClr val="FFFFFF"/>
                          </a:solidFill>
                          <a:latin typeface="Calibri"/>
                          <a:cs typeface="Calibri"/>
                        </a:rPr>
                        <a:t>a</a:t>
                      </a:r>
                      <a:r>
                        <a:rPr sz="1000" b="1" spc="5" dirty="0">
                          <a:solidFill>
                            <a:srgbClr val="FFFFFF"/>
                          </a:solidFill>
                          <a:latin typeface="Calibri"/>
                          <a:cs typeface="Calibri"/>
                        </a:rPr>
                        <a:t>n</a:t>
                      </a:r>
                      <a:r>
                        <a:rPr sz="1000" b="1" dirty="0">
                          <a:solidFill>
                            <a:srgbClr val="FFFFFF"/>
                          </a:solidFill>
                          <a:latin typeface="Calibri"/>
                          <a:cs typeface="Calibri"/>
                        </a:rPr>
                        <a:t>d</a:t>
                      </a:r>
                      <a:r>
                        <a:rPr sz="1000" b="1" spc="-55" dirty="0">
                          <a:solidFill>
                            <a:srgbClr val="FFFFFF"/>
                          </a:solidFill>
                          <a:latin typeface="Calibri"/>
                          <a:cs typeface="Calibri"/>
                        </a:rPr>
                        <a:t> </a:t>
                      </a:r>
                      <a:r>
                        <a:rPr sz="1000" b="1" dirty="0">
                          <a:solidFill>
                            <a:srgbClr val="FFFFFF"/>
                          </a:solidFill>
                          <a:latin typeface="Calibri"/>
                          <a:cs typeface="Calibri"/>
                        </a:rPr>
                        <a:t>Rx</a:t>
                      </a:r>
                      <a:r>
                        <a:rPr sz="1000" b="1" spc="-15" dirty="0">
                          <a:solidFill>
                            <a:srgbClr val="FFFFFF"/>
                          </a:solidFill>
                          <a:latin typeface="Calibri"/>
                          <a:cs typeface="Calibri"/>
                        </a:rPr>
                        <a:t> </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dirty="0">
                          <a:solidFill>
                            <a:srgbClr val="FFFFFF"/>
                          </a:solidFill>
                          <a:latin typeface="Calibri"/>
                          <a:cs typeface="Calibri"/>
                        </a:rPr>
                        <a:t>e</a:t>
                      </a:r>
                      <a:r>
                        <a:rPr sz="1000" b="1" spc="-5" dirty="0">
                          <a:solidFill>
                            <a:srgbClr val="FFFFFF"/>
                          </a:solidFill>
                          <a:latin typeface="Calibri"/>
                          <a:cs typeface="Calibri"/>
                        </a:rPr>
                        <a:t>f</a:t>
                      </a:r>
                      <a:r>
                        <a:rPr sz="1000" b="1" dirty="0">
                          <a:solidFill>
                            <a:srgbClr val="FFFFFF"/>
                          </a:solidFill>
                          <a:latin typeface="Calibri"/>
                          <a:cs typeface="Calibri"/>
                        </a:rPr>
                        <a:t>e</a:t>
                      </a:r>
                      <a:r>
                        <a:rPr sz="1000" b="1" spc="-10" dirty="0">
                          <a:solidFill>
                            <a:srgbClr val="FFFFFF"/>
                          </a:solidFill>
                          <a:latin typeface="Calibri"/>
                          <a:cs typeface="Calibri"/>
                        </a:rPr>
                        <a:t>rred/</a:t>
                      </a:r>
                      <a:r>
                        <a:rPr sz="1000" b="1" dirty="0">
                          <a:solidFill>
                            <a:srgbClr val="FFFFFF"/>
                          </a:solidFill>
                          <a:latin typeface="Calibri"/>
                          <a:cs typeface="Calibri"/>
                        </a:rPr>
                        <a:t>No</a:t>
                      </a:r>
                      <a:r>
                        <a:rPr sz="1000" b="1" spc="-10" dirty="0">
                          <a:solidFill>
                            <a:srgbClr val="FFFFFF"/>
                          </a:solidFill>
                          <a:latin typeface="Calibri"/>
                          <a:cs typeface="Calibri"/>
                        </a:rPr>
                        <a:t>n</a:t>
                      </a:r>
                      <a:r>
                        <a:rPr sz="1000" b="1" spc="-20" dirty="0">
                          <a:solidFill>
                            <a:srgbClr val="FFFFFF"/>
                          </a:solidFill>
                          <a:latin typeface="Calibri"/>
                          <a:cs typeface="Calibri"/>
                        </a:rPr>
                        <a:t>-</a:t>
                      </a:r>
                      <a:r>
                        <a:rPr sz="1000" b="1" spc="-5" dirty="0">
                          <a:solidFill>
                            <a:srgbClr val="FFFFFF"/>
                          </a:solidFill>
                          <a:latin typeface="Calibri"/>
                          <a:cs typeface="Calibri"/>
                        </a:rPr>
                        <a:t>P</a:t>
                      </a:r>
                      <a:r>
                        <a:rPr sz="1000" b="1" spc="5" dirty="0">
                          <a:solidFill>
                            <a:srgbClr val="FFFFFF"/>
                          </a:solidFill>
                          <a:latin typeface="Calibri"/>
                          <a:cs typeface="Calibri"/>
                        </a:rPr>
                        <a:t>r</a:t>
                      </a:r>
                      <a:r>
                        <a:rPr sz="1000" b="1" spc="-10" dirty="0">
                          <a:solidFill>
                            <a:srgbClr val="FFFFFF"/>
                          </a:solidFill>
                          <a:latin typeface="Calibri"/>
                          <a:cs typeface="Calibri"/>
                        </a:rPr>
                        <a:t>e</a:t>
                      </a:r>
                      <a:r>
                        <a:rPr sz="1000" b="1" spc="-20" dirty="0">
                          <a:solidFill>
                            <a:srgbClr val="FFFFFF"/>
                          </a:solidFill>
                          <a:latin typeface="Calibri"/>
                          <a:cs typeface="Calibri"/>
                        </a:rPr>
                        <a:t>f</a:t>
                      </a:r>
                      <a:r>
                        <a:rPr sz="1000" b="1" dirty="0">
                          <a:solidFill>
                            <a:srgbClr val="FFFFFF"/>
                          </a:solidFill>
                          <a:latin typeface="Calibri"/>
                          <a:cs typeface="Calibri"/>
                        </a:rPr>
                        <a:t>e</a:t>
                      </a:r>
                      <a:r>
                        <a:rPr sz="1000" b="1" spc="-10" dirty="0">
                          <a:solidFill>
                            <a:srgbClr val="FFFFFF"/>
                          </a:solidFill>
                          <a:latin typeface="Calibri"/>
                          <a:cs typeface="Calibri"/>
                        </a:rPr>
                        <a:t>r</a:t>
                      </a:r>
                      <a:r>
                        <a:rPr sz="1000" b="1" spc="-20" dirty="0">
                          <a:solidFill>
                            <a:srgbClr val="FFFFFF"/>
                          </a:solidFill>
                          <a:latin typeface="Calibri"/>
                          <a:cs typeface="Calibri"/>
                        </a:rPr>
                        <a:t>r</a:t>
                      </a:r>
                      <a:r>
                        <a:rPr sz="1000" b="1" dirty="0">
                          <a:solidFill>
                            <a:srgbClr val="FFFFFF"/>
                          </a:solidFill>
                          <a:latin typeface="Calibri"/>
                          <a:cs typeface="Calibri"/>
                        </a:rPr>
                        <a:t>ed</a:t>
                      </a:r>
                      <a:endParaRPr sz="1000" dirty="0">
                        <a:latin typeface="Calibri"/>
                        <a:cs typeface="Calibri"/>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004B8E"/>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5" normalizeH="0" baseline="0" noProof="0" dirty="0" smtClean="0">
                          <a:ln>
                            <a:noFill/>
                          </a:ln>
                          <a:solidFill>
                            <a:prstClr val="black"/>
                          </a:solidFill>
                          <a:effectLst/>
                          <a:uLnTx/>
                          <a:uFillTx/>
                          <a:latin typeface="+mn-lt"/>
                          <a:ea typeface="+mn-ea"/>
                          <a:cs typeface="Calibri"/>
                        </a:rPr>
                        <a:t>Limited</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Brand:</a:t>
                      </a:r>
                      <a:r>
                        <a:rPr kumimoji="0" lang="en-US" sz="800" b="1" i="0" u="none" strike="noStrike" kern="0" cap="none" spc="-3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20%</a:t>
                      </a:r>
                      <a:r>
                        <a:rPr kumimoji="0" lang="en-US" sz="800" b="1" i="0" u="none" strike="noStrike" kern="0" cap="none" spc="-3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Coins.</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5" normalizeH="0" baseline="0" noProof="0" dirty="0" smtClean="0">
                          <a:ln>
                            <a:noFill/>
                          </a:ln>
                          <a:solidFill>
                            <a:prstClr val="black"/>
                          </a:solidFill>
                          <a:effectLst/>
                          <a:uLnTx/>
                          <a:uFillTx/>
                          <a:latin typeface="+mn-lt"/>
                          <a:ea typeface="+mn-ea"/>
                          <a:cs typeface="Calibri"/>
                        </a:rPr>
                        <a:t>Limited</a:t>
                      </a:r>
                      <a:r>
                        <a:rPr kumimoji="0" lang="en-US" sz="800" b="1" i="0" u="none" strike="noStrike" kern="0" cap="none" spc="-2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Brand:</a:t>
                      </a:r>
                      <a:r>
                        <a:rPr kumimoji="0" lang="en-US" sz="800" b="1" i="0" u="none" strike="noStrike" kern="0" cap="none" spc="-3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20%</a:t>
                      </a:r>
                      <a:r>
                        <a:rPr kumimoji="0" lang="en-US" sz="800" b="1" i="0" u="none" strike="noStrike" kern="0" cap="none" spc="-35"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Coins.</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lvl="0" algn="ctr">
                        <a:lnSpc>
                          <a:spcPct val="100000"/>
                        </a:lnSpc>
                        <a:spcBef>
                          <a:spcPts val="0"/>
                        </a:spcBef>
                      </a:pPr>
                      <a:r>
                        <a:rPr sz="800" b="1" spc="-5" dirty="0">
                          <a:latin typeface="Calibri"/>
                          <a:cs typeface="Calibri"/>
                        </a:rPr>
                        <a:t>Limited</a:t>
                      </a:r>
                      <a:r>
                        <a:rPr sz="800" b="1" spc="-25" dirty="0">
                          <a:latin typeface="Calibri"/>
                          <a:cs typeface="Calibri"/>
                        </a:rPr>
                        <a:t> </a:t>
                      </a:r>
                      <a:r>
                        <a:rPr sz="800" b="1" dirty="0">
                          <a:latin typeface="Calibri"/>
                          <a:cs typeface="Calibri"/>
                        </a:rPr>
                        <a:t>Brand:</a:t>
                      </a:r>
                      <a:r>
                        <a:rPr sz="800" b="1" spc="-30" dirty="0">
                          <a:latin typeface="Calibri"/>
                          <a:cs typeface="Calibri"/>
                        </a:rPr>
                        <a:t> </a:t>
                      </a:r>
                      <a:r>
                        <a:rPr sz="800" b="1" dirty="0">
                          <a:latin typeface="Calibri"/>
                          <a:cs typeface="Calibri"/>
                        </a:rPr>
                        <a:t>20%</a:t>
                      </a:r>
                      <a:r>
                        <a:rPr sz="800" b="1" spc="-35" dirty="0">
                          <a:latin typeface="Calibri"/>
                          <a:cs typeface="Calibri"/>
                        </a:rPr>
                        <a:t> </a:t>
                      </a:r>
                      <a:r>
                        <a:rPr sz="800" b="1" spc="-5" dirty="0">
                          <a:latin typeface="Calibri"/>
                          <a:cs typeface="Calibri"/>
                        </a:rPr>
                        <a:t>Coins.</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spc="-5" dirty="0">
                          <a:latin typeface="Calibri"/>
                          <a:cs typeface="Calibri"/>
                        </a:rPr>
                        <a:t>Tier </a:t>
                      </a:r>
                      <a:r>
                        <a:rPr sz="800" b="1" dirty="0">
                          <a:latin typeface="Calibri"/>
                          <a:cs typeface="Calibri"/>
                        </a:rPr>
                        <a:t>3:</a:t>
                      </a:r>
                      <a:r>
                        <a:rPr sz="800" b="1" spc="-15" dirty="0">
                          <a:latin typeface="Calibri"/>
                          <a:cs typeface="Calibri"/>
                        </a:rPr>
                        <a:t> </a:t>
                      </a:r>
                      <a:r>
                        <a:rPr sz="800" b="1" dirty="0">
                          <a:latin typeface="Calibri"/>
                          <a:cs typeface="Calibri"/>
                        </a:rPr>
                        <a:t>$40</a:t>
                      </a:r>
                      <a:r>
                        <a:rPr sz="800" b="1" spc="-40" dirty="0">
                          <a:latin typeface="Calibri"/>
                          <a:cs typeface="Calibri"/>
                        </a:rPr>
                        <a:t> </a:t>
                      </a:r>
                      <a:r>
                        <a:rPr sz="800" b="1" spc="-5" dirty="0">
                          <a:latin typeface="Calibri"/>
                          <a:cs typeface="Calibri"/>
                        </a:rPr>
                        <a:t>Copay/Tier</a:t>
                      </a:r>
                      <a:r>
                        <a:rPr sz="800" b="1" spc="-15" dirty="0">
                          <a:latin typeface="Calibri"/>
                          <a:cs typeface="Calibri"/>
                        </a:rPr>
                        <a:t> </a:t>
                      </a:r>
                      <a:r>
                        <a:rPr sz="800" b="1" dirty="0" smtClean="0">
                          <a:latin typeface="Calibri"/>
                          <a:cs typeface="Calibri"/>
                        </a:rPr>
                        <a:t>4</a:t>
                      </a:r>
                      <a:r>
                        <a:rPr lang="en-US" sz="800" b="1" dirty="0" smtClean="0">
                          <a:latin typeface="Calibri"/>
                          <a:cs typeface="Calibri"/>
                        </a:rPr>
                        <a:t>: $80 Copay</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lvl="0" algn="ctr">
                        <a:lnSpc>
                          <a:spcPct val="100000"/>
                        </a:lnSpc>
                        <a:spcBef>
                          <a:spcPts val="0"/>
                        </a:spcBef>
                      </a:pPr>
                      <a:r>
                        <a:rPr sz="800" b="1" dirty="0">
                          <a:latin typeface="Calibri"/>
                          <a:cs typeface="Calibri"/>
                        </a:rPr>
                        <a:t>Subj</a:t>
                      </a:r>
                      <a:r>
                        <a:rPr sz="800" b="1" spc="-45" dirty="0">
                          <a:latin typeface="Calibri"/>
                          <a:cs typeface="Calibri"/>
                        </a:rPr>
                        <a:t> </a:t>
                      </a:r>
                      <a:r>
                        <a:rPr sz="800" b="1" spc="-5" dirty="0">
                          <a:latin typeface="Calibri"/>
                          <a:cs typeface="Calibri"/>
                        </a:rPr>
                        <a:t>to</a:t>
                      </a:r>
                      <a:r>
                        <a:rPr sz="800" b="1" spc="-20" dirty="0">
                          <a:latin typeface="Calibri"/>
                          <a:cs typeface="Calibri"/>
                        </a:rPr>
                        <a:t> </a:t>
                      </a:r>
                      <a:r>
                        <a:rPr sz="800" b="1" dirty="0">
                          <a:latin typeface="Calibri"/>
                          <a:cs typeface="Calibri"/>
                        </a:rPr>
                        <a:t>INN</a:t>
                      </a:r>
                      <a:r>
                        <a:rPr sz="800" b="1" spc="-20" dirty="0">
                          <a:latin typeface="Calibri"/>
                          <a:cs typeface="Calibri"/>
                        </a:rPr>
                        <a:t> </a:t>
                      </a:r>
                      <a:r>
                        <a:rPr sz="800" b="1" dirty="0">
                          <a:latin typeface="Calibri"/>
                          <a:cs typeface="Calibri"/>
                        </a:rPr>
                        <a:t>Ded,</a:t>
                      </a:r>
                      <a:r>
                        <a:rPr sz="800" b="1" spc="-25" dirty="0">
                          <a:latin typeface="Calibri"/>
                          <a:cs typeface="Calibri"/>
                        </a:rPr>
                        <a:t> </a:t>
                      </a:r>
                      <a:r>
                        <a:rPr sz="800" b="1" dirty="0">
                          <a:latin typeface="Calibri"/>
                          <a:cs typeface="Calibri"/>
                        </a:rPr>
                        <a:t>100%</a:t>
                      </a:r>
                      <a:r>
                        <a:rPr sz="800" b="1" spc="-40" dirty="0">
                          <a:latin typeface="Calibri"/>
                          <a:cs typeface="Calibri"/>
                        </a:rPr>
                        <a:t> </a:t>
                      </a:r>
                      <a:r>
                        <a:rPr sz="800" b="1" spc="-5" dirty="0">
                          <a:latin typeface="Calibri"/>
                          <a:cs typeface="Calibri"/>
                        </a:rPr>
                        <a:t>thereafter</a:t>
                      </a:r>
                      <a:endParaRPr sz="800" dirty="0">
                        <a:latin typeface="Calibri"/>
                        <a:cs typeface="Calibri"/>
                      </a:endParaRPr>
                    </a:p>
                    <a:p>
                      <a:pPr marL="0" lvl="0" algn="ctr">
                        <a:lnSpc>
                          <a:spcPct val="100000"/>
                        </a:lnSpc>
                        <a:spcBef>
                          <a:spcPts val="0"/>
                        </a:spcBef>
                      </a:pPr>
                      <a:r>
                        <a:rPr sz="800" b="1" dirty="0">
                          <a:latin typeface="Calibri"/>
                          <a:cs typeface="Calibri"/>
                        </a:rPr>
                        <a:t>Subj</a:t>
                      </a:r>
                      <a:r>
                        <a:rPr sz="800" b="1" spc="-45" dirty="0">
                          <a:latin typeface="Calibri"/>
                          <a:cs typeface="Calibri"/>
                        </a:rPr>
                        <a:t> </a:t>
                      </a:r>
                      <a:r>
                        <a:rPr sz="800" b="1" spc="-5" dirty="0">
                          <a:latin typeface="Calibri"/>
                          <a:cs typeface="Calibri"/>
                        </a:rPr>
                        <a:t>to</a:t>
                      </a:r>
                      <a:r>
                        <a:rPr sz="800" b="1" spc="-20" dirty="0">
                          <a:latin typeface="Calibri"/>
                          <a:cs typeface="Calibri"/>
                        </a:rPr>
                        <a:t> </a:t>
                      </a:r>
                      <a:r>
                        <a:rPr sz="800" b="1" dirty="0">
                          <a:latin typeface="Calibri"/>
                          <a:cs typeface="Calibri"/>
                        </a:rPr>
                        <a:t>INN</a:t>
                      </a:r>
                      <a:r>
                        <a:rPr sz="800" b="1" spc="-20" dirty="0">
                          <a:latin typeface="Calibri"/>
                          <a:cs typeface="Calibri"/>
                        </a:rPr>
                        <a:t> </a:t>
                      </a:r>
                      <a:r>
                        <a:rPr sz="800" b="1" dirty="0">
                          <a:latin typeface="Calibri"/>
                          <a:cs typeface="Calibri"/>
                        </a:rPr>
                        <a:t>Ded,</a:t>
                      </a:r>
                      <a:r>
                        <a:rPr sz="800" b="1" spc="-25" dirty="0">
                          <a:latin typeface="Calibri"/>
                          <a:cs typeface="Calibri"/>
                        </a:rPr>
                        <a:t> </a:t>
                      </a:r>
                      <a:r>
                        <a:rPr sz="800" b="1" dirty="0">
                          <a:latin typeface="Calibri"/>
                          <a:cs typeface="Calibri"/>
                        </a:rPr>
                        <a:t>100%</a:t>
                      </a:r>
                      <a:r>
                        <a:rPr sz="800" b="1" spc="-40" dirty="0">
                          <a:latin typeface="Calibri"/>
                          <a:cs typeface="Calibri"/>
                        </a:rPr>
                        <a:t> </a:t>
                      </a:r>
                      <a:r>
                        <a:rPr sz="800" b="1" spc="-5" dirty="0">
                          <a:latin typeface="Calibri"/>
                          <a:cs typeface="Calibri"/>
                        </a:rPr>
                        <a:t>thereafter</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extLst>
                  <a:ext uri="{0D108BD9-81ED-4DB2-BD59-A6C34878D82A}">
                    <a16:rowId xmlns="" xmlns:a16="http://schemas.microsoft.com/office/drawing/2014/main" val="10018"/>
                  </a:ext>
                </a:extLst>
              </a:tr>
              <a:tr h="219456">
                <a:tc>
                  <a:txBody>
                    <a:bodyPr/>
                    <a:lstStyle/>
                    <a:p>
                      <a:pPr marL="36576">
                        <a:lnSpc>
                          <a:spcPct val="100000"/>
                        </a:lnSpc>
                        <a:spcBef>
                          <a:spcPts val="0"/>
                        </a:spcBef>
                      </a:pPr>
                      <a:r>
                        <a:rPr sz="1000" b="1" spc="-5" dirty="0">
                          <a:solidFill>
                            <a:srgbClr val="FFFFFF"/>
                          </a:solidFill>
                          <a:latin typeface="Calibri"/>
                          <a:cs typeface="Calibri"/>
                        </a:rPr>
                        <a:t>S</a:t>
                      </a:r>
                      <a:r>
                        <a:rPr sz="1000" b="1" spc="5" dirty="0">
                          <a:solidFill>
                            <a:srgbClr val="FFFFFF"/>
                          </a:solidFill>
                          <a:latin typeface="Calibri"/>
                          <a:cs typeface="Calibri"/>
                        </a:rPr>
                        <a:t>p</a:t>
                      </a:r>
                      <a:r>
                        <a:rPr sz="1000" b="1" dirty="0">
                          <a:solidFill>
                            <a:srgbClr val="FFFFFF"/>
                          </a:solidFill>
                          <a:latin typeface="Calibri"/>
                          <a:cs typeface="Calibri"/>
                        </a:rPr>
                        <a:t>ec</a:t>
                      </a:r>
                      <a:r>
                        <a:rPr sz="1000" b="1" spc="-5" dirty="0">
                          <a:solidFill>
                            <a:srgbClr val="FFFFFF"/>
                          </a:solidFill>
                          <a:latin typeface="Calibri"/>
                          <a:cs typeface="Calibri"/>
                        </a:rPr>
                        <a:t>i</a:t>
                      </a:r>
                      <a:r>
                        <a:rPr sz="1000" b="1" dirty="0">
                          <a:solidFill>
                            <a:srgbClr val="FFFFFF"/>
                          </a:solidFill>
                          <a:latin typeface="Calibri"/>
                          <a:cs typeface="Calibri"/>
                        </a:rPr>
                        <a:t>a</a:t>
                      </a:r>
                      <a:r>
                        <a:rPr sz="1000" b="1" spc="-5" dirty="0">
                          <a:solidFill>
                            <a:srgbClr val="FFFFFF"/>
                          </a:solidFill>
                          <a:latin typeface="Calibri"/>
                          <a:cs typeface="Calibri"/>
                        </a:rPr>
                        <a:t>l</a:t>
                      </a:r>
                      <a:r>
                        <a:rPr sz="1000" b="1" dirty="0">
                          <a:solidFill>
                            <a:srgbClr val="FFFFFF"/>
                          </a:solidFill>
                          <a:latin typeface="Calibri"/>
                          <a:cs typeface="Calibri"/>
                        </a:rPr>
                        <a:t>ty</a:t>
                      </a:r>
                      <a:r>
                        <a:rPr sz="1000" b="1" spc="-40" dirty="0">
                          <a:solidFill>
                            <a:srgbClr val="FFFFFF"/>
                          </a:solidFill>
                          <a:latin typeface="Calibri"/>
                          <a:cs typeface="Calibri"/>
                        </a:rPr>
                        <a:t> </a:t>
                      </a:r>
                      <a:r>
                        <a:rPr sz="1000" b="1" dirty="0">
                          <a:solidFill>
                            <a:srgbClr val="FFFFFF"/>
                          </a:solidFill>
                          <a:latin typeface="Calibri"/>
                          <a:cs typeface="Calibri"/>
                        </a:rPr>
                        <a:t>Rx</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lvl="0" algn="ctr">
                        <a:lnSpc>
                          <a:spcPct val="100000"/>
                        </a:lnSpc>
                        <a:spcBef>
                          <a:spcPts val="0"/>
                        </a:spcBef>
                      </a:pPr>
                      <a:r>
                        <a:rPr sz="800" b="1" spc="-5" dirty="0" smtClean="0">
                          <a:latin typeface="Calibri"/>
                          <a:cs typeface="Calibri"/>
                        </a:rPr>
                        <a:t>No</a:t>
                      </a:r>
                      <a:r>
                        <a:rPr sz="800" b="1" dirty="0" smtClean="0">
                          <a:latin typeface="Calibri"/>
                          <a:cs typeface="Calibri"/>
                        </a:rPr>
                        <a:t>t</a:t>
                      </a:r>
                      <a:r>
                        <a:rPr sz="800" b="1" spc="-20" dirty="0" smtClean="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vered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5" normalizeH="0" baseline="0" noProof="0" dirty="0" smtClean="0">
                          <a:ln>
                            <a:noFill/>
                          </a:ln>
                          <a:solidFill>
                            <a:prstClr val="black"/>
                          </a:solidFill>
                          <a:effectLst/>
                          <a:uLnTx/>
                          <a:uFillTx/>
                          <a:latin typeface="+mn-lt"/>
                          <a:ea typeface="+mn-ea"/>
                          <a:cs typeface="Calibri"/>
                        </a:rPr>
                        <a:t>No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t</a:t>
                      </a:r>
                      <a:r>
                        <a:rPr kumimoji="0" lang="en-US" sz="800" b="1" i="0" u="none" strike="noStrike" kern="0" cap="none" spc="-20" normalizeH="0" baseline="0" noProof="0" dirty="0" smtClean="0">
                          <a:ln>
                            <a:noFill/>
                          </a:ln>
                          <a:solidFill>
                            <a:prstClr val="black"/>
                          </a:solidFill>
                          <a:effectLst/>
                          <a:uLnTx/>
                          <a:uFillTx/>
                          <a:latin typeface="+mn-lt"/>
                          <a:ea typeface="+mn-ea"/>
                          <a:cs typeface="Calibri"/>
                        </a:rPr>
                        <a:t> </a:t>
                      </a:r>
                      <a:r>
                        <a:rPr kumimoji="0" lang="en-US" sz="800" b="1" i="0" u="none" strike="noStrike" kern="0" cap="none" spc="-10" normalizeH="0" baseline="0" noProof="0" dirty="0" smtClean="0">
                          <a:ln>
                            <a:noFill/>
                          </a:ln>
                          <a:solidFill>
                            <a:prstClr val="black"/>
                          </a:solidFill>
                          <a:effectLst/>
                          <a:uLnTx/>
                          <a:uFillTx/>
                          <a:latin typeface="+mn-lt"/>
                          <a:ea typeface="+mn-ea"/>
                          <a:cs typeface="Calibri"/>
                        </a:rPr>
                        <a:t>C</a:t>
                      </a:r>
                      <a:r>
                        <a:rPr kumimoji="0" lang="en-US" sz="800" b="1" i="0" u="none" strike="noStrike" kern="0" cap="none" spc="-5" normalizeH="0" baseline="0" noProof="0" dirty="0" smtClean="0">
                          <a:ln>
                            <a:noFill/>
                          </a:ln>
                          <a:solidFill>
                            <a:prstClr val="black"/>
                          </a:solidFill>
                          <a:effectLst/>
                          <a:uLnTx/>
                          <a:uFillTx/>
                          <a:latin typeface="+mn-lt"/>
                          <a:ea typeface="+mn-ea"/>
                          <a:cs typeface="Calibri"/>
                        </a:rPr>
                        <a:t>o</a:t>
                      </a:r>
                      <a:r>
                        <a:rPr kumimoji="0" lang="en-US" sz="800" b="1" i="0" u="none" strike="noStrike" kern="0" cap="none" spc="0" normalizeH="0" baseline="0" noProof="0" dirty="0" smtClean="0">
                          <a:ln>
                            <a:noFill/>
                          </a:ln>
                          <a:solidFill>
                            <a:prstClr val="black"/>
                          </a:solidFill>
                          <a:effectLst/>
                          <a:uLnTx/>
                          <a:uFillTx/>
                          <a:latin typeface="+mn-lt"/>
                          <a:ea typeface="+mn-ea"/>
                          <a:cs typeface="Calibri"/>
                        </a:rPr>
                        <a:t>vered</a:t>
                      </a:r>
                      <a:endParaRPr kumimoji="0" lang="en-US" sz="800" b="0" i="0" u="none" strike="noStrike" kern="0" cap="none" spc="0" normalizeH="0" baseline="0" noProof="0" dirty="0">
                        <a:ln>
                          <a:noFill/>
                        </a:ln>
                        <a:solidFill>
                          <a:prstClr val="black"/>
                        </a:solidFill>
                        <a:effectLst/>
                        <a:uLnTx/>
                        <a:uFillTx/>
                        <a:latin typeface="+mn-lt"/>
                        <a:ea typeface="+mn-ea"/>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lvl="0" algn="ctr">
                        <a:lnSpc>
                          <a:spcPct val="100000"/>
                        </a:lnSpc>
                        <a:spcBef>
                          <a:spcPts val="0"/>
                        </a:spcBef>
                      </a:pPr>
                      <a:r>
                        <a:rPr sz="800" b="1" dirty="0">
                          <a:latin typeface="Calibri"/>
                          <a:cs typeface="Calibri"/>
                        </a:rPr>
                        <a:t>25%</a:t>
                      </a:r>
                      <a:r>
                        <a:rPr sz="800" b="1" spc="-45" dirty="0">
                          <a:latin typeface="Calibri"/>
                          <a:cs typeface="Calibri"/>
                        </a:rPr>
                        <a:t> </a:t>
                      </a:r>
                      <a:r>
                        <a:rPr sz="800" b="1" spc="-5" dirty="0">
                          <a:latin typeface="Calibri"/>
                          <a:cs typeface="Calibri"/>
                        </a:rPr>
                        <a:t>Coinsurance</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lvl="0" algn="ctr">
                        <a:lnSpc>
                          <a:spcPct val="100000"/>
                        </a:lnSpc>
                        <a:spcBef>
                          <a:spcPts val="0"/>
                        </a:spcBef>
                      </a:pPr>
                      <a:r>
                        <a:rPr sz="800" b="1" dirty="0">
                          <a:latin typeface="Calibri"/>
                          <a:cs typeface="Calibri"/>
                        </a:rPr>
                        <a:t>25%</a:t>
                      </a:r>
                      <a:r>
                        <a:rPr sz="800" b="1" spc="-45" dirty="0">
                          <a:latin typeface="Calibri"/>
                          <a:cs typeface="Calibri"/>
                        </a:rPr>
                        <a:t> </a:t>
                      </a:r>
                      <a:r>
                        <a:rPr sz="800" b="1" spc="-5" dirty="0">
                          <a:latin typeface="Calibri"/>
                          <a:cs typeface="Calibri"/>
                        </a:rPr>
                        <a:t>Coinsurance</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lvl="0" algn="ctr">
                        <a:lnSpc>
                          <a:spcPct val="100000"/>
                        </a:lnSpc>
                        <a:spcBef>
                          <a:spcPts val="0"/>
                        </a:spcBef>
                      </a:pPr>
                      <a:r>
                        <a:rPr sz="800" b="1" dirty="0">
                          <a:latin typeface="Calibri"/>
                          <a:cs typeface="Calibri"/>
                        </a:rPr>
                        <a:t>Subj.</a:t>
                      </a:r>
                      <a:r>
                        <a:rPr sz="800" b="1" spc="-45" dirty="0">
                          <a:latin typeface="Calibri"/>
                          <a:cs typeface="Calibri"/>
                        </a:rPr>
                        <a:t> </a:t>
                      </a:r>
                      <a:r>
                        <a:rPr sz="800" b="1" spc="-5" dirty="0">
                          <a:latin typeface="Calibri"/>
                          <a:cs typeface="Calibri"/>
                        </a:rPr>
                        <a:t>to</a:t>
                      </a:r>
                      <a:r>
                        <a:rPr sz="800" b="1" spc="-20" dirty="0">
                          <a:latin typeface="Calibri"/>
                          <a:cs typeface="Calibri"/>
                        </a:rPr>
                        <a:t> </a:t>
                      </a:r>
                      <a:r>
                        <a:rPr sz="800" b="1" dirty="0">
                          <a:latin typeface="Calibri"/>
                          <a:cs typeface="Calibri"/>
                        </a:rPr>
                        <a:t>INN</a:t>
                      </a:r>
                      <a:r>
                        <a:rPr sz="800" b="1" spc="-20" dirty="0">
                          <a:latin typeface="Calibri"/>
                          <a:cs typeface="Calibri"/>
                        </a:rPr>
                        <a:t> </a:t>
                      </a:r>
                      <a:r>
                        <a:rPr sz="800" b="1" dirty="0" smtClean="0">
                          <a:latin typeface="Calibri"/>
                          <a:cs typeface="Calibri"/>
                        </a:rPr>
                        <a:t>Ded.,</a:t>
                      </a:r>
                      <a:r>
                        <a:rPr sz="800" b="1" spc="-35" dirty="0" smtClean="0">
                          <a:latin typeface="Calibri"/>
                          <a:cs typeface="Calibri"/>
                        </a:rPr>
                        <a:t> </a:t>
                      </a:r>
                      <a:r>
                        <a:rPr sz="800" b="1" dirty="0">
                          <a:latin typeface="Calibri"/>
                          <a:cs typeface="Calibri"/>
                        </a:rPr>
                        <a:t>100%</a:t>
                      </a:r>
                      <a:r>
                        <a:rPr sz="800" b="1" spc="-30" dirty="0">
                          <a:latin typeface="Calibri"/>
                          <a:cs typeface="Calibri"/>
                        </a:rPr>
                        <a:t> </a:t>
                      </a:r>
                      <a:r>
                        <a:rPr sz="800" b="1" spc="-5" dirty="0">
                          <a:latin typeface="Calibri"/>
                          <a:cs typeface="Calibri"/>
                        </a:rPr>
                        <a:t>thereafter</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19"/>
                  </a:ext>
                </a:extLst>
              </a:tr>
              <a:tr h="219456">
                <a:tc gridSpan="6">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5" normalizeH="0" baseline="0" noProof="0" dirty="0" smtClean="0">
                          <a:ln>
                            <a:noFill/>
                          </a:ln>
                          <a:solidFill>
                            <a:srgbClr val="FFFFFF"/>
                          </a:solidFill>
                          <a:effectLst/>
                          <a:uLnTx/>
                          <a:uFillTx/>
                          <a:latin typeface="+mn-lt"/>
                          <a:ea typeface="+mn-ea"/>
                          <a:cs typeface="Calibri"/>
                        </a:rPr>
                        <a:t>Vi</a:t>
                      </a:r>
                      <a:r>
                        <a:rPr kumimoji="0" lang="en-US" sz="1000" b="1" i="0" u="none" strike="noStrike" kern="0" cap="none" spc="5" normalizeH="0" baseline="0" noProof="0" dirty="0" smtClean="0">
                          <a:ln>
                            <a:noFill/>
                          </a:ln>
                          <a:solidFill>
                            <a:srgbClr val="FFFFFF"/>
                          </a:solidFill>
                          <a:effectLst/>
                          <a:uLnTx/>
                          <a:uFillTx/>
                          <a:latin typeface="+mn-lt"/>
                          <a:ea typeface="+mn-ea"/>
                          <a:cs typeface="Calibri"/>
                        </a:rPr>
                        <a:t>r</a:t>
                      </a:r>
                      <a:r>
                        <a:rPr kumimoji="0" lang="en-US" sz="1000" b="1" i="0" u="none" strike="noStrike" kern="0" cap="none" spc="0" normalizeH="0" baseline="0" noProof="0" dirty="0" smtClean="0">
                          <a:ln>
                            <a:noFill/>
                          </a:ln>
                          <a:solidFill>
                            <a:srgbClr val="FFFFFF"/>
                          </a:solidFill>
                          <a:effectLst/>
                          <a:uLnTx/>
                          <a:uFillTx/>
                          <a:latin typeface="+mn-lt"/>
                          <a:ea typeface="+mn-ea"/>
                          <a:cs typeface="Calibri"/>
                        </a:rPr>
                        <a:t>t</a:t>
                      </a:r>
                      <a:r>
                        <a:rPr kumimoji="0" lang="en-US" sz="1000" b="1" i="0" u="none" strike="noStrike" kern="0" cap="none" spc="5" normalizeH="0" baseline="0" noProof="0" dirty="0" smtClean="0">
                          <a:ln>
                            <a:noFill/>
                          </a:ln>
                          <a:solidFill>
                            <a:srgbClr val="FFFFFF"/>
                          </a:solidFill>
                          <a:effectLst/>
                          <a:uLnTx/>
                          <a:uFillTx/>
                          <a:latin typeface="+mn-lt"/>
                          <a:ea typeface="+mn-ea"/>
                          <a:cs typeface="Calibri"/>
                        </a:rPr>
                        <a:t>u</a:t>
                      </a:r>
                      <a:r>
                        <a:rPr kumimoji="0" lang="en-US" sz="1000" b="1" i="0" u="none" strike="noStrike" kern="0" cap="none" spc="0" normalizeH="0" baseline="0" noProof="0" dirty="0" smtClean="0">
                          <a:ln>
                            <a:noFill/>
                          </a:ln>
                          <a:solidFill>
                            <a:srgbClr val="FFFFFF"/>
                          </a:solidFill>
                          <a:effectLst/>
                          <a:uLnTx/>
                          <a:uFillTx/>
                          <a:latin typeface="+mn-lt"/>
                          <a:ea typeface="+mn-ea"/>
                          <a:cs typeface="Calibri"/>
                        </a:rPr>
                        <a:t>al</a:t>
                      </a:r>
                      <a:r>
                        <a:rPr kumimoji="0" lang="en-US" sz="1000" b="1" i="0" u="none" strike="noStrike" kern="0" cap="none" spc="-50" normalizeH="0" baseline="0" noProof="0" dirty="0" smtClean="0">
                          <a:ln>
                            <a:noFill/>
                          </a:ln>
                          <a:solidFill>
                            <a:srgbClr val="FFFFFF"/>
                          </a:solidFill>
                          <a:effectLst/>
                          <a:uLnTx/>
                          <a:uFillTx/>
                          <a:latin typeface="+mn-lt"/>
                          <a:ea typeface="+mn-ea"/>
                          <a:cs typeface="Calibri"/>
                        </a:rPr>
                        <a:t> </a:t>
                      </a:r>
                      <a:r>
                        <a:rPr kumimoji="0" lang="en-US" sz="1000" b="1" i="0" u="none" strike="noStrike" kern="0" cap="none" spc="-5" normalizeH="0" baseline="0" noProof="0" dirty="0" smtClean="0">
                          <a:ln>
                            <a:noFill/>
                          </a:ln>
                          <a:solidFill>
                            <a:srgbClr val="FFFFFF"/>
                          </a:solidFill>
                          <a:effectLst/>
                          <a:uLnTx/>
                          <a:uFillTx/>
                          <a:latin typeface="+mn-lt"/>
                          <a:ea typeface="+mn-ea"/>
                          <a:cs typeface="Calibri"/>
                        </a:rPr>
                        <a:t>H</a:t>
                      </a:r>
                      <a:r>
                        <a:rPr kumimoji="0" lang="en-US" sz="1000" b="1" i="0" u="none" strike="noStrike" kern="0" cap="none" spc="0" normalizeH="0" baseline="0" noProof="0" dirty="0" smtClean="0">
                          <a:ln>
                            <a:noFill/>
                          </a:ln>
                          <a:solidFill>
                            <a:srgbClr val="FFFFFF"/>
                          </a:solidFill>
                          <a:effectLst/>
                          <a:uLnTx/>
                          <a:uFillTx/>
                          <a:latin typeface="+mn-lt"/>
                          <a:ea typeface="+mn-ea"/>
                          <a:cs typeface="Calibri"/>
                        </a:rPr>
                        <a:t>e</a:t>
                      </a:r>
                      <a:r>
                        <a:rPr kumimoji="0" lang="en-US" sz="1000" b="1" i="0" u="none" strike="noStrike" kern="0" cap="none" spc="-5" normalizeH="0" baseline="0" noProof="0" dirty="0" smtClean="0">
                          <a:ln>
                            <a:noFill/>
                          </a:ln>
                          <a:solidFill>
                            <a:srgbClr val="FFFFFF"/>
                          </a:solidFill>
                          <a:effectLst/>
                          <a:uLnTx/>
                          <a:uFillTx/>
                          <a:latin typeface="+mn-lt"/>
                          <a:ea typeface="+mn-ea"/>
                          <a:cs typeface="Calibri"/>
                        </a:rPr>
                        <a:t>al</a:t>
                      </a:r>
                      <a:r>
                        <a:rPr kumimoji="0" lang="en-US" sz="1000" b="1" i="0" u="none" strike="noStrike" kern="0" cap="none" spc="0" normalizeH="0" baseline="0" noProof="0" dirty="0" smtClean="0">
                          <a:ln>
                            <a:noFill/>
                          </a:ln>
                          <a:solidFill>
                            <a:srgbClr val="FFFFFF"/>
                          </a:solidFill>
                          <a:effectLst/>
                          <a:uLnTx/>
                          <a:uFillTx/>
                          <a:latin typeface="+mn-lt"/>
                          <a:ea typeface="+mn-ea"/>
                          <a:cs typeface="Calibri"/>
                        </a:rPr>
                        <a:t>th</a:t>
                      </a:r>
                      <a:endParaRPr lang="en-US" sz="800" dirty="0" smtClean="0">
                        <a:latin typeface="Times New Roman"/>
                        <a:cs typeface="Times New Roman"/>
                      </a:endParaRPr>
                    </a:p>
                  </a:txBody>
                  <a:tcPr marL="0" marR="0" marT="0"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004B8E"/>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800" dirty="0" smtClean="0">
                        <a:latin typeface="Times New Roman"/>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a:p>
                  </a:txBody>
                  <a:tcPr marL="0" marR="0" marT="0" marB="0"/>
                </a:tc>
                <a:tc hMerge="1">
                  <a:txBody>
                    <a:bodyPr/>
                    <a:lstStyle/>
                    <a:p>
                      <a:endParaRPr/>
                    </a:p>
                  </a:txBody>
                  <a:tcPr marL="0" marR="0" marT="0" marB="0"/>
                </a:tc>
                <a:extLst>
                  <a:ext uri="{0D108BD9-81ED-4DB2-BD59-A6C34878D82A}">
                    <a16:rowId xmlns="" xmlns:a16="http://schemas.microsoft.com/office/drawing/2014/main" val="10020"/>
                  </a:ext>
                </a:extLst>
              </a:tr>
              <a:tr h="219456">
                <a:tc>
                  <a:txBody>
                    <a:bodyPr/>
                    <a:lstStyle/>
                    <a:p>
                      <a:pPr marL="36576">
                        <a:lnSpc>
                          <a:spcPct val="100000"/>
                        </a:lnSpc>
                        <a:spcBef>
                          <a:spcPts val="0"/>
                        </a:spcBef>
                      </a:pPr>
                      <a:r>
                        <a:rPr sz="1000" b="1" spc="-5" dirty="0">
                          <a:solidFill>
                            <a:srgbClr val="FFFFFF"/>
                          </a:solidFill>
                          <a:latin typeface="Calibri"/>
                          <a:cs typeface="Calibri"/>
                        </a:rPr>
                        <a:t>TeleHealth</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algn="ctr">
                        <a:lnSpc>
                          <a:spcPct val="100000"/>
                        </a:lnSpc>
                        <a:spcBef>
                          <a:spcPts val="0"/>
                        </a:spcBef>
                      </a:pPr>
                      <a:r>
                        <a:rPr sz="800" b="1" dirty="0" smtClean="0">
                          <a:latin typeface="Calibri"/>
                          <a:cs typeface="Calibri"/>
                        </a:rPr>
                        <a:t>$0</a:t>
                      </a:r>
                      <a:r>
                        <a:rPr sz="800" b="1" spc="-85" dirty="0" smtClean="0">
                          <a:latin typeface="Calibri"/>
                          <a:cs typeface="Calibri"/>
                        </a:rPr>
                        <a:t> </a:t>
                      </a:r>
                      <a:r>
                        <a:rPr sz="800" b="1" spc="-10" dirty="0" smtClean="0">
                          <a:latin typeface="Calibri"/>
                          <a:cs typeface="Calibri"/>
                        </a:rPr>
                        <a:t>C</a:t>
                      </a:r>
                      <a:r>
                        <a:rPr sz="800" b="1" spc="-5" dirty="0" smtClean="0">
                          <a:latin typeface="Calibri"/>
                          <a:cs typeface="Calibri"/>
                        </a:rPr>
                        <a:t>o</a:t>
                      </a:r>
                      <a:r>
                        <a:rPr sz="800" b="1" dirty="0" smtClean="0">
                          <a:latin typeface="Calibri"/>
                          <a:cs typeface="Calibri"/>
                        </a:rPr>
                        <a:t>p</a:t>
                      </a:r>
                      <a:r>
                        <a:rPr sz="800" b="1" spc="-5" dirty="0" smtClean="0">
                          <a:latin typeface="Calibri"/>
                          <a:cs typeface="Calibri"/>
                        </a:rPr>
                        <a:t>a</a:t>
                      </a:r>
                      <a:r>
                        <a:rPr sz="800" b="1" dirty="0" smtClean="0">
                          <a:latin typeface="Calibri"/>
                          <a:cs typeface="Calibri"/>
                        </a:rPr>
                        <a:t>y</a:t>
                      </a:r>
                      <a:r>
                        <a:rPr sz="800" b="1" spc="-60" dirty="0" smtClean="0">
                          <a:latin typeface="Calibri"/>
                          <a:cs typeface="Calibri"/>
                        </a:rPr>
                        <a:t> </a:t>
                      </a:r>
                      <a:r>
                        <a:rPr sz="800" b="1" dirty="0" smtClean="0">
                          <a:latin typeface="Calibri"/>
                          <a:cs typeface="Calibri"/>
                        </a:rPr>
                        <a:t>|</a:t>
                      </a:r>
                      <a:r>
                        <a:rPr sz="800" b="1" spc="-35" dirty="0" smtClean="0">
                          <a:latin typeface="Calibri"/>
                          <a:cs typeface="Calibri"/>
                        </a:rPr>
                        <a:t> </a:t>
                      </a:r>
                      <a:r>
                        <a:rPr sz="800" b="1" dirty="0" smtClean="0">
                          <a:latin typeface="Calibri"/>
                          <a:cs typeface="Calibri"/>
                        </a:rPr>
                        <a:t>U</a:t>
                      </a:r>
                      <a:r>
                        <a:rPr sz="800" b="1" spc="-15" dirty="0" smtClean="0">
                          <a:latin typeface="Calibri"/>
                          <a:cs typeface="Calibri"/>
                        </a:rPr>
                        <a:t>n</a:t>
                      </a:r>
                      <a:r>
                        <a:rPr sz="800" b="1" spc="-10" dirty="0" smtClean="0">
                          <a:latin typeface="Calibri"/>
                          <a:cs typeface="Calibri"/>
                        </a:rPr>
                        <a:t>li</a:t>
                      </a:r>
                      <a:r>
                        <a:rPr sz="800" b="1" spc="5" dirty="0" smtClean="0">
                          <a:latin typeface="Calibri"/>
                          <a:cs typeface="Calibri"/>
                        </a:rPr>
                        <a:t>m</a:t>
                      </a:r>
                      <a:r>
                        <a:rPr sz="800" b="1" spc="-10" dirty="0" smtClean="0">
                          <a:latin typeface="Calibri"/>
                          <a:cs typeface="Calibri"/>
                        </a:rPr>
                        <a:t>i</a:t>
                      </a:r>
                      <a:r>
                        <a:rPr sz="800" b="1" spc="-5" dirty="0" smtClean="0">
                          <a:latin typeface="Calibri"/>
                          <a:cs typeface="Calibri"/>
                        </a:rPr>
                        <a:t>t</a:t>
                      </a:r>
                      <a:r>
                        <a:rPr sz="800" b="1" dirty="0" smtClean="0">
                          <a:latin typeface="Calibri"/>
                          <a:cs typeface="Calibri"/>
                        </a:rPr>
                        <a:t>ed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tc>
                  <a:txBody>
                    <a:bodyPr/>
                    <a:lstStyle/>
                    <a:p>
                      <a:pPr marL="0" algn="ctr">
                        <a:lnSpc>
                          <a:spcPct val="100000"/>
                        </a:lnSpc>
                        <a:spcBef>
                          <a:spcPts val="0"/>
                        </a:spcBef>
                      </a:pPr>
                      <a:r>
                        <a:rPr sz="800" b="1" dirty="0">
                          <a:latin typeface="Calibri"/>
                          <a:cs typeface="Calibri"/>
                        </a:rPr>
                        <a:t>$0</a:t>
                      </a:r>
                      <a:r>
                        <a:rPr sz="800" b="1" spc="-85"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dirty="0">
                          <a:latin typeface="Calibri"/>
                          <a:cs typeface="Calibri"/>
                        </a:rPr>
                        <a:t>ed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F0F0F0"/>
                    </a:solidFill>
                  </a:tcPr>
                </a:tc>
                <a:tc>
                  <a:txBody>
                    <a:bodyPr/>
                    <a:lstStyle/>
                    <a:p>
                      <a:pPr marL="0" algn="ctr">
                        <a:lnSpc>
                          <a:spcPct val="100000"/>
                        </a:lnSpc>
                        <a:spcBef>
                          <a:spcPts val="0"/>
                        </a:spcBef>
                      </a:pPr>
                      <a:r>
                        <a:rPr sz="800" b="1" dirty="0">
                          <a:latin typeface="Calibri"/>
                          <a:cs typeface="Calibri"/>
                        </a:rPr>
                        <a:t>$0</a:t>
                      </a:r>
                      <a:r>
                        <a:rPr sz="800" b="1" spc="-85"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dirty="0">
                          <a:latin typeface="Calibri"/>
                          <a:cs typeface="Calibri"/>
                        </a:rPr>
                        <a:t>ed</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0" algn="ctr">
                        <a:lnSpc>
                          <a:spcPct val="100000"/>
                        </a:lnSpc>
                        <a:spcBef>
                          <a:spcPts val="0"/>
                        </a:spcBef>
                      </a:pPr>
                      <a:r>
                        <a:rPr sz="800" b="1" dirty="0">
                          <a:latin typeface="Calibri"/>
                          <a:cs typeface="Calibri"/>
                        </a:rPr>
                        <a:t>$0</a:t>
                      </a:r>
                      <a:r>
                        <a:rPr sz="800" b="1" spc="-85"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dirty="0">
                          <a:latin typeface="Calibri"/>
                          <a:cs typeface="Calibri"/>
                        </a:rPr>
                        <a:t>ed</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pPr marL="3175" algn="ctr">
                        <a:lnSpc>
                          <a:spcPct val="100000"/>
                        </a:lnSpc>
                        <a:spcBef>
                          <a:spcPts val="195"/>
                        </a:spcBef>
                      </a:pPr>
                      <a:r>
                        <a:rPr sz="800" b="1" dirty="0">
                          <a:latin typeface="Calibri"/>
                          <a:cs typeface="Calibri"/>
                        </a:rPr>
                        <a:t>$0</a:t>
                      </a:r>
                      <a:r>
                        <a:rPr sz="800" b="1" spc="-85" dirty="0">
                          <a:latin typeface="Calibri"/>
                          <a:cs typeface="Calibri"/>
                        </a:rPr>
                        <a:t> </a:t>
                      </a:r>
                      <a:r>
                        <a:rPr sz="800" b="1" spc="-10" dirty="0">
                          <a:latin typeface="Calibri"/>
                          <a:cs typeface="Calibri"/>
                        </a:rPr>
                        <a:t>C</a:t>
                      </a:r>
                      <a:r>
                        <a:rPr sz="800" b="1" spc="-5" dirty="0">
                          <a:latin typeface="Calibri"/>
                          <a:cs typeface="Calibri"/>
                        </a:rPr>
                        <a:t>o</a:t>
                      </a:r>
                      <a:r>
                        <a:rPr sz="800" b="1"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dirty="0">
                          <a:latin typeface="Calibri"/>
                          <a:cs typeface="Calibri"/>
                        </a:rPr>
                        <a:t>ed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0F0F0"/>
                    </a:solidFill>
                  </a:tcPr>
                </a:tc>
                <a:extLst>
                  <a:ext uri="{0D108BD9-81ED-4DB2-BD59-A6C34878D82A}">
                    <a16:rowId xmlns="" xmlns:a16="http://schemas.microsoft.com/office/drawing/2014/main" val="10021"/>
                  </a:ext>
                </a:extLst>
              </a:tr>
              <a:tr h="219456">
                <a:tc>
                  <a:txBody>
                    <a:bodyPr/>
                    <a:lstStyle/>
                    <a:p>
                      <a:pPr marL="36576">
                        <a:lnSpc>
                          <a:spcPct val="100000"/>
                        </a:lnSpc>
                        <a:spcBef>
                          <a:spcPts val="0"/>
                        </a:spcBef>
                      </a:pPr>
                      <a:r>
                        <a:rPr sz="1000" b="1" spc="-10" dirty="0">
                          <a:solidFill>
                            <a:srgbClr val="FFFFFF"/>
                          </a:solidFill>
                          <a:latin typeface="Calibri"/>
                          <a:cs typeface="Calibri"/>
                        </a:rPr>
                        <a:t>TeleDental</a:t>
                      </a:r>
                      <a:endParaRPr sz="10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4B8E"/>
                    </a:solidFill>
                  </a:tcPr>
                </a:tc>
                <a:tc>
                  <a:txBody>
                    <a:bodyPr/>
                    <a:lstStyle/>
                    <a:p>
                      <a:pPr marL="0" algn="ctr">
                        <a:lnSpc>
                          <a:spcPct val="100000"/>
                        </a:lnSpc>
                        <a:spcBef>
                          <a:spcPts val="0"/>
                        </a:spcBef>
                      </a:pPr>
                      <a:r>
                        <a:rPr sz="800" b="1" dirty="0" smtClean="0">
                          <a:latin typeface="Calibri"/>
                          <a:cs typeface="Calibri"/>
                        </a:rPr>
                        <a:t>$0</a:t>
                      </a:r>
                      <a:r>
                        <a:rPr sz="800" b="1" spc="-100" dirty="0" smtClean="0">
                          <a:latin typeface="Calibri"/>
                          <a:cs typeface="Calibri"/>
                        </a:rPr>
                        <a:t> </a:t>
                      </a:r>
                      <a:r>
                        <a:rPr sz="800" b="1" spc="-10" dirty="0" smtClean="0">
                          <a:latin typeface="Calibri"/>
                          <a:cs typeface="Calibri"/>
                        </a:rPr>
                        <a:t>C</a:t>
                      </a:r>
                      <a:r>
                        <a:rPr sz="800" b="1" spc="-5" dirty="0" smtClean="0">
                          <a:latin typeface="Calibri"/>
                          <a:cs typeface="Calibri"/>
                        </a:rPr>
                        <a:t>o</a:t>
                      </a:r>
                      <a:r>
                        <a:rPr sz="800" b="1" spc="-15" dirty="0" smtClean="0">
                          <a:latin typeface="Calibri"/>
                          <a:cs typeface="Calibri"/>
                        </a:rPr>
                        <a:t>p</a:t>
                      </a:r>
                      <a:r>
                        <a:rPr sz="800" b="1" spc="-5" dirty="0" smtClean="0">
                          <a:latin typeface="Calibri"/>
                          <a:cs typeface="Calibri"/>
                        </a:rPr>
                        <a:t>a</a:t>
                      </a:r>
                      <a:r>
                        <a:rPr sz="800" b="1" dirty="0" smtClean="0">
                          <a:latin typeface="Calibri"/>
                          <a:cs typeface="Calibri"/>
                        </a:rPr>
                        <a:t>y</a:t>
                      </a:r>
                      <a:r>
                        <a:rPr sz="800" b="1" spc="-50" dirty="0" smtClean="0">
                          <a:latin typeface="Calibri"/>
                          <a:cs typeface="Calibri"/>
                        </a:rPr>
                        <a:t> </a:t>
                      </a:r>
                      <a:r>
                        <a:rPr sz="800" b="1" dirty="0" smtClean="0">
                          <a:latin typeface="Calibri"/>
                          <a:cs typeface="Calibri"/>
                        </a:rPr>
                        <a:t>|</a:t>
                      </a:r>
                      <a:r>
                        <a:rPr sz="800" b="1" spc="-35" dirty="0" smtClean="0">
                          <a:latin typeface="Calibri"/>
                          <a:cs typeface="Calibri"/>
                        </a:rPr>
                        <a:t> </a:t>
                      </a:r>
                      <a:r>
                        <a:rPr sz="800" b="1" dirty="0" smtClean="0">
                          <a:latin typeface="Calibri"/>
                          <a:cs typeface="Calibri"/>
                        </a:rPr>
                        <a:t>U</a:t>
                      </a:r>
                      <a:r>
                        <a:rPr sz="800" b="1" spc="-15" dirty="0" smtClean="0">
                          <a:latin typeface="Calibri"/>
                          <a:cs typeface="Calibri"/>
                        </a:rPr>
                        <a:t>n</a:t>
                      </a:r>
                      <a:r>
                        <a:rPr sz="800" b="1" spc="-10" dirty="0" smtClean="0">
                          <a:latin typeface="Calibri"/>
                          <a:cs typeface="Calibri"/>
                        </a:rPr>
                        <a:t>li</a:t>
                      </a:r>
                      <a:r>
                        <a:rPr sz="800" b="1" spc="5" dirty="0" smtClean="0">
                          <a:latin typeface="Calibri"/>
                          <a:cs typeface="Calibri"/>
                        </a:rPr>
                        <a:t>m</a:t>
                      </a:r>
                      <a:r>
                        <a:rPr sz="800" b="1" spc="-10" dirty="0" smtClean="0">
                          <a:latin typeface="Calibri"/>
                          <a:cs typeface="Calibri"/>
                        </a:rPr>
                        <a:t>i</a:t>
                      </a:r>
                      <a:r>
                        <a:rPr sz="800" b="1" spc="-5" dirty="0" smtClean="0">
                          <a:latin typeface="Calibri"/>
                          <a:cs typeface="Calibri"/>
                        </a:rPr>
                        <a:t>t</a:t>
                      </a:r>
                      <a:r>
                        <a:rPr sz="800" b="1" spc="-10" dirty="0" smtClean="0">
                          <a:latin typeface="Calibri"/>
                          <a:cs typeface="Calibri"/>
                        </a:rPr>
                        <a:t>e</a:t>
                      </a:r>
                      <a:r>
                        <a:rPr sz="800" b="1" dirty="0" smtClean="0">
                          <a:latin typeface="Calibri"/>
                          <a:cs typeface="Calibri"/>
                        </a:rPr>
                        <a:t>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tc>
                  <a:txBody>
                    <a:bodyPr/>
                    <a:lstStyle/>
                    <a:p>
                      <a:pPr marL="0" algn="ctr">
                        <a:lnSpc>
                          <a:spcPct val="100000"/>
                        </a:lnSpc>
                        <a:spcBef>
                          <a:spcPts val="0"/>
                        </a:spcBef>
                      </a:pPr>
                      <a:r>
                        <a:rPr sz="800" b="1" dirty="0">
                          <a:latin typeface="Calibri"/>
                          <a:cs typeface="Calibri"/>
                        </a:rPr>
                        <a:t>$0</a:t>
                      </a:r>
                      <a:r>
                        <a:rPr sz="800" b="1" spc="-100" dirty="0">
                          <a:latin typeface="Calibri"/>
                          <a:cs typeface="Calibri"/>
                        </a:rPr>
                        <a:t> </a:t>
                      </a:r>
                      <a:r>
                        <a:rPr sz="800" b="1" spc="-10" dirty="0">
                          <a:latin typeface="Calibri"/>
                          <a:cs typeface="Calibri"/>
                        </a:rPr>
                        <a:t>C</a:t>
                      </a:r>
                      <a:r>
                        <a:rPr sz="800" b="1" spc="-5" dirty="0">
                          <a:latin typeface="Calibri"/>
                          <a:cs typeface="Calibri"/>
                        </a:rPr>
                        <a:t>o</a:t>
                      </a:r>
                      <a:r>
                        <a:rPr sz="800" b="1" spc="-15"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spc="-10" dirty="0">
                          <a:latin typeface="Calibri"/>
                          <a:cs typeface="Calibri"/>
                        </a:rPr>
                        <a:t>e</a:t>
                      </a:r>
                      <a:r>
                        <a:rPr sz="800" b="1" dirty="0">
                          <a:latin typeface="Calibri"/>
                          <a:cs typeface="Calibri"/>
                        </a:rPr>
                        <a:t>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9D9D9"/>
                    </a:solidFill>
                  </a:tcPr>
                </a:tc>
                <a:tc>
                  <a:txBody>
                    <a:bodyPr/>
                    <a:lstStyle/>
                    <a:p>
                      <a:pPr marL="0" algn="ctr">
                        <a:lnSpc>
                          <a:spcPct val="100000"/>
                        </a:lnSpc>
                        <a:spcBef>
                          <a:spcPts val="0"/>
                        </a:spcBef>
                      </a:pPr>
                      <a:r>
                        <a:rPr sz="800" b="1" dirty="0">
                          <a:latin typeface="Calibri"/>
                          <a:cs typeface="Calibri"/>
                        </a:rPr>
                        <a:t>$0</a:t>
                      </a:r>
                      <a:r>
                        <a:rPr sz="800" b="1" spc="-100" dirty="0">
                          <a:latin typeface="Calibri"/>
                          <a:cs typeface="Calibri"/>
                        </a:rPr>
                        <a:t> </a:t>
                      </a:r>
                      <a:r>
                        <a:rPr sz="800" b="1" spc="-10" dirty="0">
                          <a:latin typeface="Calibri"/>
                          <a:cs typeface="Calibri"/>
                        </a:rPr>
                        <a:t>C</a:t>
                      </a:r>
                      <a:r>
                        <a:rPr sz="800" b="1" spc="-5" dirty="0">
                          <a:latin typeface="Calibri"/>
                          <a:cs typeface="Calibri"/>
                        </a:rPr>
                        <a:t>o</a:t>
                      </a:r>
                      <a:r>
                        <a:rPr sz="800" b="1" spc="-15" dirty="0">
                          <a:latin typeface="Calibri"/>
                          <a:cs typeface="Calibri"/>
                        </a:rPr>
                        <a:t>p</a:t>
                      </a:r>
                      <a:r>
                        <a:rPr sz="800" b="1" spc="-5" dirty="0">
                          <a:latin typeface="Calibri"/>
                          <a:cs typeface="Calibri"/>
                        </a:rPr>
                        <a:t>a</a:t>
                      </a:r>
                      <a:r>
                        <a:rPr sz="800" b="1" dirty="0">
                          <a:latin typeface="Calibri"/>
                          <a:cs typeface="Calibri"/>
                        </a:rPr>
                        <a:t>y</a:t>
                      </a:r>
                      <a:r>
                        <a:rPr sz="800" b="1" spc="-5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spc="-10" dirty="0">
                          <a:latin typeface="Calibri"/>
                          <a:cs typeface="Calibri"/>
                        </a:rPr>
                        <a:t>e</a:t>
                      </a:r>
                      <a:r>
                        <a:rPr sz="800" b="1" dirty="0">
                          <a:latin typeface="Calibri"/>
                          <a:cs typeface="Calibri"/>
                        </a:rPr>
                        <a:t>d</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marL="0" algn="ctr">
                        <a:lnSpc>
                          <a:spcPct val="100000"/>
                        </a:lnSpc>
                        <a:spcBef>
                          <a:spcPts val="0"/>
                        </a:spcBef>
                      </a:pPr>
                      <a:r>
                        <a:rPr sz="800" b="1" dirty="0">
                          <a:latin typeface="Calibri"/>
                          <a:cs typeface="Calibri"/>
                        </a:rPr>
                        <a:t>$0</a:t>
                      </a:r>
                      <a:r>
                        <a:rPr sz="800" b="1" spc="-100" dirty="0">
                          <a:latin typeface="Calibri"/>
                          <a:cs typeface="Calibri"/>
                        </a:rPr>
                        <a:t> </a:t>
                      </a:r>
                      <a:r>
                        <a:rPr sz="800" b="1" spc="-10" dirty="0">
                          <a:latin typeface="Calibri"/>
                          <a:cs typeface="Calibri"/>
                        </a:rPr>
                        <a:t>C</a:t>
                      </a:r>
                      <a:r>
                        <a:rPr sz="800" b="1" spc="-5" dirty="0">
                          <a:latin typeface="Calibri"/>
                          <a:cs typeface="Calibri"/>
                        </a:rPr>
                        <a:t>o</a:t>
                      </a:r>
                      <a:r>
                        <a:rPr sz="800" b="1" spc="-15"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spc="-10" dirty="0">
                          <a:latin typeface="Calibri"/>
                          <a:cs typeface="Calibri"/>
                        </a:rPr>
                        <a:t>e</a:t>
                      </a:r>
                      <a:r>
                        <a:rPr sz="800" b="1" dirty="0">
                          <a:latin typeface="Calibri"/>
                          <a:cs typeface="Calibri"/>
                        </a:rPr>
                        <a:t>d</a:t>
                      </a:r>
                      <a:endParaRPr sz="800" dirty="0">
                        <a:latin typeface="Calibri"/>
                        <a:cs typeface="Calibri"/>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D9D9D9"/>
                    </a:solidFill>
                  </a:tcPr>
                </a:tc>
                <a:tc>
                  <a:txBody>
                    <a:bodyPr/>
                    <a:lstStyle/>
                    <a:p>
                      <a:pPr marL="1270" algn="ctr">
                        <a:lnSpc>
                          <a:spcPct val="100000"/>
                        </a:lnSpc>
                        <a:spcBef>
                          <a:spcPts val="215"/>
                        </a:spcBef>
                      </a:pPr>
                      <a:r>
                        <a:rPr sz="800" b="1" dirty="0">
                          <a:latin typeface="Calibri"/>
                          <a:cs typeface="Calibri"/>
                        </a:rPr>
                        <a:t>$0</a:t>
                      </a:r>
                      <a:r>
                        <a:rPr sz="800" b="1" spc="-100" dirty="0">
                          <a:latin typeface="Calibri"/>
                          <a:cs typeface="Calibri"/>
                        </a:rPr>
                        <a:t> </a:t>
                      </a:r>
                      <a:r>
                        <a:rPr sz="800" b="1" spc="-10" dirty="0">
                          <a:latin typeface="Calibri"/>
                          <a:cs typeface="Calibri"/>
                        </a:rPr>
                        <a:t>C</a:t>
                      </a:r>
                      <a:r>
                        <a:rPr sz="800" b="1" spc="-5" dirty="0">
                          <a:latin typeface="Calibri"/>
                          <a:cs typeface="Calibri"/>
                        </a:rPr>
                        <a:t>o</a:t>
                      </a:r>
                      <a:r>
                        <a:rPr sz="800" b="1" spc="-15" dirty="0">
                          <a:latin typeface="Calibri"/>
                          <a:cs typeface="Calibri"/>
                        </a:rPr>
                        <a:t>p</a:t>
                      </a:r>
                      <a:r>
                        <a:rPr sz="800" b="1" spc="-5" dirty="0">
                          <a:latin typeface="Calibri"/>
                          <a:cs typeface="Calibri"/>
                        </a:rPr>
                        <a:t>a</a:t>
                      </a:r>
                      <a:r>
                        <a:rPr sz="800" b="1" dirty="0">
                          <a:latin typeface="Calibri"/>
                          <a:cs typeface="Calibri"/>
                        </a:rPr>
                        <a:t>y</a:t>
                      </a:r>
                      <a:r>
                        <a:rPr sz="800" b="1" spc="-60" dirty="0">
                          <a:latin typeface="Calibri"/>
                          <a:cs typeface="Calibri"/>
                        </a:rPr>
                        <a:t> </a:t>
                      </a:r>
                      <a:r>
                        <a:rPr sz="800" b="1" dirty="0">
                          <a:latin typeface="Calibri"/>
                          <a:cs typeface="Calibri"/>
                        </a:rPr>
                        <a:t>|</a:t>
                      </a:r>
                      <a:r>
                        <a:rPr sz="800" b="1" spc="-35" dirty="0">
                          <a:latin typeface="Calibri"/>
                          <a:cs typeface="Calibri"/>
                        </a:rPr>
                        <a:t> </a:t>
                      </a:r>
                      <a:r>
                        <a:rPr sz="800" b="1" dirty="0">
                          <a:latin typeface="Calibri"/>
                          <a:cs typeface="Calibri"/>
                        </a:rPr>
                        <a:t>U</a:t>
                      </a:r>
                      <a:r>
                        <a:rPr sz="800" b="1" spc="-15" dirty="0">
                          <a:latin typeface="Calibri"/>
                          <a:cs typeface="Calibri"/>
                        </a:rPr>
                        <a:t>n</a:t>
                      </a:r>
                      <a:r>
                        <a:rPr sz="800" b="1" spc="-10" dirty="0">
                          <a:latin typeface="Calibri"/>
                          <a:cs typeface="Calibri"/>
                        </a:rPr>
                        <a:t>li</a:t>
                      </a:r>
                      <a:r>
                        <a:rPr sz="800" b="1" spc="5" dirty="0">
                          <a:latin typeface="Calibri"/>
                          <a:cs typeface="Calibri"/>
                        </a:rPr>
                        <a:t>m</a:t>
                      </a:r>
                      <a:r>
                        <a:rPr sz="800" b="1" spc="-10" dirty="0">
                          <a:latin typeface="Calibri"/>
                          <a:cs typeface="Calibri"/>
                        </a:rPr>
                        <a:t>i</a:t>
                      </a:r>
                      <a:r>
                        <a:rPr sz="800" b="1" spc="-5" dirty="0">
                          <a:latin typeface="Calibri"/>
                          <a:cs typeface="Calibri"/>
                        </a:rPr>
                        <a:t>t</a:t>
                      </a:r>
                      <a:r>
                        <a:rPr sz="800" b="1" spc="-10" dirty="0">
                          <a:latin typeface="Calibri"/>
                          <a:cs typeface="Calibri"/>
                        </a:rPr>
                        <a:t>e</a:t>
                      </a:r>
                      <a:r>
                        <a:rPr sz="800" b="1" dirty="0">
                          <a:latin typeface="Calibri"/>
                          <a:cs typeface="Calibri"/>
                        </a:rPr>
                        <a:t>d</a:t>
                      </a:r>
                      <a:endParaRPr sz="80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9D9D9"/>
                    </a:solidFill>
                  </a:tcPr>
                </a:tc>
                <a:extLst>
                  <a:ext uri="{0D108BD9-81ED-4DB2-BD59-A6C34878D82A}">
                    <a16:rowId xmlns="" xmlns:a16="http://schemas.microsoft.com/office/drawing/2014/main" val="10022"/>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2816</TotalTime>
  <Words>4149</Words>
  <Application>Microsoft Office PowerPoint</Application>
  <PresentationFormat>Widescreen</PresentationFormat>
  <Paragraphs>708</Paragraphs>
  <Slides>20</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20</vt:i4>
      </vt:variant>
    </vt:vector>
  </HeadingPairs>
  <TitlesOfParts>
    <vt:vector size="32" baseType="lpstr">
      <vt:lpstr>Arial</vt:lpstr>
      <vt:lpstr>Calibri</vt:lpstr>
      <vt:lpstr>Calibri Light</vt:lpstr>
      <vt:lpstr>Fira Sans Extra Condensed</vt:lpstr>
      <vt:lpstr>Franklin Gothic Book</vt:lpstr>
      <vt:lpstr>Franklin Gothic Demi</vt:lpstr>
      <vt:lpstr>Iskoola Pota</vt:lpstr>
      <vt:lpstr>Roboto</vt:lpstr>
      <vt:lpstr>Times New Roman</vt:lpstr>
      <vt:lpstr>Wingdings</vt:lpstr>
      <vt:lpstr>Office Theme</vt:lpstr>
      <vt:lpstr>1_Office Theme</vt:lpstr>
      <vt:lpstr>PowerPoint Presentation</vt:lpstr>
      <vt:lpstr>PowerPoint Presentation</vt:lpstr>
      <vt:lpstr>PowerPoint Presentation</vt:lpstr>
      <vt:lpstr>PowerPoint Presentation</vt:lpstr>
      <vt:lpstr>The IWCA Partnership Program</vt:lpstr>
      <vt:lpstr>PowerPoint Presentation</vt:lpstr>
      <vt:lpstr>The IWCA Medical Partnership Program</vt:lpstr>
      <vt:lpstr>The IWCA Medical Partnership Program</vt:lpstr>
      <vt:lpstr>The IWCA Medical Monthly Billable Rates (includes administration costs and risk assessment fees)</vt:lpstr>
      <vt:lpstr>The IWCA Medical Monthly Billable Rates (includes administration costs and risk assessment fees)</vt:lpstr>
      <vt:lpstr>The Wellfleet "Hospital Extension" Voluntary Benefit</vt:lpstr>
      <vt:lpstr>PowerPoint Presentation</vt:lpstr>
      <vt:lpstr>PowerPoint Presentation</vt:lpstr>
      <vt:lpstr>PowerPoint Presentation</vt:lpstr>
      <vt:lpstr>Value-Added Benefits included in the IWCA MVP Bronze, Silver, Gold &amp; Ultra Plans</vt:lpstr>
      <vt:lpstr>Employee Engagement/Enrollment</vt:lpstr>
      <vt:lpstr>Important Underwriting and Implementation Guidelines</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PROUD TO INTRODUCE  THE HEALTH BENEFIT ALLIANCE</dc:title>
  <dc:creator>O'Connor, Jim</dc:creator>
  <cp:lastModifiedBy>Wilson, Steve</cp:lastModifiedBy>
  <cp:revision>298</cp:revision>
  <dcterms:created xsi:type="dcterms:W3CDTF">2021-05-14T19:16:07Z</dcterms:created>
  <dcterms:modified xsi:type="dcterms:W3CDTF">2022-01-10T15:06:55Z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2021-03-26T00:00:00Z</vt:filetime>
  </property>
  <property fmtid="{D5CDD505-2E9C-101B-9397-08002B2CF9AE}" pid="3" name="Creator">
    <vt:lpwstr>Adobe Acrobat Pro DC (32-bit) 21.1.20135</vt:lpwstr>
  </property>
  <property fmtid="{D5CDD505-2E9C-101B-9397-08002B2CF9AE}" pid="4" name="LastSaved">
    <vt:filetime>2021-05-14T00:00:00Z</vt:filetime>
  </property>
</Properties>
</file>