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 id="2147483700" r:id="rId4"/>
    <p:sldMasterId id="2147483713" r:id="rId5"/>
    <p:sldMasterId id="2147483726" r:id="rId6"/>
  </p:sldMasterIdLst>
  <p:notesMasterIdLst>
    <p:notesMasterId r:id="rId38"/>
  </p:notesMasterIdLst>
  <p:sldIdLst>
    <p:sldId id="271" r:id="rId7"/>
    <p:sldId id="305" r:id="rId8"/>
    <p:sldId id="287" r:id="rId9"/>
    <p:sldId id="288" r:id="rId10"/>
    <p:sldId id="290" r:id="rId11"/>
    <p:sldId id="291" r:id="rId12"/>
    <p:sldId id="292" r:id="rId13"/>
    <p:sldId id="300" r:id="rId14"/>
    <p:sldId id="301" r:id="rId15"/>
    <p:sldId id="302" r:id="rId16"/>
    <p:sldId id="303" r:id="rId17"/>
    <p:sldId id="304" r:id="rId18"/>
    <p:sldId id="272" r:id="rId19"/>
    <p:sldId id="273" r:id="rId20"/>
    <p:sldId id="274" r:id="rId21"/>
    <p:sldId id="275" r:id="rId22"/>
    <p:sldId id="276" r:id="rId23"/>
    <p:sldId id="277" r:id="rId24"/>
    <p:sldId id="278" r:id="rId25"/>
    <p:sldId id="286" r:id="rId26"/>
    <p:sldId id="279" r:id="rId27"/>
    <p:sldId id="299" r:id="rId28"/>
    <p:sldId id="280" r:id="rId29"/>
    <p:sldId id="293" r:id="rId30"/>
    <p:sldId id="294" r:id="rId31"/>
    <p:sldId id="295" r:id="rId32"/>
    <p:sldId id="296" r:id="rId33"/>
    <p:sldId id="297" r:id="rId34"/>
    <p:sldId id="298" r:id="rId35"/>
    <p:sldId id="306" r:id="rId36"/>
    <p:sldId id="3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1" autoAdjust="0"/>
    <p:restoredTop sz="94660"/>
  </p:normalViewPr>
  <p:slideViewPr>
    <p:cSldViewPr snapToGrid="0">
      <p:cViewPr>
        <p:scale>
          <a:sx n="122" d="100"/>
          <a:sy n="122" d="100"/>
        </p:scale>
        <p:origin x="-1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9B2D1-E1AC-447B-8D5F-4A54ED3FDC47}"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CFF8-D328-408E-8082-CED3E823175C}" type="slidenum">
              <a:rPr lang="en-US" smtClean="0"/>
              <a:t>‹#›</a:t>
            </a:fld>
            <a:endParaRPr lang="en-US"/>
          </a:p>
        </p:txBody>
      </p:sp>
    </p:spTree>
    <p:extLst>
      <p:ext uri="{BB962C8B-B14F-4D97-AF65-F5344CB8AC3E}">
        <p14:creationId xmlns:p14="http://schemas.microsoft.com/office/powerpoint/2010/main" val="201435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90649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3425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5812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0548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29659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221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43665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43064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4752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09652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6092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14851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87818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85889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19661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61690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53123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6175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04133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02972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38751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8044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23291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02552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3673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3340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5393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4899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6655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9169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1196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6544" y="1122363"/>
            <a:ext cx="9144000" cy="2387600"/>
          </a:xfrm>
        </p:spPr>
        <p:txBody>
          <a:bodyPr anchor="b"/>
          <a:lstStyle>
            <a:lvl1pPr algn="ctr">
              <a:defRPr sz="60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66544" y="4012590"/>
            <a:ext cx="9144000" cy="165576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7794"/>
            <a:ext cx="1610336" cy="1610336"/>
          </a:xfrm>
          <a:prstGeom prst="rect">
            <a:avLst/>
          </a:prstGeom>
        </p:spPr>
      </p:pic>
    </p:spTree>
    <p:extLst>
      <p:ext uri="{BB962C8B-B14F-4D97-AF65-F5344CB8AC3E}">
        <p14:creationId xmlns:p14="http://schemas.microsoft.com/office/powerpoint/2010/main" val="32102242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50523" y="923544"/>
            <a:ext cx="560949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1463040" y="237744"/>
            <a:ext cx="10268712" cy="530225"/>
          </a:xfrm>
        </p:spPr>
        <p:txBody>
          <a:bodyPr anchor="b"/>
          <a:lstStyle>
            <a:lvl1pPr>
              <a:defRPr sz="3200">
                <a:solidFill>
                  <a:schemeClr val="bg2">
                    <a:lumMod val="25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p:nvPr>
        </p:nvSpPr>
        <p:spPr>
          <a:xfrm>
            <a:off x="1463040" y="923544"/>
            <a:ext cx="4079116" cy="4684957"/>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372727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636802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515" y="365125"/>
            <a:ext cx="2870285" cy="5811838"/>
          </a:xfrm>
        </p:spPr>
        <p:txBody>
          <a:bodyPr vert="eaVert"/>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463040" y="365125"/>
            <a:ext cx="6849208" cy="5811838"/>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1351950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6D27"/>
                </a:solidFill>
                <a:latin typeface="+mj-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1498600"/>
            <a:ext cx="10363200" cy="4267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63730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1905221"/>
            <a:ext cx="11430000" cy="2110155"/>
          </a:xfrm>
        </p:spPr>
        <p:txBody>
          <a:bodyPr anchor="ctr" anchorCtr="0">
            <a:normAutofit/>
          </a:bodyPr>
          <a:lstStyle>
            <a:lvl1pPr algn="ctr">
              <a:defRPr sz="5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29111"/>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TextBox 5"/>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154658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01161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42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207619"/>
            <a:ext cx="12192000" cy="1138504"/>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977" y="6586884"/>
            <a:ext cx="3668774" cy="128945"/>
          </a:xfrm>
          <a:prstGeom prst="rect">
            <a:avLst/>
          </a:prstGeom>
        </p:spPr>
      </p:pic>
      <p:sp>
        <p:nvSpPr>
          <p:cNvPr id="2" name="Title 1"/>
          <p:cNvSpPr>
            <a:spLocks noGrp="1"/>
          </p:cNvSpPr>
          <p:nvPr>
            <p:ph type="title"/>
          </p:nvPr>
        </p:nvSpPr>
        <p:spPr>
          <a:xfrm>
            <a:off x="0" y="3723945"/>
            <a:ext cx="12192000" cy="1073792"/>
          </a:xfrm>
        </p:spPr>
        <p:txBody>
          <a:bodyPr anchor="ctr" anchorCtr="0">
            <a:normAutofit/>
          </a:bodyPr>
          <a:lstStyle>
            <a:lvl1pPr algn="ctr">
              <a:defRPr sz="3000" b="1">
                <a:solidFill>
                  <a:schemeClr val="tx1"/>
                </a:solidFill>
              </a:defRPr>
            </a:lvl1pPr>
          </a:lstStyle>
          <a:p>
            <a:r>
              <a:rPr lang="en-US" dirty="0" smtClean="0"/>
              <a:t>Click to edit Master title style</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
        <p:nvSpPr>
          <p:cNvPr id="8" name="Rectangle 7"/>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1383193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856232"/>
            <a:ext cx="4951142"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4458" y="1856232"/>
            <a:ext cx="5161453"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2016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10268712" cy="1325563"/>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1856232"/>
            <a:ext cx="472811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199" y="2792161"/>
            <a:ext cx="4728117"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7018" y="1856232"/>
            <a:ext cx="5388893"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337019" y="2792161"/>
            <a:ext cx="5388892"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72884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317548" cy="1317548"/>
          </a:xfrm>
          <a:prstGeom prst="rect">
            <a:avLst/>
          </a:prstGeom>
        </p:spPr>
      </p:pic>
    </p:spTree>
    <p:extLst>
      <p:ext uri="{BB962C8B-B14F-4D97-AF65-F5344CB8AC3E}">
        <p14:creationId xmlns:p14="http://schemas.microsoft.com/office/powerpoint/2010/main" val="11493941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42076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45697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2"/>
            <a:ext cx="10268712" cy="1418492"/>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82428" y="1856232"/>
            <a:ext cx="6343483" cy="432581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199" y="1856232"/>
            <a:ext cx="3757961" cy="373966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394287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15883" y="1856232"/>
            <a:ext cx="6310029" cy="4410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457200" y="234462"/>
            <a:ext cx="10268712" cy="1417320"/>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6" name="Text Placeholder 3"/>
          <p:cNvSpPr>
            <a:spLocks noGrp="1"/>
          </p:cNvSpPr>
          <p:nvPr>
            <p:ph type="body" sz="half" idx="2"/>
          </p:nvPr>
        </p:nvSpPr>
        <p:spPr>
          <a:xfrm>
            <a:off x="457200" y="1856232"/>
            <a:ext cx="3836020" cy="441075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3031422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3754489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0872" y="1856232"/>
            <a:ext cx="2628900" cy="4453671"/>
          </a:xfrm>
        </p:spPr>
        <p:txBody>
          <a:bodyPr vert="eaVert"/>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856232"/>
            <a:ext cx="6849208" cy="4453671"/>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43321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1905221"/>
            <a:ext cx="11430000" cy="2110155"/>
          </a:xfrm>
        </p:spPr>
        <p:txBody>
          <a:bodyPr anchor="ctr" anchorCtr="0">
            <a:normAutofit/>
          </a:bodyPr>
          <a:lstStyle>
            <a:lvl1pPr algn="ctr">
              <a:defRPr sz="5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29111"/>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TextBox 5"/>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3830506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3775096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289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207619"/>
            <a:ext cx="12192000" cy="1138504"/>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977" y="6586884"/>
            <a:ext cx="3668774" cy="128945"/>
          </a:xfrm>
          <a:prstGeom prst="rect">
            <a:avLst/>
          </a:prstGeom>
        </p:spPr>
      </p:pic>
      <p:sp>
        <p:nvSpPr>
          <p:cNvPr id="2" name="Title 1"/>
          <p:cNvSpPr>
            <a:spLocks noGrp="1"/>
          </p:cNvSpPr>
          <p:nvPr>
            <p:ph type="title"/>
          </p:nvPr>
        </p:nvSpPr>
        <p:spPr>
          <a:xfrm>
            <a:off x="0" y="3723945"/>
            <a:ext cx="12192000" cy="1073792"/>
          </a:xfrm>
        </p:spPr>
        <p:txBody>
          <a:bodyPr anchor="ctr" anchorCtr="0">
            <a:normAutofit/>
          </a:bodyPr>
          <a:lstStyle>
            <a:lvl1pPr algn="ctr">
              <a:defRPr sz="3000" b="1">
                <a:solidFill>
                  <a:schemeClr val="tx1"/>
                </a:solidFill>
              </a:defRPr>
            </a:lvl1pPr>
          </a:lstStyle>
          <a:p>
            <a:r>
              <a:rPr lang="en-US" dirty="0" smtClean="0"/>
              <a:t>Click to edit Master title style</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
        <p:nvSpPr>
          <p:cNvPr id="8" name="Rectangle 7"/>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46773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686" y="237045"/>
            <a:ext cx="11033004" cy="1186019"/>
          </a:xfrm>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6686" y="1479944"/>
            <a:ext cx="11033004"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86962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856232"/>
            <a:ext cx="4951142"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4458" y="1856232"/>
            <a:ext cx="5161453"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79681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10268712" cy="1325563"/>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1856232"/>
            <a:ext cx="472811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199" y="2792161"/>
            <a:ext cx="4728117"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7018" y="1856232"/>
            <a:ext cx="5388893"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337019" y="2792161"/>
            <a:ext cx="5388892"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446064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477554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255910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2"/>
            <a:ext cx="10268712" cy="1418492"/>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82428" y="1856232"/>
            <a:ext cx="6343483" cy="432581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199" y="1856232"/>
            <a:ext cx="3757961" cy="373966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691121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15883" y="1856232"/>
            <a:ext cx="6310029" cy="4410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457200" y="234462"/>
            <a:ext cx="10268712" cy="1417320"/>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6" name="Text Placeholder 3"/>
          <p:cNvSpPr>
            <a:spLocks noGrp="1"/>
          </p:cNvSpPr>
          <p:nvPr>
            <p:ph type="body" sz="half" idx="2"/>
          </p:nvPr>
        </p:nvSpPr>
        <p:spPr>
          <a:xfrm>
            <a:off x="457200" y="1856232"/>
            <a:ext cx="3836020" cy="441075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912086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4051305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0872" y="1856232"/>
            <a:ext cx="2628900" cy="4453671"/>
          </a:xfrm>
        </p:spPr>
        <p:txBody>
          <a:bodyPr vert="eaVert"/>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856232"/>
            <a:ext cx="6849208" cy="4453671"/>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999726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1905221"/>
            <a:ext cx="11430000" cy="2110155"/>
          </a:xfrm>
        </p:spPr>
        <p:txBody>
          <a:bodyPr anchor="ctr" anchorCtr="0">
            <a:normAutofit/>
          </a:bodyPr>
          <a:lstStyle>
            <a:lvl1pPr algn="ctr">
              <a:defRPr sz="5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29111"/>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TextBox 5"/>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2355849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72428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6544" y="237744"/>
            <a:ext cx="9645650" cy="1684841"/>
          </a:xfrm>
        </p:spPr>
        <p:txBody>
          <a:bodyPr anchor="ctr" anchorCtr="0">
            <a:normAutofit/>
          </a:bodyPr>
          <a:lstStyle>
            <a:lvl1pPr algn="ctr">
              <a:defRPr sz="4000" b="1">
                <a:solidFill>
                  <a:schemeClr val="bg2">
                    <a:lumMod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66544" y="4914900"/>
            <a:ext cx="9646920" cy="1174750"/>
          </a:xfrm>
        </p:spPr>
        <p:txBody>
          <a:bodyPr>
            <a:normAutofit/>
          </a:bodyPr>
          <a:lstStyle>
            <a:lvl1pPr marL="0" indent="0" algn="ctr">
              <a:buNone/>
              <a:defRPr sz="2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977" y="6645499"/>
            <a:ext cx="3668774" cy="12894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57794"/>
            <a:ext cx="1610336" cy="1610336"/>
          </a:xfrm>
          <a:prstGeom prst="rect">
            <a:avLst/>
          </a:prstGeom>
        </p:spPr>
      </p:pic>
    </p:spTree>
    <p:extLst>
      <p:ext uri="{BB962C8B-B14F-4D97-AF65-F5344CB8AC3E}">
        <p14:creationId xmlns:p14="http://schemas.microsoft.com/office/powerpoint/2010/main" val="28606198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8506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207619"/>
            <a:ext cx="12192000" cy="1138504"/>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977" y="6586884"/>
            <a:ext cx="3668774" cy="128945"/>
          </a:xfrm>
          <a:prstGeom prst="rect">
            <a:avLst/>
          </a:prstGeom>
        </p:spPr>
      </p:pic>
      <p:sp>
        <p:nvSpPr>
          <p:cNvPr id="2" name="Title 1"/>
          <p:cNvSpPr>
            <a:spLocks noGrp="1"/>
          </p:cNvSpPr>
          <p:nvPr>
            <p:ph type="title"/>
          </p:nvPr>
        </p:nvSpPr>
        <p:spPr>
          <a:xfrm>
            <a:off x="0" y="3723945"/>
            <a:ext cx="12192000" cy="1073792"/>
          </a:xfrm>
        </p:spPr>
        <p:txBody>
          <a:bodyPr anchor="ctr" anchorCtr="0">
            <a:normAutofit/>
          </a:bodyPr>
          <a:lstStyle>
            <a:lvl1pPr algn="ctr">
              <a:defRPr sz="3000" b="1">
                <a:solidFill>
                  <a:schemeClr val="tx1"/>
                </a:solidFill>
              </a:defRPr>
            </a:lvl1pPr>
          </a:lstStyle>
          <a:p>
            <a:r>
              <a:rPr lang="en-US" dirty="0" smtClean="0"/>
              <a:t>Click to edit Master title style</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
        <p:nvSpPr>
          <p:cNvPr id="8" name="Rectangle 7"/>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952554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856232"/>
            <a:ext cx="4951142"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4458" y="1856232"/>
            <a:ext cx="5161453"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3200767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10268712" cy="1325563"/>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1856232"/>
            <a:ext cx="472811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199" y="2792161"/>
            <a:ext cx="4728117"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7018" y="1856232"/>
            <a:ext cx="5388893"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337019" y="2792161"/>
            <a:ext cx="5388892"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3201475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907763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715668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2"/>
            <a:ext cx="10268712" cy="1418492"/>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82428" y="1856232"/>
            <a:ext cx="6343483" cy="432581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199" y="1856232"/>
            <a:ext cx="3757961" cy="373966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321318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15883" y="1856232"/>
            <a:ext cx="6310029" cy="4410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457200" y="234462"/>
            <a:ext cx="10268712" cy="1417320"/>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6" name="Text Placeholder 3"/>
          <p:cNvSpPr>
            <a:spLocks noGrp="1"/>
          </p:cNvSpPr>
          <p:nvPr>
            <p:ph type="body" sz="half" idx="2"/>
          </p:nvPr>
        </p:nvSpPr>
        <p:spPr>
          <a:xfrm>
            <a:off x="457200" y="1856232"/>
            <a:ext cx="3836020" cy="441075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630653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2363827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0872" y="1856232"/>
            <a:ext cx="2628900" cy="4453671"/>
          </a:xfrm>
        </p:spPr>
        <p:txBody>
          <a:bodyPr vert="eaVert"/>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856232"/>
            <a:ext cx="6849208" cy="4453671"/>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29788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61845" y="237045"/>
            <a:ext cx="10268712" cy="1186019"/>
          </a:xfrm>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461846" y="1572768"/>
            <a:ext cx="493877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29397" y="1573706"/>
            <a:ext cx="510116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272042823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1905221"/>
            <a:ext cx="11430000" cy="2110155"/>
          </a:xfrm>
        </p:spPr>
        <p:txBody>
          <a:bodyPr anchor="ctr" anchorCtr="0">
            <a:normAutofit/>
          </a:bodyPr>
          <a:lstStyle>
            <a:lvl1pPr algn="ctr">
              <a:defRPr sz="5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29111"/>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TextBox 5"/>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3122708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3374250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2181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207619"/>
            <a:ext cx="12192000" cy="1138504"/>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977" y="6586884"/>
            <a:ext cx="3668774" cy="128945"/>
          </a:xfrm>
          <a:prstGeom prst="rect">
            <a:avLst/>
          </a:prstGeom>
        </p:spPr>
      </p:pic>
      <p:sp>
        <p:nvSpPr>
          <p:cNvPr id="2" name="Title 1"/>
          <p:cNvSpPr>
            <a:spLocks noGrp="1"/>
          </p:cNvSpPr>
          <p:nvPr>
            <p:ph type="title"/>
          </p:nvPr>
        </p:nvSpPr>
        <p:spPr>
          <a:xfrm>
            <a:off x="0" y="3723945"/>
            <a:ext cx="12192000" cy="1073792"/>
          </a:xfrm>
        </p:spPr>
        <p:txBody>
          <a:bodyPr anchor="ctr" anchorCtr="0">
            <a:normAutofit/>
          </a:bodyPr>
          <a:lstStyle>
            <a:lvl1pPr algn="ctr">
              <a:defRPr sz="3000" b="1">
                <a:solidFill>
                  <a:schemeClr val="tx1"/>
                </a:solidFill>
              </a:defRPr>
            </a:lvl1pPr>
          </a:lstStyle>
          <a:p>
            <a:r>
              <a:rPr lang="en-US" dirty="0" smtClean="0"/>
              <a:t>Click to edit Master title style</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
        <p:nvSpPr>
          <p:cNvPr id="8" name="Rectangle 7"/>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695036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856232"/>
            <a:ext cx="4951142"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4458" y="1856232"/>
            <a:ext cx="5161453"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655538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10268712" cy="1325563"/>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1856232"/>
            <a:ext cx="472811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199" y="2792161"/>
            <a:ext cx="4728117"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7018" y="1856232"/>
            <a:ext cx="5388893"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337019" y="2792161"/>
            <a:ext cx="5388892"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320911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346159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26993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2"/>
            <a:ext cx="10268712" cy="1418492"/>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82428" y="1856232"/>
            <a:ext cx="6343483" cy="432581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199" y="1856232"/>
            <a:ext cx="3757961" cy="373966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991593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15883" y="1856232"/>
            <a:ext cx="6310029" cy="4410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457200" y="234462"/>
            <a:ext cx="10268712" cy="1417320"/>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6" name="Text Placeholder 3"/>
          <p:cNvSpPr>
            <a:spLocks noGrp="1"/>
          </p:cNvSpPr>
          <p:nvPr>
            <p:ph type="body" sz="half" idx="2"/>
          </p:nvPr>
        </p:nvSpPr>
        <p:spPr>
          <a:xfrm>
            <a:off x="457200" y="1856232"/>
            <a:ext cx="3836020" cy="441075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65840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39" y="237744"/>
            <a:ext cx="10268712" cy="1325563"/>
          </a:xfrm>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63040" y="1698619"/>
            <a:ext cx="4882004"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63040" y="2522531"/>
            <a:ext cx="4882004"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34469" y="1698619"/>
            <a:ext cx="5183188"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34469" y="2522531"/>
            <a:ext cx="5183188"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3562108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36801505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0872" y="1856232"/>
            <a:ext cx="2628900" cy="4453671"/>
          </a:xfrm>
        </p:spPr>
        <p:txBody>
          <a:bodyPr vert="eaVert"/>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856232"/>
            <a:ext cx="6849208" cy="4453671"/>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eaLnBrk="0" fontAlgn="base" hangingPunct="0">
              <a:spcBef>
                <a:spcPct val="0"/>
              </a:spcBef>
              <a:spcAft>
                <a:spcPct val="0"/>
              </a:spcAft>
              <a:defRPr/>
            </a:pPr>
            <a:r>
              <a:rPr lang="en-US" sz="14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820278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6544" y="1122363"/>
            <a:ext cx="9144000" cy="2387600"/>
          </a:xfrm>
        </p:spPr>
        <p:txBody>
          <a:bodyPr anchor="b"/>
          <a:lstStyle>
            <a:lvl1pPr algn="ctr">
              <a:defRPr sz="60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66544" y="4012590"/>
            <a:ext cx="9144000" cy="165576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7794"/>
            <a:ext cx="1610336" cy="1610336"/>
          </a:xfrm>
          <a:prstGeom prst="rect">
            <a:avLst/>
          </a:prstGeom>
        </p:spPr>
      </p:pic>
    </p:spTree>
    <p:extLst>
      <p:ext uri="{BB962C8B-B14F-4D97-AF65-F5344CB8AC3E}">
        <p14:creationId xmlns:p14="http://schemas.microsoft.com/office/powerpoint/2010/main" val="33594788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317548" cy="1317548"/>
          </a:xfrm>
          <a:prstGeom prst="rect">
            <a:avLst/>
          </a:prstGeom>
        </p:spPr>
      </p:pic>
    </p:spTree>
    <p:extLst>
      <p:ext uri="{BB962C8B-B14F-4D97-AF65-F5344CB8AC3E}">
        <p14:creationId xmlns:p14="http://schemas.microsoft.com/office/powerpoint/2010/main" val="281593321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686" y="237045"/>
            <a:ext cx="11033004" cy="1186019"/>
          </a:xfrm>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6686" y="1479944"/>
            <a:ext cx="11033004"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468108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6544" y="237744"/>
            <a:ext cx="9645650" cy="1684841"/>
          </a:xfrm>
        </p:spPr>
        <p:txBody>
          <a:bodyPr anchor="ctr" anchorCtr="0">
            <a:normAutofit/>
          </a:bodyPr>
          <a:lstStyle>
            <a:lvl1pPr algn="ctr">
              <a:defRPr sz="4000" b="1">
                <a:solidFill>
                  <a:schemeClr val="bg2">
                    <a:lumMod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066544" y="4914900"/>
            <a:ext cx="9646920" cy="1174750"/>
          </a:xfrm>
        </p:spPr>
        <p:txBody>
          <a:bodyPr>
            <a:normAutofit/>
          </a:bodyPr>
          <a:lstStyle>
            <a:lvl1pPr marL="0" indent="0" algn="ctr">
              <a:buNone/>
              <a:defRPr sz="2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977" y="6645499"/>
            <a:ext cx="3668774" cy="12894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57794"/>
            <a:ext cx="1610336" cy="1610336"/>
          </a:xfrm>
          <a:prstGeom prst="rect">
            <a:avLst/>
          </a:prstGeom>
        </p:spPr>
      </p:pic>
    </p:spTree>
    <p:extLst>
      <p:ext uri="{BB962C8B-B14F-4D97-AF65-F5344CB8AC3E}">
        <p14:creationId xmlns:p14="http://schemas.microsoft.com/office/powerpoint/2010/main" val="147547615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61845" y="237045"/>
            <a:ext cx="10268712" cy="1186019"/>
          </a:xfrm>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461846" y="1572768"/>
            <a:ext cx="493877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29397" y="1573706"/>
            <a:ext cx="510116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20438798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39" y="237744"/>
            <a:ext cx="10268712" cy="1325563"/>
          </a:xfrm>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63040" y="1698619"/>
            <a:ext cx="4882004"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63040" y="2522531"/>
            <a:ext cx="4882004"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34469" y="1698619"/>
            <a:ext cx="5183188"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534469" y="2522531"/>
            <a:ext cx="5183188"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3687667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3920926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206247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31110393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237744"/>
            <a:ext cx="10268712" cy="530225"/>
          </a:xfrm>
        </p:spPr>
        <p:txBody>
          <a:bodyPr anchor="b"/>
          <a:lstStyle>
            <a:lvl1pPr>
              <a:defRPr sz="3200">
                <a:solidFill>
                  <a:schemeClr val="bg2">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12618" y="926125"/>
            <a:ext cx="6719133" cy="4677019"/>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63040" y="926125"/>
            <a:ext cx="3382840" cy="4684957"/>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18563550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50523" y="923544"/>
            <a:ext cx="560949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1463040" y="237744"/>
            <a:ext cx="10268712" cy="530225"/>
          </a:xfrm>
        </p:spPr>
        <p:txBody>
          <a:bodyPr anchor="b"/>
          <a:lstStyle>
            <a:lvl1pPr>
              <a:defRPr sz="3200">
                <a:solidFill>
                  <a:schemeClr val="bg2">
                    <a:lumMod val="25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p:nvPr>
        </p:nvSpPr>
        <p:spPr>
          <a:xfrm>
            <a:off x="1463040" y="923544"/>
            <a:ext cx="4079116" cy="4684957"/>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36821340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36385069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515" y="365125"/>
            <a:ext cx="2870285" cy="5811838"/>
          </a:xfrm>
        </p:spPr>
        <p:txBody>
          <a:bodyPr vert="eaVert"/>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463040" y="365125"/>
            <a:ext cx="6849208" cy="5811838"/>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6748334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6D27"/>
                </a:solidFill>
                <a:latin typeface="+mj-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914400" y="1498600"/>
            <a:ext cx="10363200" cy="4267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0886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144045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237744"/>
            <a:ext cx="10268712" cy="530225"/>
          </a:xfrm>
        </p:spPr>
        <p:txBody>
          <a:bodyPr anchor="b"/>
          <a:lstStyle>
            <a:lvl1pPr>
              <a:defRPr sz="3200">
                <a:solidFill>
                  <a:schemeClr val="bg2">
                    <a:lumMod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12618" y="926125"/>
            <a:ext cx="6719133" cy="4677019"/>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63040" y="926125"/>
            <a:ext cx="3382840" cy="4684957"/>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10" y="222488"/>
            <a:ext cx="1219952" cy="1219952"/>
          </a:xfrm>
          <a:prstGeom prst="rect">
            <a:avLst/>
          </a:prstGeom>
        </p:spPr>
      </p:pic>
    </p:spTree>
    <p:extLst>
      <p:ext uri="{BB962C8B-B14F-4D97-AF65-F5344CB8AC3E}">
        <p14:creationId xmlns:p14="http://schemas.microsoft.com/office/powerpoint/2010/main" val="272552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 y="1"/>
            <a:ext cx="12188952" cy="6857999"/>
          </a:xfrm>
          <a:prstGeom prst="rect">
            <a:avLst/>
          </a:prstGeom>
        </p:spPr>
      </p:pic>
      <p:sp>
        <p:nvSpPr>
          <p:cNvPr id="2" name="Title Placeholder 1"/>
          <p:cNvSpPr>
            <a:spLocks noGrp="1"/>
          </p:cNvSpPr>
          <p:nvPr>
            <p:ph type="title"/>
          </p:nvPr>
        </p:nvSpPr>
        <p:spPr>
          <a:xfrm>
            <a:off x="1461846" y="237045"/>
            <a:ext cx="10267844" cy="1186019"/>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61846" y="1479944"/>
            <a:ext cx="1026784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0800000">
            <a:off x="0" y="4959535"/>
            <a:ext cx="12188952" cy="1955345"/>
          </a:xfrm>
          <a:prstGeom prst="rect">
            <a:avLst/>
          </a:prstGeom>
          <a:effectLst>
            <a:glow rad="38100">
              <a:schemeClr val="accent4">
                <a:lumMod val="20000"/>
                <a:lumOff val="80000"/>
                <a:alpha val="13000"/>
              </a:schemeClr>
            </a:glow>
            <a:softEdge rad="0"/>
          </a:effectLst>
        </p:spPr>
      </p:pic>
      <p:sp>
        <p:nvSpPr>
          <p:cNvPr id="10" name="TextBox 9"/>
          <p:cNvSpPr txBox="1"/>
          <p:nvPr userDrawn="1"/>
        </p:nvSpPr>
        <p:spPr>
          <a:xfrm>
            <a:off x="211494" y="6495181"/>
            <a:ext cx="2438400" cy="276999"/>
          </a:xfrm>
          <a:prstGeom prst="rect">
            <a:avLst/>
          </a:prstGeom>
          <a:noFill/>
          <a:ln>
            <a:noFill/>
          </a:ln>
        </p:spPr>
        <p:txBody>
          <a:bodyPr wrap="square">
            <a:spAutoFit/>
          </a:bodyPr>
          <a:lstStyle/>
          <a:p>
            <a:pPr eaLnBrk="0" fontAlgn="base" hangingPunct="0">
              <a:spcBef>
                <a:spcPct val="0"/>
              </a:spcBef>
              <a:spcAft>
                <a:spcPct val="0"/>
              </a:spcAft>
              <a:defRPr/>
            </a:pPr>
            <a:r>
              <a:rPr lang="en-US" sz="12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932329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2">
              <a:lumMod val="25000"/>
            </a:schemeClr>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6402747"/>
            <a:ext cx="12192000" cy="457200"/>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37045"/>
            <a:ext cx="10922000" cy="1402897"/>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093"/>
            <a:ext cx="10922000" cy="4152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56781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32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6402747"/>
            <a:ext cx="12192000" cy="457200"/>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37045"/>
            <a:ext cx="10922000" cy="1402897"/>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093"/>
            <a:ext cx="10922000" cy="4152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659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32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6402747"/>
            <a:ext cx="12192000" cy="457200"/>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37045"/>
            <a:ext cx="10922000" cy="1402897"/>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093"/>
            <a:ext cx="10922000" cy="4152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10242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32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6402747"/>
            <a:ext cx="12192000" cy="457200"/>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37045"/>
            <a:ext cx="10922000" cy="1402897"/>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093"/>
            <a:ext cx="10922000" cy="4152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76379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32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 y="1"/>
            <a:ext cx="12188952" cy="6857999"/>
          </a:xfrm>
          <a:prstGeom prst="rect">
            <a:avLst/>
          </a:prstGeom>
        </p:spPr>
      </p:pic>
      <p:sp>
        <p:nvSpPr>
          <p:cNvPr id="2" name="Title Placeholder 1"/>
          <p:cNvSpPr>
            <a:spLocks noGrp="1"/>
          </p:cNvSpPr>
          <p:nvPr>
            <p:ph type="title"/>
          </p:nvPr>
        </p:nvSpPr>
        <p:spPr>
          <a:xfrm>
            <a:off x="1461846" y="237045"/>
            <a:ext cx="10267844" cy="1186019"/>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61846" y="1479944"/>
            <a:ext cx="1026784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0800000">
            <a:off x="0" y="4959535"/>
            <a:ext cx="12188952" cy="1955345"/>
          </a:xfrm>
          <a:prstGeom prst="rect">
            <a:avLst/>
          </a:prstGeom>
          <a:effectLst>
            <a:glow rad="38100">
              <a:schemeClr val="accent4">
                <a:lumMod val="20000"/>
                <a:lumOff val="80000"/>
                <a:alpha val="13000"/>
              </a:schemeClr>
            </a:glow>
            <a:softEdge rad="0"/>
          </a:effectLst>
        </p:spPr>
      </p:pic>
      <p:sp>
        <p:nvSpPr>
          <p:cNvPr id="10" name="TextBox 9"/>
          <p:cNvSpPr txBox="1"/>
          <p:nvPr userDrawn="1"/>
        </p:nvSpPr>
        <p:spPr>
          <a:xfrm>
            <a:off x="211494" y="6495181"/>
            <a:ext cx="2438400" cy="276999"/>
          </a:xfrm>
          <a:prstGeom prst="rect">
            <a:avLst/>
          </a:prstGeom>
          <a:noFill/>
          <a:ln>
            <a:noFill/>
          </a:ln>
        </p:spPr>
        <p:txBody>
          <a:bodyPr wrap="square">
            <a:spAutoFit/>
          </a:bodyPr>
          <a:lstStyle/>
          <a:p>
            <a:pPr eaLnBrk="0" fontAlgn="base" hangingPunct="0">
              <a:spcBef>
                <a:spcPct val="0"/>
              </a:spcBef>
              <a:spcAft>
                <a:spcPct val="0"/>
              </a:spcAft>
              <a:defRPr/>
            </a:pPr>
            <a:r>
              <a:rPr lang="en-US" sz="1200" b="1" dirty="0">
                <a:solidFill>
                  <a:prstClr val="white"/>
                </a:solidFill>
                <a:latin typeface="Helvetica" panose="020B0604020202030204" pitchFamily="34" charset="0"/>
              </a:rPr>
              <a:t>fisherphillips.com</a:t>
            </a:r>
          </a:p>
        </p:txBody>
      </p:sp>
    </p:spTree>
    <p:extLst>
      <p:ext uri="{BB962C8B-B14F-4D97-AF65-F5344CB8AC3E}">
        <p14:creationId xmlns:p14="http://schemas.microsoft.com/office/powerpoint/2010/main" val="6288169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2">
              <a:lumMod val="25000"/>
            </a:schemeClr>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vance@fisherphillips.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hyperlink" Target="https://www.osha.gov/dep/memos/recordkeeping_memo_11102016.html" TargetMode="External"/><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hyperlink" Target="mailto:tvance@fisherphillips.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hyperlink" Target="mailto:tvance@fisherphillips.co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latin typeface="Garamond" panose="02020404030301010803" pitchFamily="18" charset="0"/>
              </a:rPr>
              <a:t>Testing for Opioids and Cannabis in the Workplace: What Should Employers Know?</a:t>
            </a:r>
            <a:endParaRPr lang="en-US" dirty="0">
              <a:latin typeface="Garamond" panose="02020404030301010803" pitchFamily="18" charset="0"/>
            </a:endParaRPr>
          </a:p>
        </p:txBody>
      </p:sp>
      <p:sp>
        <p:nvSpPr>
          <p:cNvPr id="5" name="Text Placeholder 4"/>
          <p:cNvSpPr>
            <a:spLocks noGrp="1"/>
          </p:cNvSpPr>
          <p:nvPr>
            <p:ph type="body" idx="1"/>
          </p:nvPr>
        </p:nvSpPr>
        <p:spPr>
          <a:xfrm>
            <a:off x="1865822" y="4617720"/>
            <a:ext cx="9646920" cy="1174750"/>
          </a:xfrm>
        </p:spPr>
        <p:txBody>
          <a:bodyPr>
            <a:noAutofit/>
          </a:bodyPr>
          <a:lstStyle/>
          <a:p>
            <a:pPr>
              <a:spcBef>
                <a:spcPts val="0"/>
              </a:spcBef>
            </a:pPr>
            <a:r>
              <a:rPr lang="en-US" sz="3200" dirty="0">
                <a:latin typeface="+mn-lt"/>
                <a:cs typeface="Arial" panose="020B0604020202020204" pitchFamily="34" charset="0"/>
              </a:rPr>
              <a:t>Presented by:</a:t>
            </a:r>
            <a:br>
              <a:rPr lang="en-US" sz="3200" dirty="0">
                <a:latin typeface="+mn-lt"/>
                <a:cs typeface="Arial" panose="020B0604020202020204" pitchFamily="34" charset="0"/>
              </a:rPr>
            </a:br>
            <a:r>
              <a:rPr lang="en-US" sz="2400" b="1" dirty="0" smtClean="0">
                <a:latin typeface="+mn-lt"/>
                <a:cs typeface="Arial" panose="020B0604020202020204" pitchFamily="34" charset="0"/>
              </a:rPr>
              <a:t>Travis W. Vance </a:t>
            </a:r>
          </a:p>
          <a:p>
            <a:pPr>
              <a:spcBef>
                <a:spcPts val="0"/>
              </a:spcBef>
            </a:pPr>
            <a:r>
              <a:rPr lang="en-US" sz="2400" dirty="0" smtClean="0">
                <a:latin typeface="+mn-lt"/>
                <a:cs typeface="Arial" panose="020B0604020202020204" pitchFamily="34" charset="0"/>
              </a:rPr>
              <a:t>(704) 334-4565</a:t>
            </a:r>
            <a:r>
              <a:rPr lang="en-US" sz="2400" dirty="0">
                <a:latin typeface="+mn-lt"/>
                <a:cs typeface="Arial" panose="020B0604020202020204" pitchFamily="34" charset="0"/>
              </a:rPr>
              <a:t/>
            </a:r>
            <a:br>
              <a:rPr lang="en-US" sz="2400" dirty="0">
                <a:latin typeface="+mn-lt"/>
                <a:cs typeface="Arial" panose="020B0604020202020204" pitchFamily="34" charset="0"/>
              </a:rPr>
            </a:br>
            <a:r>
              <a:rPr lang="en-US" sz="2400" dirty="0" smtClean="0">
                <a:latin typeface="+mn-lt"/>
                <a:cs typeface="Arial" panose="020B0604020202020204" pitchFamily="34" charset="0"/>
                <a:hlinkClick r:id="rId3"/>
              </a:rPr>
              <a:t>tvance@fisherphillips.com</a:t>
            </a:r>
            <a:r>
              <a:rPr lang="en-US" sz="2400" dirty="0" smtClean="0">
                <a:latin typeface="+mn-lt"/>
                <a:cs typeface="Arial" panose="020B0604020202020204" pitchFamily="34" charset="0"/>
              </a:rPr>
              <a:t> </a:t>
            </a:r>
            <a:endParaRPr lang="en-US" sz="2400" dirty="0">
              <a:latin typeface="+mn-lt"/>
              <a:cs typeface="Arial" panose="020B0604020202020204" pitchFamily="34" charset="0"/>
            </a:endParaRPr>
          </a:p>
        </p:txBody>
      </p:sp>
      <p:pic>
        <p:nvPicPr>
          <p:cNvPr id="1026" name="Picture 2" descr="Image result for opioid mariju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655" y="1654746"/>
            <a:ext cx="5695253" cy="296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61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medical marijuana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731" y="2075379"/>
            <a:ext cx="3363674" cy="3258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76580" y="190926"/>
            <a:ext cx="8229601" cy="769441"/>
          </a:xfrm>
          <a:prstGeom prst="rect">
            <a:avLst/>
          </a:prstGeom>
          <a:noFill/>
        </p:spPr>
        <p:txBody>
          <a:bodyPr wrap="square" rtlCol="0">
            <a:spAutoFit/>
          </a:bodyPr>
          <a:lstStyle/>
          <a:p>
            <a:pPr algn="ctr"/>
            <a:r>
              <a:rPr lang="en-US" sz="4400" b="1" u="sng" dirty="0">
                <a:solidFill>
                  <a:srgbClr val="70AD47"/>
                </a:solidFill>
              </a:rPr>
              <a:t>Marijuana In The Workplace</a:t>
            </a:r>
          </a:p>
        </p:txBody>
      </p:sp>
      <p:sp>
        <p:nvSpPr>
          <p:cNvPr id="3" name="TextBox 2"/>
          <p:cNvSpPr txBox="1"/>
          <p:nvPr/>
        </p:nvSpPr>
        <p:spPr>
          <a:xfrm>
            <a:off x="305470" y="929249"/>
            <a:ext cx="10260098" cy="3908762"/>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prstClr val="black"/>
                </a:solidFill>
              </a:rPr>
              <a:t>Employers do not need to allow use or possession at work</a:t>
            </a:r>
          </a:p>
          <a:p>
            <a:pPr marL="285750" indent="-285750">
              <a:buFont typeface="Arial" panose="020B0604020202020204" pitchFamily="34" charset="0"/>
              <a:buChar char="•"/>
            </a:pPr>
            <a:r>
              <a:rPr lang="en-US" sz="3200" dirty="0">
                <a:solidFill>
                  <a:prstClr val="black"/>
                </a:solidFill>
              </a:rPr>
              <a:t>But what about offsite use and positive drug tests?</a:t>
            </a:r>
          </a:p>
          <a:p>
            <a:pPr marL="285750" indent="-285750">
              <a:buFont typeface="Arial" panose="020B0604020202020204" pitchFamily="34" charset="0"/>
              <a:buChar char="•"/>
            </a:pPr>
            <a:r>
              <a:rPr lang="en-US" sz="3200" dirty="0">
                <a:solidFill>
                  <a:prstClr val="black"/>
                </a:solidFill>
              </a:rPr>
              <a:t>Employers won decisions in California (2008), Oregon (2010), Washington (2011), Montana (2012), Colorado (2015), and New Mexico (2016) –</a:t>
            </a:r>
            <a:r>
              <a:rPr lang="en-US" sz="3200" i="1" dirty="0">
                <a:solidFill>
                  <a:prstClr val="black"/>
                </a:solidFill>
              </a:rPr>
              <a:t>do not have to accommodate medical marijuana use</a:t>
            </a:r>
          </a:p>
          <a:p>
            <a:endParaRPr lang="en-US" sz="2800" dirty="0">
              <a:solidFill>
                <a:prstClr val="black"/>
              </a:solidFill>
            </a:endParaRPr>
          </a:p>
          <a:p>
            <a:r>
              <a:rPr lang="en-US" sz="2800" b="1" i="1" dirty="0">
                <a:solidFill>
                  <a:prstClr val="black"/>
                </a:solidFill>
              </a:rPr>
              <a:t>	</a:t>
            </a:r>
          </a:p>
        </p:txBody>
      </p:sp>
      <p:pic>
        <p:nvPicPr>
          <p:cNvPr id="4098" name="Picture 2" descr="Double Exclamation Mark on Apple iOS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97" y="4036263"/>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5275" y="4065504"/>
            <a:ext cx="9222268" cy="2277547"/>
          </a:xfrm>
          <a:prstGeom prst="rect">
            <a:avLst/>
          </a:prstGeom>
          <a:noFill/>
        </p:spPr>
        <p:txBody>
          <a:bodyPr wrap="none" rtlCol="0">
            <a:spAutoFit/>
          </a:bodyPr>
          <a:lstStyle/>
          <a:p>
            <a:r>
              <a:rPr lang="en-US" sz="3200" b="1" i="1" dirty="0" err="1">
                <a:solidFill>
                  <a:prstClr val="black"/>
                </a:solidFill>
              </a:rPr>
              <a:t>Barbuto</a:t>
            </a:r>
            <a:r>
              <a:rPr lang="en-US" sz="3200" b="1" i="1" dirty="0">
                <a:solidFill>
                  <a:prstClr val="black"/>
                </a:solidFill>
              </a:rPr>
              <a:t> v. Advantage Sales &amp; Marketing 	</a:t>
            </a:r>
          </a:p>
          <a:p>
            <a:r>
              <a:rPr lang="en-US" sz="2800" dirty="0">
                <a:solidFill>
                  <a:prstClr val="black"/>
                </a:solidFill>
              </a:rPr>
              <a:t>(Massachusetts July 27, 2017)</a:t>
            </a:r>
          </a:p>
          <a:p>
            <a:pPr marL="742950" lvl="1" indent="-285750">
              <a:buFont typeface="Arial" panose="020B0604020202020204" pitchFamily="34" charset="0"/>
              <a:buChar char="•"/>
            </a:pPr>
            <a:r>
              <a:rPr lang="en-US" sz="3200" b="1" i="1" dirty="0">
                <a:solidFill>
                  <a:srgbClr val="C00000"/>
                </a:solidFill>
              </a:rPr>
              <a:t>Employees might be entitled to accommodations</a:t>
            </a:r>
          </a:p>
          <a:p>
            <a:pPr marL="742950" lvl="1" indent="-285750">
              <a:buFont typeface="Arial" panose="020B0604020202020204" pitchFamily="34" charset="0"/>
              <a:buChar char="•"/>
            </a:pPr>
            <a:r>
              <a:rPr lang="en-US" sz="3200" b="1" i="1" dirty="0">
                <a:solidFill>
                  <a:srgbClr val="C00000"/>
                </a:solidFill>
              </a:rPr>
              <a:t>Employers must engage in interactive process</a:t>
            </a:r>
          </a:p>
          <a:p>
            <a:endParaRPr lang="en-US" dirty="0">
              <a:solidFill>
                <a:srgbClr val="C00000"/>
              </a:solidFill>
            </a:endParaRPr>
          </a:p>
        </p:txBody>
      </p:sp>
    </p:spTree>
    <p:extLst>
      <p:ext uri="{BB962C8B-B14F-4D97-AF65-F5344CB8AC3E}">
        <p14:creationId xmlns:p14="http://schemas.microsoft.com/office/powerpoint/2010/main" val="51965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870" y="1069145"/>
            <a:ext cx="11972260"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prstClr val="black"/>
                </a:solidFill>
              </a:rPr>
              <a:t>10 </a:t>
            </a:r>
            <a:r>
              <a:rPr lang="en-US" sz="3200" dirty="0">
                <a:solidFill>
                  <a:prstClr val="black"/>
                </a:solidFill>
              </a:rPr>
              <a:t>states and D.C. now permit recreational marijuana </a:t>
            </a:r>
            <a:r>
              <a:rPr lang="en-US" sz="3200" dirty="0" smtClean="0">
                <a:solidFill>
                  <a:prstClr val="black"/>
                </a:solidFill>
              </a:rPr>
              <a:t>(Alaska, California, Colorado, Maine, Massachusetts, Michigan, Nevada, Oregon, Vermont, and Washington)</a:t>
            </a:r>
            <a:endParaRPr lang="en-US" sz="3200" dirty="0">
              <a:solidFill>
                <a:prstClr val="black"/>
              </a:solidFill>
            </a:endParaRPr>
          </a:p>
          <a:p>
            <a:pPr marL="285750" indent="-285750">
              <a:buFont typeface="Arial" panose="020B0604020202020204" pitchFamily="34" charset="0"/>
              <a:buChar char="•"/>
            </a:pPr>
            <a:r>
              <a:rPr lang="en-US" sz="3200" dirty="0">
                <a:solidFill>
                  <a:prstClr val="black"/>
                </a:solidFill>
              </a:rPr>
              <a:t>Zero-tolerance policies and practices may still be permitted</a:t>
            </a:r>
          </a:p>
          <a:p>
            <a:pPr marL="285750" indent="-285750">
              <a:buFont typeface="Arial" panose="020B0604020202020204" pitchFamily="34" charset="0"/>
              <a:buChar char="•"/>
            </a:pPr>
            <a:r>
              <a:rPr lang="en-US" sz="3200" dirty="0">
                <a:solidFill>
                  <a:prstClr val="black"/>
                </a:solidFill>
              </a:rPr>
              <a:t>How to handle inquiries from employees?</a:t>
            </a:r>
          </a:p>
          <a:p>
            <a:pPr marL="285750" indent="-285750">
              <a:buFont typeface="Arial" panose="020B0604020202020204" pitchFamily="34" charset="0"/>
              <a:buChar char="•"/>
            </a:pPr>
            <a:r>
              <a:rPr lang="en-US" sz="3200" dirty="0">
                <a:solidFill>
                  <a:prstClr val="black"/>
                </a:solidFill>
              </a:rPr>
              <a:t>What if you want to have a more relaxed standard?</a:t>
            </a:r>
          </a:p>
          <a:p>
            <a:pPr marL="742950" lvl="1" indent="-285750">
              <a:buFont typeface="Arial" panose="020B0604020202020204" pitchFamily="34" charset="0"/>
              <a:buChar char="•"/>
            </a:pPr>
            <a:r>
              <a:rPr lang="en-US" sz="3200" i="1" dirty="0">
                <a:solidFill>
                  <a:prstClr val="black"/>
                </a:solidFill>
              </a:rPr>
              <a:t>Consider safety-sensitive positions and federal obligations before acting</a:t>
            </a:r>
          </a:p>
        </p:txBody>
      </p:sp>
      <p:sp>
        <p:nvSpPr>
          <p:cNvPr id="5" name="TextBox 4"/>
          <p:cNvSpPr txBox="1"/>
          <p:nvPr/>
        </p:nvSpPr>
        <p:spPr>
          <a:xfrm>
            <a:off x="2613246" y="137603"/>
            <a:ext cx="6724073" cy="830997"/>
          </a:xfrm>
          <a:prstGeom prst="rect">
            <a:avLst/>
          </a:prstGeom>
          <a:noFill/>
        </p:spPr>
        <p:txBody>
          <a:bodyPr wrap="square" rtlCol="0">
            <a:spAutoFit/>
          </a:bodyPr>
          <a:lstStyle/>
          <a:p>
            <a:pPr algn="ctr"/>
            <a:r>
              <a:rPr lang="en-US" sz="4800" b="1" dirty="0">
                <a:solidFill>
                  <a:srgbClr val="70AD47">
                    <a:lumMod val="75000"/>
                  </a:srgbClr>
                </a:solidFill>
              </a:rPr>
              <a:t>Recreational Marijuana</a:t>
            </a:r>
          </a:p>
        </p:txBody>
      </p:sp>
      <p:pic>
        <p:nvPicPr>
          <p:cNvPr id="8196" name="Picture 4" descr="Image result for recreational marijuana"/>
          <p:cNvPicPr>
            <a:picLocks noChangeAspect="1" noChangeArrowheads="1"/>
          </p:cNvPicPr>
          <p:nvPr/>
        </p:nvPicPr>
        <p:blipFill rotWithShape="1">
          <a:blip r:embed="rId3">
            <a:extLst>
              <a:ext uri="{28A0092B-C50C-407E-A947-70E740481C1C}">
                <a14:useLocalDpi xmlns:a14="http://schemas.microsoft.com/office/drawing/2010/main" val="0"/>
              </a:ext>
            </a:extLst>
          </a:blip>
          <a:srcRect t="63411" b="18915"/>
          <a:stretch/>
        </p:blipFill>
        <p:spPr bwMode="auto">
          <a:xfrm>
            <a:off x="0" y="4709121"/>
            <a:ext cx="12192000" cy="121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31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marijuana leaf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914" y="367797"/>
            <a:ext cx="1814311" cy="15179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jess sessions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77849"/>
            <a:ext cx="4353106" cy="43531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Image result for cartoon thinking bubble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638" y="-33569"/>
            <a:ext cx="3023086" cy="30230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Image result for red ban symbol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274" y="263633"/>
            <a:ext cx="1903813" cy="19038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artoon bubble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2363" y="-132970"/>
            <a:ext cx="6236342" cy="59808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34881" y="459234"/>
            <a:ext cx="5369791" cy="954107"/>
          </a:xfrm>
          <a:prstGeom prst="rect">
            <a:avLst/>
          </a:prstGeom>
          <a:noFill/>
        </p:spPr>
        <p:txBody>
          <a:bodyPr wrap="square" rtlCol="0">
            <a:spAutoFit/>
          </a:bodyPr>
          <a:lstStyle/>
          <a:p>
            <a:r>
              <a:rPr lang="en-US" sz="2800" b="1" dirty="0">
                <a:solidFill>
                  <a:prstClr val="black"/>
                </a:solidFill>
                <a:latin typeface="MV Boli" panose="02000500030200090000" pitchFamily="2" charset="0"/>
                <a:cs typeface="MV Boli" panose="02000500030200090000" pitchFamily="2" charset="0"/>
              </a:rPr>
              <a:t>“Good people don’t smoke marijuana…” 4/5/16</a:t>
            </a:r>
          </a:p>
        </p:txBody>
      </p:sp>
      <p:sp>
        <p:nvSpPr>
          <p:cNvPr id="8" name="Rectangle 7"/>
          <p:cNvSpPr/>
          <p:nvPr/>
        </p:nvSpPr>
        <p:spPr>
          <a:xfrm>
            <a:off x="4120892" y="1477974"/>
            <a:ext cx="6150028" cy="2246769"/>
          </a:xfrm>
          <a:prstGeom prst="rect">
            <a:avLst/>
          </a:prstGeom>
        </p:spPr>
        <p:txBody>
          <a:bodyPr wrap="square">
            <a:spAutoFit/>
          </a:bodyPr>
          <a:lstStyle/>
          <a:p>
            <a:r>
              <a:rPr lang="en-US" sz="2800" b="1" dirty="0">
                <a:solidFill>
                  <a:prstClr val="black"/>
                </a:solidFill>
                <a:latin typeface="MV Boli" panose="02000500030200090000" pitchFamily="2" charset="0"/>
                <a:cs typeface="MV Boli" panose="02000500030200090000" pitchFamily="2" charset="0"/>
              </a:rPr>
              <a:t>“It remains a violation of federal law to distribute marijuana throughout any place in the US, whether a state legalizes it or not” 2/27/17</a:t>
            </a:r>
          </a:p>
        </p:txBody>
      </p:sp>
      <p:pic>
        <p:nvPicPr>
          <p:cNvPr id="3074" name="Picture 2" descr="Image result for blank scroll png"/>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rot="487121">
            <a:off x="8011285" y="3092460"/>
            <a:ext cx="3586774" cy="36475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792204">
            <a:off x="8494404" y="4058676"/>
            <a:ext cx="2620537" cy="1384995"/>
          </a:xfrm>
          <a:prstGeom prst="rect">
            <a:avLst/>
          </a:prstGeom>
          <a:noFill/>
        </p:spPr>
        <p:txBody>
          <a:bodyPr wrap="square" rtlCol="0">
            <a:spAutoFit/>
          </a:bodyPr>
          <a:lstStyle/>
          <a:p>
            <a:pPr algn="ctr"/>
            <a:r>
              <a:rPr lang="en-US" sz="2800" b="1" dirty="0">
                <a:solidFill>
                  <a:prstClr val="black"/>
                </a:solidFill>
                <a:latin typeface="Courier New" panose="02070309020205020404" pitchFamily="49" charset="0"/>
                <a:cs typeface="Courier New" panose="02070309020205020404" pitchFamily="49" charset="0"/>
              </a:rPr>
              <a:t>Sessions </a:t>
            </a:r>
          </a:p>
          <a:p>
            <a:pPr algn="ctr"/>
            <a:r>
              <a:rPr lang="en-US" sz="2800" b="1" dirty="0">
                <a:solidFill>
                  <a:prstClr val="black"/>
                </a:solidFill>
                <a:latin typeface="Courier New" panose="02070309020205020404" pitchFamily="49" charset="0"/>
                <a:cs typeface="Courier New" panose="02070309020205020404" pitchFamily="49" charset="0"/>
              </a:rPr>
              <a:t>Memo</a:t>
            </a:r>
          </a:p>
          <a:p>
            <a:pPr algn="ctr"/>
            <a:r>
              <a:rPr lang="en-US" sz="2800" b="1" dirty="0">
                <a:solidFill>
                  <a:prstClr val="black"/>
                </a:solidFill>
                <a:latin typeface="Courier New" panose="02070309020205020404" pitchFamily="49" charset="0"/>
                <a:cs typeface="Courier New" panose="02070309020205020404" pitchFamily="49" charset="0"/>
              </a:rPr>
              <a:t>1/4/18</a:t>
            </a:r>
          </a:p>
        </p:txBody>
      </p:sp>
    </p:spTree>
    <p:extLst>
      <p:ext uri="{BB962C8B-B14F-4D97-AF65-F5344CB8AC3E}">
        <p14:creationId xmlns:p14="http://schemas.microsoft.com/office/powerpoint/2010/main" val="29436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05" y="237045"/>
            <a:ext cx="10270273" cy="1402897"/>
          </a:xfrm>
        </p:spPr>
        <p:txBody>
          <a:bodyPr>
            <a:normAutofit/>
          </a:bodyPr>
          <a:lstStyle/>
          <a:p>
            <a:pPr algn="ctr"/>
            <a:r>
              <a:rPr lang="en-US" sz="4400" b="1" dirty="0" smtClean="0">
                <a:latin typeface="Garamond" panose="02020404030301010803" pitchFamily="18" charset="0"/>
              </a:rPr>
              <a:t>Drug Testing: A Case Study</a:t>
            </a:r>
            <a:endParaRPr lang="en-US" sz="4400" b="1" dirty="0">
              <a:latin typeface="Garamond" panose="02020404030301010803" pitchFamily="18" charset="0"/>
            </a:endParaRPr>
          </a:p>
        </p:txBody>
      </p:sp>
      <p:sp>
        <p:nvSpPr>
          <p:cNvPr id="3" name="Content Placeholder 2"/>
          <p:cNvSpPr>
            <a:spLocks noGrp="1"/>
          </p:cNvSpPr>
          <p:nvPr>
            <p:ph idx="1"/>
          </p:nvPr>
        </p:nvSpPr>
        <p:spPr>
          <a:xfrm>
            <a:off x="358587" y="1639942"/>
            <a:ext cx="11259671" cy="4087368"/>
          </a:xfrm>
        </p:spPr>
        <p:txBody>
          <a:bodyPr/>
          <a:lstStyle/>
          <a:p>
            <a:pPr marL="0" indent="0" algn="ctr">
              <a:lnSpc>
                <a:spcPct val="100000"/>
              </a:lnSpc>
              <a:spcBef>
                <a:spcPts val="0"/>
              </a:spcBef>
              <a:buNone/>
            </a:pPr>
            <a:r>
              <a:rPr lang="en-US" dirty="0">
                <a:latin typeface="Garamond" panose="02020404030301010803" pitchFamily="18" charset="0"/>
              </a:rPr>
              <a:t>On </a:t>
            </a:r>
            <a:r>
              <a:rPr lang="en-US" dirty="0" smtClean="0">
                <a:latin typeface="Garamond" panose="02020404030301010803" pitchFamily="18" charset="0"/>
              </a:rPr>
              <a:t>March 29, 2018, </a:t>
            </a:r>
            <a:r>
              <a:rPr lang="en-US" dirty="0">
                <a:latin typeface="Garamond" panose="02020404030301010803" pitchFamily="18" charset="0"/>
              </a:rPr>
              <a:t>you learn that an accident involving a </a:t>
            </a:r>
            <a:endParaRPr lang="en-US" dirty="0" smtClean="0">
              <a:latin typeface="Garamond" panose="02020404030301010803" pitchFamily="18" charset="0"/>
            </a:endParaRPr>
          </a:p>
          <a:p>
            <a:pPr marL="0" indent="0" algn="ctr">
              <a:lnSpc>
                <a:spcPct val="100000"/>
              </a:lnSpc>
              <a:spcBef>
                <a:spcPts val="0"/>
              </a:spcBef>
              <a:buNone/>
            </a:pPr>
            <a:r>
              <a:rPr lang="en-US" dirty="0" smtClean="0">
                <a:latin typeface="Garamond" panose="02020404030301010803" pitchFamily="18" charset="0"/>
              </a:rPr>
              <a:t>forklift </a:t>
            </a:r>
            <a:r>
              <a:rPr lang="en-US" dirty="0">
                <a:latin typeface="Garamond" panose="02020404030301010803" pitchFamily="18" charset="0"/>
              </a:rPr>
              <a:t>occurred at 2:00 p.m. the day before, </a:t>
            </a:r>
            <a:r>
              <a:rPr lang="en-US" dirty="0" smtClean="0">
                <a:latin typeface="Garamond" panose="02020404030301010803" pitchFamily="18" charset="0"/>
              </a:rPr>
              <a:t>March 28.</a:t>
            </a:r>
            <a:endParaRPr lang="en-US" dirty="0">
              <a:latin typeface="Garamond" panose="02020404030301010803" pitchFamily="18" charset="0"/>
            </a:endParaRPr>
          </a:p>
          <a:p>
            <a:pPr marL="0" indent="0" algn="ctr">
              <a:lnSpc>
                <a:spcPct val="100000"/>
              </a:lnSpc>
              <a:spcBef>
                <a:spcPts val="0"/>
              </a:spcBef>
              <a:buNone/>
            </a:pPr>
            <a:endParaRPr lang="en-US" dirty="0" smtClean="0">
              <a:latin typeface="Garamond" panose="02020404030301010803" pitchFamily="18" charset="0"/>
            </a:endParaRPr>
          </a:p>
          <a:p>
            <a:pPr marL="0" indent="0" algn="ctr">
              <a:lnSpc>
                <a:spcPct val="100000"/>
              </a:lnSpc>
              <a:spcBef>
                <a:spcPts val="0"/>
              </a:spcBef>
              <a:buNone/>
            </a:pPr>
            <a:r>
              <a:rPr lang="en-US" dirty="0" smtClean="0">
                <a:latin typeface="Garamond" panose="02020404030301010803" pitchFamily="18" charset="0"/>
              </a:rPr>
              <a:t>The </a:t>
            </a:r>
            <a:r>
              <a:rPr lang="en-US" dirty="0">
                <a:latin typeface="Garamond" panose="02020404030301010803" pitchFamily="18" charset="0"/>
              </a:rPr>
              <a:t>employee driving the forklift suffered an injury, </a:t>
            </a:r>
            <a:endParaRPr lang="en-US" dirty="0" smtClean="0">
              <a:latin typeface="Garamond" panose="02020404030301010803" pitchFamily="18" charset="0"/>
            </a:endParaRPr>
          </a:p>
          <a:p>
            <a:pPr marL="0" indent="0" algn="ctr">
              <a:lnSpc>
                <a:spcPct val="100000"/>
              </a:lnSpc>
              <a:spcBef>
                <a:spcPts val="0"/>
              </a:spcBef>
              <a:buNone/>
            </a:pPr>
            <a:r>
              <a:rPr lang="en-US" dirty="0" smtClean="0">
                <a:latin typeface="Garamond" panose="02020404030301010803" pitchFamily="18" charset="0"/>
              </a:rPr>
              <a:t>drove </a:t>
            </a:r>
            <a:r>
              <a:rPr lang="en-US" dirty="0">
                <a:latin typeface="Garamond" panose="02020404030301010803" pitchFamily="18" charset="0"/>
              </a:rPr>
              <a:t>himself to the hospital and was admitted overnight. </a:t>
            </a:r>
          </a:p>
          <a:p>
            <a:pPr marL="0" indent="0" algn="ctr">
              <a:lnSpc>
                <a:spcPct val="100000"/>
              </a:lnSpc>
              <a:spcBef>
                <a:spcPts val="0"/>
              </a:spcBef>
              <a:buNone/>
            </a:pPr>
            <a:endParaRPr lang="en-US" dirty="0" smtClean="0">
              <a:latin typeface="Garamond" panose="02020404030301010803" pitchFamily="18" charset="0"/>
            </a:endParaRPr>
          </a:p>
          <a:p>
            <a:pPr marL="0" indent="0" algn="ctr">
              <a:lnSpc>
                <a:spcPct val="100000"/>
              </a:lnSpc>
              <a:spcBef>
                <a:spcPts val="0"/>
              </a:spcBef>
              <a:buNone/>
            </a:pPr>
            <a:r>
              <a:rPr lang="en-US" dirty="0" smtClean="0">
                <a:latin typeface="Garamond" panose="02020404030301010803" pitchFamily="18" charset="0"/>
              </a:rPr>
              <a:t>Neither </a:t>
            </a:r>
            <a:r>
              <a:rPr lang="en-US" dirty="0">
                <a:latin typeface="Garamond" panose="02020404030301010803" pitchFamily="18" charset="0"/>
              </a:rPr>
              <a:t>the injured employee nor the two employee </a:t>
            </a:r>
            <a:endParaRPr lang="en-US" dirty="0" smtClean="0">
              <a:latin typeface="Garamond" panose="02020404030301010803" pitchFamily="18" charset="0"/>
            </a:endParaRPr>
          </a:p>
          <a:p>
            <a:pPr marL="0" indent="0" algn="ctr">
              <a:lnSpc>
                <a:spcPct val="100000"/>
              </a:lnSpc>
              <a:spcBef>
                <a:spcPts val="0"/>
              </a:spcBef>
              <a:buNone/>
            </a:pPr>
            <a:r>
              <a:rPr lang="en-US" dirty="0" smtClean="0">
                <a:latin typeface="Garamond" panose="02020404030301010803" pitchFamily="18" charset="0"/>
              </a:rPr>
              <a:t>witnesses </a:t>
            </a:r>
            <a:r>
              <a:rPr lang="en-US" dirty="0">
                <a:latin typeface="Garamond" panose="02020404030301010803" pitchFamily="18" charset="0"/>
              </a:rPr>
              <a:t>informed management of the accident.</a:t>
            </a:r>
          </a:p>
          <a:p>
            <a:endParaRPr lang="en-US" dirty="0"/>
          </a:p>
        </p:txBody>
      </p:sp>
    </p:spTree>
    <p:extLst>
      <p:ext uri="{BB962C8B-B14F-4D97-AF65-F5344CB8AC3E}">
        <p14:creationId xmlns:p14="http://schemas.microsoft.com/office/powerpoint/2010/main" val="405570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Garamond" panose="02020404030301010803" pitchFamily="18" charset="0"/>
              </a:rPr>
              <a:t>Case Study (Cont’d)</a:t>
            </a:r>
            <a:endParaRPr lang="en-US" sz="4400" b="1" dirty="0">
              <a:latin typeface="Garamond" panose="02020404030301010803" pitchFamily="18" charset="0"/>
            </a:endParaRPr>
          </a:p>
        </p:txBody>
      </p:sp>
      <p:sp>
        <p:nvSpPr>
          <p:cNvPr id="3" name="Content Placeholder 2"/>
          <p:cNvSpPr>
            <a:spLocks noGrp="1"/>
          </p:cNvSpPr>
          <p:nvPr>
            <p:ph idx="1"/>
          </p:nvPr>
        </p:nvSpPr>
        <p:spPr>
          <a:xfrm>
            <a:off x="779930" y="1470750"/>
            <a:ext cx="10270272" cy="4152034"/>
          </a:xfrm>
        </p:spPr>
        <p:txBody>
          <a:bodyPr/>
          <a:lstStyle/>
          <a:p>
            <a:pPr marL="0" lvl="0" indent="0">
              <a:lnSpc>
                <a:spcPct val="100000"/>
              </a:lnSpc>
              <a:spcBef>
                <a:spcPts val="0"/>
              </a:spcBef>
              <a:buNone/>
            </a:pPr>
            <a:r>
              <a:rPr lang="en-US" sz="2400" dirty="0">
                <a:solidFill>
                  <a:prstClr val="black"/>
                </a:solidFill>
                <a:latin typeface="Garamond" panose="02020404030301010803" pitchFamily="18" charset="0"/>
                <a:cs typeface="Helvetica" panose="020B0604020202020204" pitchFamily="34" charset="0"/>
              </a:rPr>
              <a:t>1. Can you drug test the employee? </a:t>
            </a:r>
          </a:p>
          <a:p>
            <a:pPr marL="0" lvl="0" indent="0">
              <a:lnSpc>
                <a:spcPct val="100000"/>
              </a:lnSpc>
              <a:spcBef>
                <a:spcPts val="0"/>
              </a:spcBef>
              <a:buNone/>
            </a:pPr>
            <a:r>
              <a:rPr lang="en-US" sz="2400" dirty="0">
                <a:solidFill>
                  <a:prstClr val="black"/>
                </a:solidFill>
                <a:latin typeface="Garamond" panose="02020404030301010803" pitchFamily="18" charset="0"/>
                <a:cs typeface="Helvetica" panose="020B0604020202020204" pitchFamily="34" charset="0"/>
              </a:rPr>
              <a:t>		A. Yes 	B. No</a:t>
            </a:r>
          </a:p>
          <a:p>
            <a:pPr marL="0" lvl="0" indent="0">
              <a:lnSpc>
                <a:spcPct val="100000"/>
              </a:lnSpc>
              <a:spcBef>
                <a:spcPts val="0"/>
              </a:spcBef>
              <a:buNone/>
            </a:pPr>
            <a:endParaRPr lang="en-US" sz="2400" dirty="0">
              <a:solidFill>
                <a:prstClr val="black"/>
              </a:solidFill>
              <a:latin typeface="Garamond" panose="02020404030301010803" pitchFamily="18" charset="0"/>
              <a:cs typeface="Helvetica" panose="020B0604020202020204" pitchFamily="34" charset="0"/>
            </a:endParaRPr>
          </a:p>
          <a:p>
            <a:pPr marL="0" lvl="0" indent="0">
              <a:lnSpc>
                <a:spcPct val="100000"/>
              </a:lnSpc>
              <a:spcBef>
                <a:spcPts val="0"/>
              </a:spcBef>
              <a:buNone/>
            </a:pPr>
            <a:r>
              <a:rPr lang="en-US" sz="2400" dirty="0">
                <a:solidFill>
                  <a:prstClr val="black"/>
                </a:solidFill>
                <a:latin typeface="Garamond" panose="02020404030301010803" pitchFamily="18" charset="0"/>
                <a:cs typeface="Helvetica" panose="020B0604020202020204" pitchFamily="34" charset="0"/>
              </a:rPr>
              <a:t>2. Can you discipline the employees for not notifying management of the accident/injury? </a:t>
            </a:r>
          </a:p>
          <a:p>
            <a:pPr marL="0" lvl="0" indent="0">
              <a:lnSpc>
                <a:spcPct val="100000"/>
              </a:lnSpc>
              <a:spcBef>
                <a:spcPts val="0"/>
              </a:spcBef>
              <a:buNone/>
            </a:pPr>
            <a:r>
              <a:rPr lang="en-US" sz="2400" dirty="0">
                <a:solidFill>
                  <a:prstClr val="black"/>
                </a:solidFill>
                <a:latin typeface="Garamond" panose="02020404030301010803" pitchFamily="18" charset="0"/>
                <a:cs typeface="Helvetica" panose="020B0604020202020204" pitchFamily="34" charset="0"/>
              </a:rPr>
              <a:t>		A. Yes 	B. No</a:t>
            </a:r>
          </a:p>
          <a:p>
            <a:pPr marL="0" lvl="0" indent="0">
              <a:lnSpc>
                <a:spcPct val="100000"/>
              </a:lnSpc>
              <a:spcBef>
                <a:spcPts val="0"/>
              </a:spcBef>
              <a:buNone/>
            </a:pPr>
            <a:endParaRPr lang="en-US" sz="2400" dirty="0">
              <a:solidFill>
                <a:prstClr val="black"/>
              </a:solidFill>
              <a:latin typeface="Garamond" panose="02020404030301010803" pitchFamily="18" charset="0"/>
              <a:cs typeface="Helvetica" panose="020B0604020202020204" pitchFamily="34" charset="0"/>
            </a:endParaRPr>
          </a:p>
          <a:p>
            <a:pPr marL="0" lvl="0" indent="0">
              <a:lnSpc>
                <a:spcPct val="100000"/>
              </a:lnSpc>
              <a:spcBef>
                <a:spcPts val="0"/>
              </a:spcBef>
              <a:buNone/>
            </a:pPr>
            <a:r>
              <a:rPr lang="en-US" sz="2400" dirty="0">
                <a:solidFill>
                  <a:prstClr val="black"/>
                </a:solidFill>
                <a:latin typeface="Garamond" panose="02020404030301010803" pitchFamily="18" charset="0"/>
                <a:cs typeface="Helvetica" panose="020B0604020202020204" pitchFamily="34" charset="0"/>
              </a:rPr>
              <a:t>3. Do you have a safety bonus program? Does this accident impact it? </a:t>
            </a:r>
          </a:p>
          <a:p>
            <a:pPr marL="0" lvl="0" indent="0">
              <a:lnSpc>
                <a:spcPct val="100000"/>
              </a:lnSpc>
              <a:spcBef>
                <a:spcPts val="0"/>
              </a:spcBef>
              <a:buNone/>
            </a:pPr>
            <a:r>
              <a:rPr lang="en-US" sz="2400" dirty="0">
                <a:solidFill>
                  <a:prstClr val="black"/>
                </a:solidFill>
                <a:latin typeface="Garamond" panose="02020404030301010803" pitchFamily="18" charset="0"/>
                <a:cs typeface="Helvetica" panose="020B0604020202020204" pitchFamily="34" charset="0"/>
              </a:rPr>
              <a:t>		A. Yes 	B. No</a:t>
            </a:r>
          </a:p>
          <a:p>
            <a:endParaRPr lang="en-US" dirty="0"/>
          </a:p>
        </p:txBody>
      </p:sp>
    </p:spTree>
    <p:extLst>
      <p:ext uri="{BB962C8B-B14F-4D97-AF65-F5344CB8AC3E}">
        <p14:creationId xmlns:p14="http://schemas.microsoft.com/office/powerpoint/2010/main" val="235370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07374"/>
            <a:ext cx="10270273" cy="1223455"/>
          </a:xfrm>
        </p:spPr>
        <p:txBody>
          <a:bodyPr>
            <a:normAutofit fontScale="90000"/>
          </a:bodyPr>
          <a:lstStyle/>
          <a:p>
            <a:pPr lvl="0" algn="ctr">
              <a:lnSpc>
                <a:spcPct val="100000"/>
              </a:lnSpc>
              <a:spcBef>
                <a:spcPts val="0"/>
              </a:spcBef>
            </a:pPr>
            <a:r>
              <a:rPr lang="en-US" altLang="en-US" sz="4900" b="1" dirty="0">
                <a:solidFill>
                  <a:prstClr val="black"/>
                </a:solidFill>
                <a:latin typeface="Garamond" panose="02020404030301010803" pitchFamily="18" charset="0"/>
                <a:ea typeface="+mn-ea"/>
                <a:cs typeface="+mn-cs"/>
              </a:rPr>
              <a:t>OSHA’s </a:t>
            </a:r>
            <a:r>
              <a:rPr lang="en-US" altLang="en-US" sz="4900" b="1" dirty="0" smtClean="0">
                <a:solidFill>
                  <a:prstClr val="black"/>
                </a:solidFill>
                <a:latin typeface="Garamond" panose="02020404030301010803" pitchFamily="18" charset="0"/>
                <a:ea typeface="+mn-ea"/>
                <a:cs typeface="+mn-cs"/>
              </a:rPr>
              <a:t>New-</a:t>
            </a:r>
            <a:r>
              <a:rPr lang="en-US" altLang="en-US" sz="4900" b="1" dirty="0" err="1" smtClean="0">
                <a:solidFill>
                  <a:prstClr val="black"/>
                </a:solidFill>
                <a:latin typeface="Garamond" panose="02020404030301010803" pitchFamily="18" charset="0"/>
                <a:ea typeface="+mn-ea"/>
                <a:cs typeface="+mn-cs"/>
              </a:rPr>
              <a:t>ish</a:t>
            </a:r>
            <a:r>
              <a:rPr lang="en-US" altLang="en-US" sz="4900" b="1" dirty="0" smtClean="0">
                <a:solidFill>
                  <a:prstClr val="black"/>
                </a:solidFill>
                <a:latin typeface="Garamond" panose="02020404030301010803" pitchFamily="18" charset="0"/>
                <a:ea typeface="+mn-ea"/>
                <a:cs typeface="+mn-cs"/>
              </a:rPr>
              <a:t> </a:t>
            </a:r>
            <a:r>
              <a:rPr lang="en-US" altLang="en-US" sz="4900" b="1" dirty="0">
                <a:solidFill>
                  <a:prstClr val="black"/>
                </a:solidFill>
                <a:latin typeface="Garamond" panose="02020404030301010803" pitchFamily="18" charset="0"/>
                <a:ea typeface="+mn-ea"/>
                <a:cs typeface="+mn-cs"/>
              </a:rPr>
              <a:t>Drug Testing </a:t>
            </a:r>
            <a:r>
              <a:rPr lang="en-US" altLang="en-US" sz="4900" b="1" dirty="0" smtClean="0">
                <a:solidFill>
                  <a:prstClr val="black"/>
                </a:solidFill>
                <a:latin typeface="Garamond" panose="02020404030301010803" pitchFamily="18" charset="0"/>
                <a:ea typeface="+mn-ea"/>
                <a:cs typeface="+mn-cs"/>
              </a:rPr>
              <a:t>Rule </a:t>
            </a:r>
            <a:br>
              <a:rPr lang="en-US" altLang="en-US" sz="4900" b="1" dirty="0" smtClean="0">
                <a:solidFill>
                  <a:prstClr val="black"/>
                </a:solidFill>
                <a:latin typeface="Garamond" panose="02020404030301010803" pitchFamily="18" charset="0"/>
                <a:ea typeface="+mn-ea"/>
                <a:cs typeface="+mn-cs"/>
              </a:rPr>
            </a:br>
            <a:r>
              <a:rPr lang="en-US" altLang="en-US" sz="4900" b="1" dirty="0" smtClean="0">
                <a:solidFill>
                  <a:prstClr val="black"/>
                </a:solidFill>
                <a:latin typeface="Garamond" panose="02020404030301010803" pitchFamily="18" charset="0"/>
                <a:ea typeface="+mn-ea"/>
                <a:cs typeface="+mn-cs"/>
              </a:rPr>
              <a:t>(December 1, 2016)</a:t>
            </a:r>
            <a:r>
              <a:rPr lang="en-US" altLang="en-US" sz="4000" dirty="0">
                <a:solidFill>
                  <a:prstClr val="black"/>
                </a:solidFill>
                <a:ea typeface="+mn-ea"/>
                <a:cs typeface="+mn-cs"/>
              </a:rPr>
              <a:t/>
            </a:r>
            <a:br>
              <a:rPr lang="en-US" altLang="en-US" sz="4000" dirty="0">
                <a:solidFill>
                  <a:prstClr val="black"/>
                </a:solidFill>
                <a:ea typeface="+mn-ea"/>
                <a:cs typeface="+mn-cs"/>
              </a:rPr>
            </a:br>
            <a:endParaRPr lang="en-US" dirty="0"/>
          </a:p>
        </p:txBody>
      </p:sp>
      <p:sp>
        <p:nvSpPr>
          <p:cNvPr id="3" name="Content Placeholder 2"/>
          <p:cNvSpPr>
            <a:spLocks noGrp="1"/>
          </p:cNvSpPr>
          <p:nvPr>
            <p:ph idx="1"/>
          </p:nvPr>
        </p:nvSpPr>
        <p:spPr>
          <a:xfrm>
            <a:off x="690282" y="1630829"/>
            <a:ext cx="10270272" cy="4152034"/>
          </a:xfrm>
        </p:spPr>
        <p:txBody>
          <a:bodyPr>
            <a:normAutofit lnSpcReduction="10000"/>
          </a:bodyPr>
          <a:lstStyle/>
          <a:p>
            <a:pPr marL="0" lvl="0" indent="0" algn="just">
              <a:lnSpc>
                <a:spcPct val="100000"/>
              </a:lnSpc>
              <a:spcBef>
                <a:spcPts val="0"/>
              </a:spcBef>
              <a:buNone/>
            </a:pPr>
            <a:r>
              <a:rPr lang="en-US" dirty="0" smtClean="0">
                <a:solidFill>
                  <a:prstClr val="black"/>
                </a:solidFill>
                <a:latin typeface="Garamond" panose="02020404030301010803" pitchFamily="18" charset="0"/>
                <a:cs typeface="Helvetica" panose="020B0604020202020204" pitchFamily="34" charset="0"/>
              </a:rPr>
              <a:t>OSHA </a:t>
            </a:r>
            <a:r>
              <a:rPr lang="en-US" dirty="0">
                <a:solidFill>
                  <a:prstClr val="black"/>
                </a:solidFill>
                <a:latin typeface="Garamond" panose="02020404030301010803" pitchFamily="18" charset="0"/>
                <a:cs typeface="Helvetica" panose="020B0604020202020204" pitchFamily="34" charset="0"/>
              </a:rPr>
              <a:t>has stated that a blanket post-accident drug testing policy </a:t>
            </a:r>
            <a:r>
              <a:rPr lang="en-US" dirty="0" smtClean="0">
                <a:solidFill>
                  <a:prstClr val="black"/>
                </a:solidFill>
                <a:latin typeface="Garamond" panose="02020404030301010803" pitchFamily="18" charset="0"/>
                <a:cs typeface="Helvetica" panose="020B0604020202020204" pitchFamily="34" charset="0"/>
              </a:rPr>
              <a:t>may be </a:t>
            </a:r>
            <a:r>
              <a:rPr lang="en-US" dirty="0">
                <a:solidFill>
                  <a:prstClr val="black"/>
                </a:solidFill>
                <a:latin typeface="Garamond" panose="02020404030301010803" pitchFamily="18" charset="0"/>
                <a:cs typeface="Helvetica" panose="020B0604020202020204" pitchFamily="34" charset="0"/>
              </a:rPr>
              <a:t>improper. </a:t>
            </a:r>
          </a:p>
          <a:p>
            <a:pPr marL="0" lvl="0" indent="0" algn="just">
              <a:lnSpc>
                <a:spcPct val="100000"/>
              </a:lnSpc>
              <a:spcBef>
                <a:spcPts val="0"/>
              </a:spcBef>
              <a:buNone/>
            </a:pPr>
            <a:endParaRPr lang="en-US" dirty="0">
              <a:solidFill>
                <a:prstClr val="black"/>
              </a:solidFill>
              <a:latin typeface="Garamond" panose="02020404030301010803" pitchFamily="18" charset="0"/>
              <a:cs typeface="Helvetica" panose="020B0604020202020204" pitchFamily="34" charset="0"/>
            </a:endParaRPr>
          </a:p>
          <a:p>
            <a:pPr marL="0" lvl="0" indent="0" algn="just">
              <a:lnSpc>
                <a:spcPct val="100000"/>
              </a:lnSpc>
              <a:spcBef>
                <a:spcPts val="0"/>
              </a:spcBef>
              <a:buNone/>
            </a:pPr>
            <a:r>
              <a:rPr lang="en-US" dirty="0" smtClean="0">
                <a:solidFill>
                  <a:prstClr val="black"/>
                </a:solidFill>
                <a:latin typeface="Garamond" panose="02020404030301010803" pitchFamily="18" charset="0"/>
                <a:cs typeface="Helvetica" panose="020B0604020202020204" pitchFamily="34" charset="0"/>
              </a:rPr>
              <a:t>Drug </a:t>
            </a:r>
            <a:r>
              <a:rPr lang="en-US" dirty="0">
                <a:solidFill>
                  <a:prstClr val="black"/>
                </a:solidFill>
                <a:latin typeface="Garamond" panose="02020404030301010803" pitchFamily="18" charset="0"/>
                <a:cs typeface="Helvetica" panose="020B0604020202020204" pitchFamily="34" charset="0"/>
              </a:rPr>
              <a:t>testing can be conducted post-accident if: </a:t>
            </a:r>
          </a:p>
          <a:p>
            <a:pPr marL="0" lvl="0" indent="0" algn="just">
              <a:lnSpc>
                <a:spcPct val="100000"/>
              </a:lnSpc>
              <a:spcBef>
                <a:spcPts val="0"/>
              </a:spcBef>
              <a:buNone/>
            </a:pPr>
            <a:endParaRPr lang="en-US" dirty="0">
              <a:solidFill>
                <a:prstClr val="black"/>
              </a:solidFill>
              <a:latin typeface="Garamond" panose="02020404030301010803" pitchFamily="18" charset="0"/>
              <a:cs typeface="Helvetica" panose="020B0604020202020204" pitchFamily="34" charset="0"/>
            </a:endParaRPr>
          </a:p>
          <a:p>
            <a:pPr marL="514350" lvl="0" indent="-514350" algn="just">
              <a:lnSpc>
                <a:spcPct val="100000"/>
              </a:lnSpc>
              <a:spcBef>
                <a:spcPts val="0"/>
              </a:spcBef>
              <a:buFontTx/>
              <a:buAutoNum type="arabicParenR"/>
            </a:pPr>
            <a:r>
              <a:rPr lang="en-US" dirty="0">
                <a:solidFill>
                  <a:prstClr val="black"/>
                </a:solidFill>
                <a:latin typeface="Garamond" panose="02020404030301010803" pitchFamily="18" charset="0"/>
              </a:rPr>
              <a:t>the employer has a reasonable basis for concluding that drug or alcohol use could have contributed to the injury or illness</a:t>
            </a:r>
            <a:r>
              <a:rPr lang="en-US" dirty="0">
                <a:solidFill>
                  <a:prstClr val="black"/>
                </a:solidFill>
                <a:latin typeface="Garamond" panose="02020404030301010803" pitchFamily="18" charset="0"/>
                <a:cs typeface="Helvetica" panose="020B0604020202020204" pitchFamily="34" charset="0"/>
              </a:rPr>
              <a:t>; </a:t>
            </a:r>
            <a:endParaRPr lang="en-US" dirty="0" smtClean="0">
              <a:solidFill>
                <a:prstClr val="black"/>
              </a:solidFill>
              <a:latin typeface="Garamond" panose="02020404030301010803" pitchFamily="18" charset="0"/>
              <a:cs typeface="Helvetica" panose="020B0604020202020204" pitchFamily="34" charset="0"/>
            </a:endParaRPr>
          </a:p>
          <a:p>
            <a:pPr marL="514350" lvl="0" indent="-514350" algn="just">
              <a:lnSpc>
                <a:spcPct val="100000"/>
              </a:lnSpc>
              <a:spcBef>
                <a:spcPts val="0"/>
              </a:spcBef>
              <a:buFontTx/>
              <a:buAutoNum type="arabicParenR"/>
            </a:pPr>
            <a:r>
              <a:rPr lang="en-US" dirty="0" smtClean="0">
                <a:solidFill>
                  <a:prstClr val="black"/>
                </a:solidFill>
                <a:latin typeface="Garamond" panose="02020404030301010803" pitchFamily="18" charset="0"/>
                <a:cs typeface="Helvetica" panose="020B0604020202020204" pitchFamily="34" charset="0"/>
              </a:rPr>
              <a:t>the </a:t>
            </a:r>
            <a:r>
              <a:rPr lang="en-US" dirty="0">
                <a:solidFill>
                  <a:prstClr val="black"/>
                </a:solidFill>
                <a:latin typeface="Garamond" panose="02020404030301010803" pitchFamily="18" charset="0"/>
                <a:cs typeface="Helvetica" panose="020B0604020202020204" pitchFamily="34" charset="0"/>
              </a:rPr>
              <a:t>test will determine if the impairment existed at the time of the accident/injury (if available</a:t>
            </a:r>
            <a:r>
              <a:rPr lang="en-US" dirty="0" smtClean="0">
                <a:solidFill>
                  <a:prstClr val="black"/>
                </a:solidFill>
                <a:latin typeface="Garamond" panose="02020404030301010803" pitchFamily="18" charset="0"/>
                <a:cs typeface="Helvetica" panose="020B0604020202020204" pitchFamily="34" charset="0"/>
              </a:rPr>
              <a:t>); or</a:t>
            </a:r>
          </a:p>
          <a:p>
            <a:pPr marL="514350" lvl="0" indent="-514350" algn="just">
              <a:lnSpc>
                <a:spcPct val="100000"/>
              </a:lnSpc>
              <a:spcBef>
                <a:spcPts val="0"/>
              </a:spcBef>
              <a:buFontTx/>
              <a:buAutoNum type="arabicParenR"/>
            </a:pPr>
            <a:r>
              <a:rPr lang="en-US" dirty="0" smtClean="0">
                <a:solidFill>
                  <a:prstClr val="black"/>
                </a:solidFill>
                <a:latin typeface="Garamond" panose="02020404030301010803" pitchFamily="18" charset="0"/>
                <a:cs typeface="Helvetica" panose="020B0604020202020204" pitchFamily="34" charset="0"/>
              </a:rPr>
              <a:t>State law allows such testing. </a:t>
            </a:r>
            <a:endParaRPr lang="en-US" dirty="0">
              <a:solidFill>
                <a:prstClr val="black"/>
              </a:solidFill>
              <a:latin typeface="Garamond" panose="02020404030301010803" pitchFamily="18" charset="0"/>
              <a:cs typeface="Helvetica" panose="020B0604020202020204" pitchFamily="34" charset="0"/>
            </a:endParaRPr>
          </a:p>
          <a:p>
            <a:endParaRPr lang="en-US" dirty="0"/>
          </a:p>
        </p:txBody>
      </p:sp>
    </p:spTree>
    <p:extLst>
      <p:ext uri="{BB962C8B-B14F-4D97-AF65-F5344CB8AC3E}">
        <p14:creationId xmlns:p14="http://schemas.microsoft.com/office/powerpoint/2010/main" val="317884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0"/>
            <a:ext cx="10267844" cy="1186019"/>
          </a:xfrm>
        </p:spPr>
        <p:txBody>
          <a:bodyPr>
            <a:normAutofit/>
          </a:bodyPr>
          <a:lstStyle/>
          <a:p>
            <a:pPr algn="ctr"/>
            <a:r>
              <a:rPr lang="en-US" sz="4400" b="1" dirty="0" smtClean="0">
                <a:latin typeface="Garamond" panose="02020404030301010803" pitchFamily="18" charset="0"/>
              </a:rPr>
              <a:t>Other Factors Considered</a:t>
            </a:r>
            <a:endParaRPr lang="en-US" sz="4400" b="1" dirty="0">
              <a:latin typeface="Garamond" panose="02020404030301010803" pitchFamily="18" charset="0"/>
            </a:endParaRPr>
          </a:p>
        </p:txBody>
      </p:sp>
      <p:sp>
        <p:nvSpPr>
          <p:cNvPr id="3" name="Content Placeholder 2"/>
          <p:cNvSpPr>
            <a:spLocks noGrp="1"/>
          </p:cNvSpPr>
          <p:nvPr>
            <p:ph idx="1"/>
          </p:nvPr>
        </p:nvSpPr>
        <p:spPr>
          <a:xfrm>
            <a:off x="730624" y="1206937"/>
            <a:ext cx="10267844" cy="4351338"/>
          </a:xfrm>
        </p:spPr>
        <p:txBody>
          <a:bodyPr>
            <a:noAutofit/>
          </a:bodyPr>
          <a:lstStyle/>
          <a:p>
            <a:r>
              <a:rPr lang="en-US" dirty="0" smtClean="0">
                <a:latin typeface="Garamond" panose="02020404030301010803" pitchFamily="18" charset="0"/>
              </a:rPr>
              <a:t>Whether the employer had a reasonable basis for concluding that drug use could have contributed to the injury or illness (and therefore the result of the drug test could provide insight into why the injury or illness occurred);</a:t>
            </a:r>
          </a:p>
          <a:p>
            <a:r>
              <a:rPr lang="en-US" dirty="0" smtClean="0">
                <a:latin typeface="Garamond" panose="02020404030301010803" pitchFamily="18" charset="0"/>
              </a:rPr>
              <a:t>Whether other employees involved in the incident that caused the injury or illness were also tested or whether the employer only tested the employee who reported the injury or illness (e.g., the injured employee); and</a:t>
            </a:r>
          </a:p>
          <a:p>
            <a:r>
              <a:rPr lang="en-US" dirty="0" smtClean="0">
                <a:latin typeface="Garamond" panose="02020404030301010803" pitchFamily="18" charset="0"/>
              </a:rPr>
              <a:t>Whether the employer has a heightened interest in determining if drug use could have contributed to the injury or illness due the hazardousness of the work being performed when the injury or illness occurred</a:t>
            </a:r>
            <a:endParaRPr lang="en-US" dirty="0">
              <a:latin typeface="Garamond" panose="02020404030301010803" pitchFamily="18" charset="0"/>
            </a:endParaRPr>
          </a:p>
        </p:txBody>
      </p:sp>
    </p:spTree>
    <p:extLst>
      <p:ext uri="{BB962C8B-B14F-4D97-AF65-F5344CB8AC3E}">
        <p14:creationId xmlns:p14="http://schemas.microsoft.com/office/powerpoint/2010/main" val="1314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42035"/>
            <a:ext cx="10267844" cy="1186019"/>
          </a:xfrm>
        </p:spPr>
        <p:txBody>
          <a:bodyPr>
            <a:normAutofit fontScale="90000"/>
          </a:bodyPr>
          <a:lstStyle/>
          <a:p>
            <a:pPr algn="ctr"/>
            <a:r>
              <a:rPr lang="en-US" sz="4900" b="1" i="1" dirty="0" smtClean="0">
                <a:latin typeface="Garamond" panose="02020404030301010803" pitchFamily="18" charset="0"/>
              </a:rPr>
              <a:t>Common Questions</a:t>
            </a:r>
            <a:r>
              <a:rPr lang="en-US" dirty="0" smtClean="0"/>
              <a:t/>
            </a:r>
            <a:br>
              <a:rPr lang="en-US" dirty="0" smtClean="0"/>
            </a:br>
            <a:r>
              <a:rPr lang="en-US" dirty="0"/>
              <a:t/>
            </a:r>
            <a:br>
              <a:rPr lang="en-US" dirty="0"/>
            </a:br>
            <a:r>
              <a:rPr lang="en-US" dirty="0" smtClean="0"/>
              <a:t>- </a:t>
            </a:r>
            <a:r>
              <a:rPr lang="en-US" dirty="0" smtClean="0">
                <a:latin typeface="Garamond" panose="02020404030301010803" pitchFamily="18" charset="0"/>
              </a:rPr>
              <a:t>What if my workers compensation carrier </a:t>
            </a:r>
            <a:br>
              <a:rPr lang="en-US" dirty="0" smtClean="0">
                <a:latin typeface="Garamond" panose="02020404030301010803" pitchFamily="18" charset="0"/>
              </a:rPr>
            </a:br>
            <a:r>
              <a:rPr lang="en-US" dirty="0" smtClean="0">
                <a:latin typeface="Garamond" panose="02020404030301010803" pitchFamily="18" charset="0"/>
              </a:rPr>
              <a:t>requires drug testing after every accident? </a:t>
            </a:r>
            <a:r>
              <a:rPr lang="en-US" dirty="0" smtClean="0"/>
              <a:t/>
            </a:r>
            <a:br>
              <a:rPr lang="en-US" dirty="0" smtClean="0"/>
            </a:br>
            <a:r>
              <a:rPr lang="en-US" dirty="0"/>
              <a:t/>
            </a:r>
            <a:br>
              <a:rPr lang="en-US" dirty="0"/>
            </a:br>
            <a:r>
              <a:rPr lang="en-US" dirty="0" smtClean="0"/>
              <a:t>- </a:t>
            </a:r>
            <a:r>
              <a:rPr lang="en-US" dirty="0" smtClean="0">
                <a:latin typeface="Garamond" panose="02020404030301010803" pitchFamily="18" charset="0"/>
              </a:rPr>
              <a:t>What if I get a discount from my workers’ compensation </a:t>
            </a:r>
            <a:br>
              <a:rPr lang="en-US" dirty="0" smtClean="0">
                <a:latin typeface="Garamond" panose="02020404030301010803" pitchFamily="18" charset="0"/>
              </a:rPr>
            </a:br>
            <a:r>
              <a:rPr lang="en-US" dirty="0" smtClean="0">
                <a:latin typeface="Garamond" panose="02020404030301010803" pitchFamily="18" charset="0"/>
              </a:rPr>
              <a:t>insurer if I drug test after every accident? </a:t>
            </a:r>
            <a:endParaRPr lang="en-US" dirty="0">
              <a:latin typeface="Garamond" panose="02020404030301010803" pitchFamily="18" charset="0"/>
            </a:endParaRPr>
          </a:p>
        </p:txBody>
      </p:sp>
    </p:spTree>
    <p:extLst>
      <p:ext uri="{BB962C8B-B14F-4D97-AF65-F5344CB8AC3E}">
        <p14:creationId xmlns:p14="http://schemas.microsoft.com/office/powerpoint/2010/main" val="1002627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752600" y="609600"/>
            <a:ext cx="8026400" cy="600075"/>
          </a:xfrm>
        </p:spPr>
        <p:txBody>
          <a:bodyPr>
            <a:noAutofit/>
          </a:bodyPr>
          <a:lstStyle/>
          <a:p>
            <a:pPr algn="ctr" eaLnBrk="1" hangingPunct="1"/>
            <a:r>
              <a:rPr lang="en-US" altLang="en-US" sz="4400" b="1" dirty="0" smtClean="0">
                <a:solidFill>
                  <a:schemeClr val="tx1"/>
                </a:solidFill>
                <a:latin typeface="Garamond" panose="02020404030301010803" pitchFamily="18" charset="0"/>
              </a:rPr>
              <a:t>Exceptions</a:t>
            </a:r>
          </a:p>
        </p:txBody>
      </p:sp>
      <p:sp>
        <p:nvSpPr>
          <p:cNvPr id="2" name="Rectangle 1"/>
          <p:cNvSpPr/>
          <p:nvPr/>
        </p:nvSpPr>
        <p:spPr>
          <a:xfrm>
            <a:off x="533400" y="1752600"/>
            <a:ext cx="10287000" cy="4573047"/>
          </a:xfrm>
          <a:prstGeom prst="rect">
            <a:avLst/>
          </a:prstGeom>
        </p:spPr>
        <p:txBody>
          <a:bodyPr wrap="square">
            <a:spAutoFit/>
          </a:bodyPr>
          <a:lstStyle/>
          <a:p>
            <a:pPr marL="457200" indent="-457200">
              <a:lnSpc>
                <a:spcPct val="107000"/>
              </a:lnSpc>
              <a:spcAft>
                <a:spcPts val="800"/>
              </a:spcAft>
              <a:buFont typeface="+mj-lt"/>
              <a:buAutoNum type="arabicParenR"/>
            </a:pPr>
            <a:r>
              <a:rPr lang="en-US" sz="3400" dirty="0">
                <a:solidFill>
                  <a:prstClr val="black"/>
                </a:solidFill>
                <a:latin typeface="Garamond" panose="02020404030301010803" pitchFamily="18" charset="0"/>
                <a:ea typeface="Calibri" panose="020F0502020204030204" pitchFamily="34" charset="0"/>
                <a:cs typeface="Helvetica" panose="020B0604020202020204" pitchFamily="34" charset="0"/>
              </a:rPr>
              <a:t>If your state workers’ compensation insurance program allows or mandates post-accident drug testing: </a:t>
            </a:r>
          </a:p>
          <a:p>
            <a:pPr marL="457200" marR="457200" algn="just">
              <a:lnSpc>
                <a:spcPct val="107000"/>
              </a:lnSpc>
              <a:spcAft>
                <a:spcPts val="1200"/>
              </a:spcAft>
            </a:pPr>
            <a:r>
              <a:rPr lang="en-US" sz="3400" dirty="0">
                <a:solidFill>
                  <a:prstClr val="black"/>
                </a:solidFill>
                <a:latin typeface="Garamond" panose="02020404030301010803" pitchFamily="18" charset="0"/>
                <a:ea typeface="Calibri" panose="020F0502020204030204" pitchFamily="34" charset="0"/>
                <a:cs typeface="Helvetica" panose="020B0604020202020204" pitchFamily="34" charset="0"/>
              </a:rPr>
              <a:t>The Louisiana Rule: “</a:t>
            </a:r>
            <a:r>
              <a:rPr lang="en-US" sz="3400" dirty="0">
                <a:solidFill>
                  <a:prstClr val="black"/>
                </a:solidFill>
                <a:latin typeface="Garamond" panose="02020404030301010803" pitchFamily="18" charset="0"/>
                <a:ea typeface="Times New Roman" panose="02020603050405020304" pitchFamily="18" charset="0"/>
                <a:cs typeface="Helvetica" panose="020B0604020202020204" pitchFamily="34" charset="0"/>
              </a:rPr>
              <a:t>For purposes of this Section, the employer has the right to administer drug and alcohol testing or demand that the employee submit himself to drug and alcohol testing immediately after the alleged job accident.” La. Stat. Ann. § 23:1081(7)(a).</a:t>
            </a:r>
          </a:p>
          <a:p>
            <a:pPr marL="457200" marR="457200" indent="-457200" algn="just">
              <a:lnSpc>
                <a:spcPct val="107000"/>
              </a:lnSpc>
              <a:spcAft>
                <a:spcPts val="1200"/>
              </a:spcAft>
            </a:pPr>
            <a:endParaRPr lang="en-US" sz="2000" dirty="0">
              <a:solidFill>
                <a:prstClr val="black"/>
              </a:solidFill>
              <a:latin typeface="Helvetica" panose="020B0604020202020204" pitchFamily="34" charset="0"/>
              <a:ea typeface="Calibri" panose="020F0502020204030204" pitchFamily="34" charset="0"/>
              <a:cs typeface="Helvetica" panose="020B0604020202020204" pitchFamily="34" charset="0"/>
            </a:endParaRPr>
          </a:p>
        </p:txBody>
      </p:sp>
      <p:sp>
        <p:nvSpPr>
          <p:cNvPr id="3" name="AutoShape 2" descr="Image result for louisian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3"/>
          <a:stretch>
            <a:fillRect/>
          </a:stretch>
        </p:blipFill>
        <p:spPr>
          <a:xfrm>
            <a:off x="7924800" y="15875"/>
            <a:ext cx="2419350" cy="1895475"/>
          </a:xfrm>
          <a:prstGeom prst="rect">
            <a:avLst/>
          </a:prstGeom>
        </p:spPr>
      </p:pic>
    </p:spTree>
    <p:extLst>
      <p:ext uri="{BB962C8B-B14F-4D97-AF65-F5344CB8AC3E}">
        <p14:creationId xmlns:p14="http://schemas.microsoft.com/office/powerpoint/2010/main" val="41000292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3" y="121103"/>
            <a:ext cx="10270273" cy="1402897"/>
          </a:xfrm>
        </p:spPr>
        <p:txBody>
          <a:bodyPr>
            <a:normAutofit/>
          </a:bodyPr>
          <a:lstStyle/>
          <a:p>
            <a:pPr algn="ctr"/>
            <a:r>
              <a:rPr lang="en-US" sz="4400" b="1" dirty="0" smtClean="0">
                <a:latin typeface="Garamond" panose="02020404030301010803" pitchFamily="18" charset="0"/>
              </a:rPr>
              <a:t>Exceptions</a:t>
            </a:r>
            <a:endParaRPr lang="en-US" sz="4400" b="1" dirty="0">
              <a:latin typeface="Garamond" panose="02020404030301010803" pitchFamily="18" charset="0"/>
            </a:endParaRPr>
          </a:p>
        </p:txBody>
      </p:sp>
      <p:sp>
        <p:nvSpPr>
          <p:cNvPr id="3" name="Content Placeholder 2"/>
          <p:cNvSpPr>
            <a:spLocks noGrp="1"/>
          </p:cNvSpPr>
          <p:nvPr>
            <p:ph idx="1"/>
          </p:nvPr>
        </p:nvSpPr>
        <p:spPr>
          <a:xfrm>
            <a:off x="905436" y="1282467"/>
            <a:ext cx="10267844" cy="4351338"/>
          </a:xfrm>
        </p:spPr>
        <p:txBody>
          <a:bodyPr>
            <a:normAutofit lnSpcReduction="10000"/>
          </a:bodyPr>
          <a:lstStyle/>
          <a:p>
            <a:pPr marL="0" marR="457200" indent="0" algn="just">
              <a:lnSpc>
                <a:spcPct val="107000"/>
              </a:lnSpc>
              <a:spcBef>
                <a:spcPts val="0"/>
              </a:spcBef>
              <a:spcAft>
                <a:spcPts val="1200"/>
              </a:spcAft>
              <a:buNone/>
            </a:pPr>
            <a:r>
              <a:rPr lang="en-US" dirty="0" smtClean="0">
                <a:latin typeface="Garamond" panose="02020404030301010803" pitchFamily="18" charset="0"/>
                <a:ea typeface="Times New Roman" panose="02020603050405020304" pitchFamily="18" charset="0"/>
                <a:cs typeface="Helvetica" panose="020B0604020202020204" pitchFamily="34" charset="0"/>
              </a:rPr>
              <a:t>2) Your </a:t>
            </a:r>
            <a:r>
              <a:rPr lang="en-US" dirty="0">
                <a:latin typeface="Garamond" panose="02020404030301010803" pitchFamily="18" charset="0"/>
                <a:ea typeface="Times New Roman" panose="02020603050405020304" pitchFamily="18" charset="0"/>
                <a:cs typeface="Helvetica" panose="020B0604020202020204" pitchFamily="34" charset="0"/>
              </a:rPr>
              <a:t>state workers’ compensation insurance plan gives </a:t>
            </a:r>
            <a:r>
              <a:rPr lang="en-US" dirty="0" smtClean="0">
                <a:latin typeface="Garamond" panose="02020404030301010803" pitchFamily="18" charset="0"/>
                <a:ea typeface="Times New Roman" panose="02020603050405020304" pitchFamily="18" charset="0"/>
                <a:cs typeface="Helvetica" panose="020B0604020202020204" pitchFamily="34" charset="0"/>
              </a:rPr>
              <a:t>you </a:t>
            </a:r>
            <a:r>
              <a:rPr lang="en-US" dirty="0">
                <a:latin typeface="Garamond" panose="02020404030301010803" pitchFamily="18" charset="0"/>
                <a:ea typeface="Times New Roman" panose="02020603050405020304" pitchFamily="18" charset="0"/>
                <a:cs typeface="Helvetica" panose="020B0604020202020204" pitchFamily="34" charset="0"/>
              </a:rPr>
              <a:t>a </a:t>
            </a:r>
            <a:r>
              <a:rPr lang="en-US" dirty="0" smtClean="0">
                <a:latin typeface="Garamond" panose="02020404030301010803" pitchFamily="18" charset="0"/>
                <a:ea typeface="Times New Roman" panose="02020603050405020304" pitchFamily="18" charset="0"/>
                <a:cs typeface="Helvetica" panose="020B0604020202020204" pitchFamily="34" charset="0"/>
              </a:rPr>
              <a:t>discount </a:t>
            </a:r>
            <a:r>
              <a:rPr lang="en-US" dirty="0">
                <a:latin typeface="Garamond" panose="02020404030301010803" pitchFamily="18" charset="0"/>
                <a:ea typeface="Times New Roman" panose="02020603050405020304" pitchFamily="18" charset="0"/>
                <a:cs typeface="Helvetica" panose="020B0604020202020204" pitchFamily="34" charset="0"/>
              </a:rPr>
              <a:t>on your insurance premiums if you have a drug free workplace policy in place, and your insurer’s program complies with the state </a:t>
            </a:r>
            <a:r>
              <a:rPr lang="en-US" dirty="0" smtClean="0">
                <a:latin typeface="Garamond" panose="02020404030301010803" pitchFamily="18" charset="0"/>
                <a:ea typeface="Times New Roman" panose="02020603050405020304" pitchFamily="18" charset="0"/>
                <a:cs typeface="Helvetica" panose="020B0604020202020204" pitchFamily="34" charset="0"/>
              </a:rPr>
              <a:t>requirements:</a:t>
            </a:r>
          </a:p>
          <a:p>
            <a:pPr marL="0" marR="457200" indent="0" algn="just">
              <a:lnSpc>
                <a:spcPct val="107000"/>
              </a:lnSpc>
              <a:spcBef>
                <a:spcPts val="0"/>
              </a:spcBef>
              <a:spcAft>
                <a:spcPts val="1200"/>
              </a:spcAft>
              <a:buNone/>
            </a:pPr>
            <a:r>
              <a:rPr lang="en-US" dirty="0" smtClean="0">
                <a:latin typeface="Garamond" panose="02020404030301010803" pitchFamily="18" charset="0"/>
                <a:ea typeface="Times New Roman" panose="02020603050405020304" pitchFamily="18" charset="0"/>
                <a:cs typeface="Helvetica" panose="020B0604020202020204" pitchFamily="34" charset="0"/>
              </a:rPr>
              <a:t>The Virginia Rule: </a:t>
            </a:r>
            <a:r>
              <a:rPr lang="en-US" dirty="0">
                <a:latin typeface="Garamond" panose="02020404030301010803" pitchFamily="18" charset="0"/>
                <a:ea typeface="Calibri" panose="020F0502020204030204" pitchFamily="34" charset="0"/>
                <a:cs typeface="Helvetica" panose="020B0604020202020204" pitchFamily="34" charset="0"/>
              </a:rPr>
              <a:t>“Every insurer providing coverage pursuant to this title shall provide a premium discount of up to five percent to every employer instituting and maintaining a drug-free workplace program satisfying such criteria as each insurer may establish.”  Va. Code Ann. § 65.2-813.2.</a:t>
            </a:r>
          </a:p>
          <a:p>
            <a:endParaRPr lang="en-US" dirty="0"/>
          </a:p>
        </p:txBody>
      </p:sp>
      <p:pic>
        <p:nvPicPr>
          <p:cNvPr id="4" name="Picture 3"/>
          <p:cNvPicPr>
            <a:picLocks noChangeAspect="1"/>
          </p:cNvPicPr>
          <p:nvPr/>
        </p:nvPicPr>
        <p:blipFill>
          <a:blip r:embed="rId3"/>
          <a:stretch>
            <a:fillRect/>
          </a:stretch>
        </p:blipFill>
        <p:spPr>
          <a:xfrm>
            <a:off x="8982636" y="4872317"/>
            <a:ext cx="2457450" cy="1857375"/>
          </a:xfrm>
          <a:prstGeom prst="rect">
            <a:avLst/>
          </a:prstGeom>
        </p:spPr>
      </p:pic>
    </p:spTree>
    <p:extLst>
      <p:ext uri="{BB962C8B-B14F-4D97-AF65-F5344CB8AC3E}">
        <p14:creationId xmlns:p14="http://schemas.microsoft.com/office/powerpoint/2010/main" val="64304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Opioid Crisis</a:t>
            </a:r>
            <a:endParaRPr lang="en-US" dirty="0"/>
          </a:p>
        </p:txBody>
      </p:sp>
      <p:pic>
        <p:nvPicPr>
          <p:cNvPr id="3074" name="Picture 2" descr="Image result for the opioid cr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863" y="1660034"/>
            <a:ext cx="7669012" cy="431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41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Testing – Enforcing Rule?</a:t>
            </a:r>
          </a:p>
        </p:txBody>
      </p:sp>
      <p:sp>
        <p:nvSpPr>
          <p:cNvPr id="3" name="Text Placeholder 2"/>
          <p:cNvSpPr>
            <a:spLocks noGrp="1"/>
          </p:cNvSpPr>
          <p:nvPr>
            <p:ph type="body" idx="1"/>
          </p:nvPr>
        </p:nvSpPr>
        <p:spPr>
          <a:xfrm>
            <a:off x="2066544" y="1773936"/>
            <a:ext cx="9646920" cy="4315714"/>
          </a:xfrm>
        </p:spPr>
        <p:txBody>
          <a:bodyPr>
            <a:normAutofit lnSpcReduction="10000"/>
          </a:bodyPr>
          <a:lstStyle/>
          <a:p>
            <a:pPr algn="l"/>
            <a:r>
              <a:rPr lang="en-US" dirty="0" smtClean="0"/>
              <a:t>In October 2018, OSHA issued guidance that appears to roll back its December 2016 </a:t>
            </a:r>
            <a:r>
              <a:rPr lang="en-US" dirty="0" smtClean="0">
                <a:solidFill>
                  <a:schemeClr val="tx1"/>
                </a:solidFill>
              </a:rPr>
              <a:t>drug testing rule.  Now, the following types of drug-testing should be permissible:</a:t>
            </a:r>
          </a:p>
          <a:p>
            <a:pPr algn="l"/>
            <a:endParaRPr lang="en-US" dirty="0" smtClean="0">
              <a:solidFill>
                <a:schemeClr val="tx1"/>
              </a:solidFill>
            </a:endParaRPr>
          </a:p>
          <a:p>
            <a:pPr marL="342900" indent="-342900" algn="l">
              <a:buFont typeface="Arial" panose="020B0604020202020204" pitchFamily="34" charset="0"/>
              <a:buChar char="•"/>
            </a:pPr>
            <a:r>
              <a:rPr lang="en-US" dirty="0">
                <a:solidFill>
                  <a:schemeClr val="tx1"/>
                </a:solidFill>
              </a:rPr>
              <a:t>Random drug testing.</a:t>
            </a:r>
          </a:p>
          <a:p>
            <a:pPr marL="342900" indent="-342900" algn="l">
              <a:buFont typeface="Arial" panose="020B0604020202020204" pitchFamily="34" charset="0"/>
              <a:buChar char="•"/>
            </a:pPr>
            <a:r>
              <a:rPr lang="en-US" dirty="0">
                <a:solidFill>
                  <a:schemeClr val="tx1"/>
                </a:solidFill>
              </a:rPr>
              <a:t>Drug testing unrelated to the reporting of a work-related injury or illness.</a:t>
            </a:r>
          </a:p>
          <a:p>
            <a:pPr marL="342900" indent="-342900" algn="l">
              <a:buFont typeface="Arial" panose="020B0604020202020204" pitchFamily="34" charset="0"/>
              <a:buChar char="•"/>
            </a:pPr>
            <a:r>
              <a:rPr lang="en-US" dirty="0">
                <a:solidFill>
                  <a:schemeClr val="tx1"/>
                </a:solidFill>
              </a:rPr>
              <a:t>Drug testing under a state workers’ compensation law.</a:t>
            </a:r>
          </a:p>
          <a:p>
            <a:pPr marL="342900" indent="-342900" algn="l">
              <a:buFont typeface="Arial" panose="020B0604020202020204" pitchFamily="34" charset="0"/>
              <a:buChar char="•"/>
            </a:pPr>
            <a:r>
              <a:rPr lang="en-US" dirty="0">
                <a:solidFill>
                  <a:schemeClr val="tx1"/>
                </a:solidFill>
              </a:rPr>
              <a:t>Drug testing under other federal law, such as a U.S. Department of Transportation rule.</a:t>
            </a:r>
          </a:p>
          <a:p>
            <a:pPr marL="342900" indent="-342900" algn="l">
              <a:buFont typeface="Arial" panose="020B0604020202020204" pitchFamily="34" charset="0"/>
              <a:buChar char="•"/>
            </a:pPr>
            <a:r>
              <a:rPr lang="en-US" dirty="0">
                <a:solidFill>
                  <a:schemeClr val="tx1"/>
                </a:solidFill>
              </a:rPr>
              <a:t>Drug testing to evaluate the root cause of a workplace incident that harmed or could have harmed employees. If the employer chooses to use drug testing to investigate the incident, the employer should test all employees whose conduct could have contributed to the incident, not just employees who reported injuries.</a:t>
            </a:r>
          </a:p>
          <a:p>
            <a:pPr algn="l"/>
            <a:endParaRPr lang="en-US" dirty="0">
              <a:solidFill>
                <a:schemeClr val="tx1"/>
              </a:solidFill>
            </a:endParaRPr>
          </a:p>
          <a:p>
            <a:pPr algn="l"/>
            <a:endParaRPr lang="en-US" dirty="0" smtClean="0">
              <a:solidFill>
                <a:schemeClr val="tx1"/>
              </a:solidFill>
            </a:endParaRPr>
          </a:p>
          <a:p>
            <a:pPr algn="l"/>
            <a:endParaRPr lang="en-US" dirty="0">
              <a:solidFill>
                <a:schemeClr val="tx1"/>
              </a:solidFill>
            </a:endParaRPr>
          </a:p>
          <a:p>
            <a:pPr algn="l"/>
            <a:endParaRPr lang="en-US" dirty="0"/>
          </a:p>
        </p:txBody>
      </p:sp>
    </p:spTree>
    <p:extLst>
      <p:ext uri="{BB962C8B-B14F-4D97-AF65-F5344CB8AC3E}">
        <p14:creationId xmlns:p14="http://schemas.microsoft.com/office/powerpoint/2010/main" val="270089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070" y="488576"/>
            <a:ext cx="10267844" cy="1186019"/>
          </a:xfrm>
        </p:spPr>
        <p:txBody>
          <a:bodyPr>
            <a:normAutofit/>
          </a:bodyPr>
          <a:lstStyle/>
          <a:p>
            <a:pPr algn="ctr"/>
            <a:r>
              <a:rPr lang="en-US" sz="3400" b="1" i="1" dirty="0" smtClean="0">
                <a:latin typeface="Garamond" panose="02020404030301010803" pitchFamily="18" charset="0"/>
              </a:rPr>
              <a:t>What about a policy </a:t>
            </a:r>
            <a:br>
              <a:rPr lang="en-US" sz="3400" b="1" i="1" dirty="0" smtClean="0">
                <a:latin typeface="Garamond" panose="02020404030301010803" pitchFamily="18" charset="0"/>
              </a:rPr>
            </a:br>
            <a:r>
              <a:rPr lang="en-US" sz="3400" b="1" i="1" dirty="0" smtClean="0">
                <a:latin typeface="Garamond" panose="02020404030301010803" pitchFamily="18" charset="0"/>
              </a:rPr>
              <a:t>relating to property damage? </a:t>
            </a:r>
            <a:endParaRPr lang="en-US" sz="3400" b="1" i="1" dirty="0">
              <a:latin typeface="Garamond" panose="02020404030301010803" pitchFamily="18" charset="0"/>
            </a:endParaRPr>
          </a:p>
        </p:txBody>
      </p:sp>
      <p:sp>
        <p:nvSpPr>
          <p:cNvPr id="3" name="Content Placeholder 2"/>
          <p:cNvSpPr>
            <a:spLocks noGrp="1"/>
          </p:cNvSpPr>
          <p:nvPr>
            <p:ph idx="1"/>
          </p:nvPr>
        </p:nvSpPr>
        <p:spPr>
          <a:xfrm>
            <a:off x="1201870" y="1976718"/>
            <a:ext cx="9658244" cy="3810000"/>
          </a:xfrm>
        </p:spPr>
        <p:txBody>
          <a:bodyPr>
            <a:normAutofit/>
          </a:bodyPr>
          <a:lstStyle/>
          <a:p>
            <a:pPr algn="ctr"/>
            <a:r>
              <a:rPr lang="en-US" sz="3400" dirty="0" smtClean="0">
                <a:latin typeface="Garamond" panose="02020404030301010803" pitchFamily="18" charset="0"/>
              </a:rPr>
              <a:t>The Company will drug test if there is </a:t>
            </a:r>
          </a:p>
          <a:p>
            <a:pPr marL="0" indent="0" algn="ctr">
              <a:buNone/>
            </a:pPr>
            <a:r>
              <a:rPr lang="en-US" sz="3400" dirty="0" smtClean="0">
                <a:latin typeface="Garamond" panose="02020404030301010803" pitchFamily="18" charset="0"/>
              </a:rPr>
              <a:t>$250 in property damage</a:t>
            </a:r>
          </a:p>
          <a:p>
            <a:pPr algn="ctr"/>
            <a:r>
              <a:rPr lang="en-US" sz="3400" dirty="0" smtClean="0">
                <a:latin typeface="Garamond" panose="02020404030301010803" pitchFamily="18" charset="0"/>
              </a:rPr>
              <a:t>The Company will drug test if there is </a:t>
            </a:r>
          </a:p>
          <a:p>
            <a:pPr marL="0" indent="0" algn="ctr">
              <a:buNone/>
            </a:pPr>
            <a:r>
              <a:rPr lang="en-US" sz="3400" dirty="0" smtClean="0">
                <a:latin typeface="Garamond" panose="02020404030301010803" pitchFamily="18" charset="0"/>
              </a:rPr>
              <a:t>$1,000 in property damage</a:t>
            </a:r>
          </a:p>
          <a:p>
            <a:pPr algn="ctr"/>
            <a:r>
              <a:rPr lang="en-US" sz="3400" dirty="0" smtClean="0">
                <a:latin typeface="Garamond" panose="02020404030301010803" pitchFamily="18" charset="0"/>
              </a:rPr>
              <a:t>The Company will drug test if there is </a:t>
            </a:r>
          </a:p>
          <a:p>
            <a:pPr marL="0" indent="0" algn="ctr">
              <a:buNone/>
            </a:pPr>
            <a:r>
              <a:rPr lang="en-US" sz="3400" dirty="0" smtClean="0">
                <a:latin typeface="Garamond" panose="02020404030301010803" pitchFamily="18" charset="0"/>
              </a:rPr>
              <a:t>substantial property damage</a:t>
            </a:r>
            <a:endParaRPr lang="en-US" sz="3400" dirty="0">
              <a:latin typeface="Garamond" panose="02020404030301010803" pitchFamily="18" charset="0"/>
            </a:endParaRPr>
          </a:p>
        </p:txBody>
      </p:sp>
    </p:spTree>
    <p:extLst>
      <p:ext uri="{BB962C8B-B14F-4D97-AF65-F5344CB8AC3E}">
        <p14:creationId xmlns:p14="http://schemas.microsoft.com/office/powerpoint/2010/main" val="2332378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13" y="418468"/>
            <a:ext cx="10270272" cy="1509920"/>
          </a:xfrm>
        </p:spPr>
        <p:txBody>
          <a:bodyPr>
            <a:normAutofit/>
          </a:bodyPr>
          <a:lstStyle/>
          <a:p>
            <a:pPr marL="0" indent="0" algn="ctr">
              <a:buNone/>
            </a:pPr>
            <a:r>
              <a:rPr lang="en-US" sz="9600" dirty="0" smtClean="0">
                <a:latin typeface="Garamond" panose="02020404030301010803" pitchFamily="18" charset="0"/>
              </a:rPr>
              <a:t>Best </a:t>
            </a:r>
            <a:r>
              <a:rPr lang="en-US" sz="9600" dirty="0">
                <a:latin typeface="Garamond" panose="02020404030301010803" pitchFamily="18" charset="0"/>
              </a:rPr>
              <a:t>Practices</a:t>
            </a:r>
            <a:endParaRPr lang="en-US" sz="9600" dirty="0"/>
          </a:p>
        </p:txBody>
      </p:sp>
      <p:pic>
        <p:nvPicPr>
          <p:cNvPr id="4098" name="Picture 2" descr="Image result for best pract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893" y="1857799"/>
            <a:ext cx="5745712" cy="369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00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17" y="-80682"/>
            <a:ext cx="10270273" cy="1402897"/>
          </a:xfrm>
        </p:spPr>
        <p:txBody>
          <a:bodyPr>
            <a:normAutofit/>
          </a:bodyPr>
          <a:lstStyle/>
          <a:p>
            <a:pPr algn="ctr"/>
            <a:r>
              <a:rPr lang="en-US" sz="4400" b="1" dirty="0" smtClean="0">
                <a:latin typeface="Garamond" panose="02020404030301010803" pitchFamily="18" charset="0"/>
              </a:rPr>
              <a:t>Elements of an Effective </a:t>
            </a:r>
            <a:br>
              <a:rPr lang="en-US" sz="4400" b="1" dirty="0" smtClean="0">
                <a:latin typeface="Garamond" panose="02020404030301010803" pitchFamily="18" charset="0"/>
              </a:rPr>
            </a:br>
            <a:r>
              <a:rPr lang="en-US" sz="4400" b="1" dirty="0" smtClean="0">
                <a:latin typeface="Garamond" panose="02020404030301010803" pitchFamily="18" charset="0"/>
              </a:rPr>
              <a:t>Drug Testing Policy</a:t>
            </a:r>
            <a:endParaRPr lang="en-US" sz="4400" b="1" dirty="0">
              <a:latin typeface="Garamond" panose="02020404030301010803" pitchFamily="18" charset="0"/>
            </a:endParaRPr>
          </a:p>
        </p:txBody>
      </p:sp>
      <p:sp>
        <p:nvSpPr>
          <p:cNvPr id="3" name="Content Placeholder 2"/>
          <p:cNvSpPr>
            <a:spLocks noGrp="1"/>
          </p:cNvSpPr>
          <p:nvPr>
            <p:ph idx="1"/>
          </p:nvPr>
        </p:nvSpPr>
        <p:spPr>
          <a:xfrm>
            <a:off x="388469" y="1127333"/>
            <a:ext cx="11196290" cy="5378056"/>
          </a:xfrm>
        </p:spPr>
        <p:txBody>
          <a:bodyPr>
            <a:normAutofit fontScale="92500"/>
          </a:bodyPr>
          <a:lstStyle/>
          <a:p>
            <a:r>
              <a:rPr lang="en-US" dirty="0">
                <a:latin typeface="Garamond" panose="02020404030301010803" pitchFamily="18" charset="0"/>
              </a:rPr>
              <a:t>At a minimum, a good drug and alcohol policy should contain the following provisions:</a:t>
            </a:r>
          </a:p>
          <a:p>
            <a:pPr lvl="1"/>
            <a:r>
              <a:rPr lang="en-US" dirty="0" smtClean="0">
                <a:latin typeface="Garamond" panose="02020404030301010803" pitchFamily="18" charset="0"/>
              </a:rPr>
              <a:t>The </a:t>
            </a:r>
            <a:r>
              <a:rPr lang="en-US" dirty="0">
                <a:latin typeface="Garamond" panose="02020404030301010803" pitchFamily="18" charset="0"/>
              </a:rPr>
              <a:t>policy should inform employees about </a:t>
            </a:r>
            <a:r>
              <a:rPr lang="en-US" dirty="0" smtClean="0">
                <a:latin typeface="Garamond" panose="02020404030301010803" pitchFamily="18" charset="0"/>
              </a:rPr>
              <a:t>why and when </a:t>
            </a:r>
            <a:r>
              <a:rPr lang="en-US" dirty="0">
                <a:latin typeface="Garamond" panose="02020404030301010803" pitchFamily="18" charset="0"/>
              </a:rPr>
              <a:t>testing may </a:t>
            </a:r>
            <a:r>
              <a:rPr lang="en-US" dirty="0" smtClean="0">
                <a:latin typeface="Garamond" panose="02020404030301010803" pitchFamily="18" charset="0"/>
              </a:rPr>
              <a:t>occur, and what may happen if the test is failed.</a:t>
            </a:r>
            <a:endParaRPr lang="en-US" dirty="0">
              <a:latin typeface="Garamond" panose="02020404030301010803" pitchFamily="18" charset="0"/>
            </a:endParaRPr>
          </a:p>
          <a:p>
            <a:pPr lvl="1"/>
            <a:r>
              <a:rPr lang="en-US" dirty="0" smtClean="0">
                <a:latin typeface="Garamond" panose="02020404030301010803" pitchFamily="18" charset="0"/>
              </a:rPr>
              <a:t>The </a:t>
            </a:r>
            <a:r>
              <a:rPr lang="en-US" dirty="0">
                <a:latin typeface="Garamond" panose="02020404030301010803" pitchFamily="18" charset="0"/>
              </a:rPr>
              <a:t>policy should clearly define what substances are prohibited.  The definition of prohibited substances </a:t>
            </a:r>
            <a:r>
              <a:rPr lang="en-US" dirty="0" smtClean="0">
                <a:latin typeface="Garamond" panose="02020404030301010803" pitchFamily="18" charset="0"/>
              </a:rPr>
              <a:t>should </a:t>
            </a:r>
            <a:r>
              <a:rPr lang="en-US" dirty="0">
                <a:latin typeface="Garamond" panose="02020404030301010803" pitchFamily="18" charset="0"/>
              </a:rPr>
              <a:t>include illegal drugs and legal drugs that are abused or used without a prescription.  Working while under the influence of drugs or alcohol should be prohibited.  </a:t>
            </a:r>
          </a:p>
          <a:p>
            <a:pPr lvl="1"/>
            <a:r>
              <a:rPr lang="en-US" dirty="0" smtClean="0">
                <a:latin typeface="Garamond" panose="02020404030301010803" pitchFamily="18" charset="0"/>
              </a:rPr>
              <a:t>The </a:t>
            </a:r>
            <a:r>
              <a:rPr lang="en-US" dirty="0">
                <a:latin typeface="Garamond" panose="02020404030301010803" pitchFamily="18" charset="0"/>
              </a:rPr>
              <a:t>policy should prohibit possession, manufacture, distribution, dispensation, transfer, and sale of prohibited substances while on company premises, on company time, or while in company vehicles.</a:t>
            </a:r>
          </a:p>
          <a:p>
            <a:pPr lvl="1"/>
            <a:r>
              <a:rPr lang="en-US" dirty="0" smtClean="0">
                <a:latin typeface="Garamond" panose="02020404030301010803" pitchFamily="18" charset="0"/>
              </a:rPr>
              <a:t>The </a:t>
            </a:r>
            <a:r>
              <a:rPr lang="en-US" dirty="0">
                <a:latin typeface="Garamond" panose="02020404030301010803" pitchFamily="18" charset="0"/>
              </a:rPr>
              <a:t>policy should address the failure to cooperate in company investigations of substance abuse.</a:t>
            </a:r>
          </a:p>
          <a:p>
            <a:pPr lvl="1"/>
            <a:r>
              <a:rPr lang="en-US" dirty="0" smtClean="0">
                <a:latin typeface="Garamond" panose="02020404030301010803" pitchFamily="18" charset="0"/>
              </a:rPr>
              <a:t>The </a:t>
            </a:r>
            <a:r>
              <a:rPr lang="en-US" dirty="0">
                <a:latin typeface="Garamond" panose="02020404030301010803" pitchFamily="18" charset="0"/>
              </a:rPr>
              <a:t>policy should advise the employees that the employer reserves the right to search lockers, desks, and other company property, and any personal property or personal vehicles on company premises.  An employer may want to reserve the right to conduct personal searches, but these searches entail legal risks and should be conducted with caution.</a:t>
            </a:r>
          </a:p>
          <a:p>
            <a:endParaRPr lang="en-US" dirty="0"/>
          </a:p>
        </p:txBody>
      </p:sp>
    </p:spTree>
    <p:extLst>
      <p:ext uri="{BB962C8B-B14F-4D97-AF65-F5344CB8AC3E}">
        <p14:creationId xmlns:p14="http://schemas.microsoft.com/office/powerpoint/2010/main" val="3259075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aramond" panose="02020404030301010803" pitchFamily="18" charset="0"/>
              </a:rPr>
              <a:t>Create an Environment Where Employees are More Likely to Disclose Opioid-Related Issues </a:t>
            </a:r>
            <a:endParaRPr lang="en-US" dirty="0">
              <a:latin typeface="Garamond" panose="02020404030301010803" pitchFamily="18" charset="0"/>
            </a:endParaRPr>
          </a:p>
        </p:txBody>
      </p:sp>
      <p:sp>
        <p:nvSpPr>
          <p:cNvPr id="3" name="Content Placeholder 2"/>
          <p:cNvSpPr>
            <a:spLocks noGrp="1"/>
          </p:cNvSpPr>
          <p:nvPr>
            <p:ph idx="1"/>
          </p:nvPr>
        </p:nvSpPr>
        <p:spPr>
          <a:xfrm>
            <a:off x="457199" y="1718370"/>
            <a:ext cx="11190849" cy="4755583"/>
          </a:xfrm>
        </p:spPr>
        <p:txBody>
          <a:bodyPr>
            <a:normAutofit/>
          </a:bodyPr>
          <a:lstStyle/>
          <a:p>
            <a:r>
              <a:rPr lang="en-US" dirty="0" smtClean="0">
                <a:latin typeface="Garamond" panose="02020404030301010803" pitchFamily="18" charset="0"/>
              </a:rPr>
              <a:t>Consider </a:t>
            </a:r>
            <a:r>
              <a:rPr lang="en-US" dirty="0">
                <a:latin typeface="Garamond" panose="02020404030301010803" pitchFamily="18" charset="0"/>
              </a:rPr>
              <a:t>encouraging employees to tell you when they have a problem or suspect that another employee may have an issue with prescription painkillers. </a:t>
            </a:r>
            <a:endParaRPr lang="en-US" dirty="0" smtClean="0">
              <a:latin typeface="Garamond" panose="02020404030301010803" pitchFamily="18" charset="0"/>
            </a:endParaRPr>
          </a:p>
          <a:p>
            <a:r>
              <a:rPr lang="en-US" dirty="0" smtClean="0">
                <a:latin typeface="Garamond" panose="02020404030301010803" pitchFamily="18" charset="0"/>
              </a:rPr>
              <a:t>This </a:t>
            </a:r>
            <a:r>
              <a:rPr lang="en-US" dirty="0">
                <a:latin typeface="Garamond" panose="02020404030301010803" pitchFamily="18" charset="0"/>
              </a:rPr>
              <a:t>starts by creating a workplace environment conducive to the free exchange of information. </a:t>
            </a:r>
            <a:endParaRPr lang="en-US" dirty="0" smtClean="0">
              <a:latin typeface="Garamond" panose="02020404030301010803" pitchFamily="18" charset="0"/>
            </a:endParaRPr>
          </a:p>
          <a:p>
            <a:r>
              <a:rPr lang="en-US" dirty="0" smtClean="0">
                <a:latin typeface="Garamond" panose="02020404030301010803" pitchFamily="18" charset="0"/>
              </a:rPr>
              <a:t>This </a:t>
            </a:r>
            <a:r>
              <a:rPr lang="en-US" dirty="0">
                <a:latin typeface="Garamond" panose="02020404030301010803" pitchFamily="18" charset="0"/>
              </a:rPr>
              <a:t>is an evolving area of human resources and business management; you must balance the concern of being viewed as an employer who attempts to invade employees’ private home life versus later dealing with an employee who quits, overdoses, or creates a safety concern due to an addiction you may have ignored.  </a:t>
            </a:r>
            <a:endParaRPr lang="en-US" dirty="0" smtClean="0">
              <a:latin typeface="Garamond" panose="02020404030301010803" pitchFamily="18" charset="0"/>
            </a:endParaRPr>
          </a:p>
          <a:p>
            <a:r>
              <a:rPr lang="en-US" dirty="0" smtClean="0">
                <a:latin typeface="Garamond" panose="02020404030301010803" pitchFamily="18" charset="0"/>
              </a:rPr>
              <a:t>Also helps with workplace violence issues (e.g., restraining order)</a:t>
            </a:r>
            <a:endParaRPr lang="en-US" dirty="0">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20155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aramond" panose="02020404030301010803" pitchFamily="18" charset="0"/>
              </a:rPr>
              <a:t>Create an Environment Where Employees are More Likely to Disclose Opioid-Related Issues </a:t>
            </a:r>
            <a:endParaRPr lang="en-US" dirty="0">
              <a:latin typeface="Garamond" panose="02020404030301010803" pitchFamily="18" charset="0"/>
            </a:endParaRPr>
          </a:p>
        </p:txBody>
      </p:sp>
      <p:sp>
        <p:nvSpPr>
          <p:cNvPr id="3" name="Content Placeholder 2"/>
          <p:cNvSpPr>
            <a:spLocks noGrp="1"/>
          </p:cNvSpPr>
          <p:nvPr>
            <p:ph idx="1"/>
          </p:nvPr>
        </p:nvSpPr>
        <p:spPr>
          <a:xfrm>
            <a:off x="457200" y="1856232"/>
            <a:ext cx="11514406" cy="4152034"/>
          </a:xfrm>
        </p:spPr>
        <p:txBody>
          <a:bodyPr/>
          <a:lstStyle/>
          <a:p>
            <a:r>
              <a:rPr lang="en-US" dirty="0" smtClean="0">
                <a:latin typeface="Garamond" panose="02020404030301010803" pitchFamily="18" charset="0"/>
              </a:rPr>
              <a:t>The key to preventing opioid addiction is educating employees on the potential harmful impacts of abusing painkillers. </a:t>
            </a:r>
          </a:p>
          <a:p>
            <a:r>
              <a:rPr lang="en-US" dirty="0" smtClean="0">
                <a:latin typeface="Garamond" panose="02020404030301010803" pitchFamily="18" charset="0"/>
              </a:rPr>
              <a:t>If you become aware of an employee’s potential abuse of opioids, attempt to approach the employee in a cordial, non-confrontational manner to offer assistance with this condition. </a:t>
            </a:r>
          </a:p>
          <a:p>
            <a:r>
              <a:rPr lang="en-US" dirty="0" smtClean="0">
                <a:latin typeface="Garamond" panose="02020404030301010803" pitchFamily="18" charset="0"/>
              </a:rPr>
              <a:t>Pay special attention to employees returning to work after an injury. </a:t>
            </a:r>
          </a:p>
          <a:p>
            <a:r>
              <a:rPr lang="en-US" dirty="0" smtClean="0">
                <a:latin typeface="Garamond" panose="02020404030301010803" pitchFamily="18" charset="0"/>
              </a:rPr>
              <a:t>Consult your counsel on navigating any potential ADA or HIPAA issues. Addressing these issues early may help prevent a larger issue later.</a:t>
            </a:r>
            <a:endParaRPr lang="en-US" dirty="0">
              <a:latin typeface="Garamond" panose="02020404030301010803" pitchFamily="18" charset="0"/>
            </a:endParaRPr>
          </a:p>
        </p:txBody>
      </p:sp>
    </p:spTree>
    <p:extLst>
      <p:ext uri="{BB962C8B-B14F-4D97-AF65-F5344CB8AC3E}">
        <p14:creationId xmlns:p14="http://schemas.microsoft.com/office/powerpoint/2010/main" val="79140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aramond" panose="02020404030301010803" pitchFamily="18" charset="0"/>
              </a:rPr>
              <a:t>Reconsider Zero Tolerance </a:t>
            </a:r>
            <a:r>
              <a:rPr lang="en-US" b="1" dirty="0" smtClean="0">
                <a:latin typeface="Garamond" panose="02020404030301010803" pitchFamily="18" charset="0"/>
              </a:rPr>
              <a:t/>
            </a:r>
            <a:br>
              <a:rPr lang="en-US" b="1" dirty="0" smtClean="0">
                <a:latin typeface="Garamond" panose="02020404030301010803" pitchFamily="18" charset="0"/>
              </a:rPr>
            </a:br>
            <a:r>
              <a:rPr lang="en-US" b="1" dirty="0" smtClean="0">
                <a:latin typeface="Garamond" panose="02020404030301010803" pitchFamily="18" charset="0"/>
              </a:rPr>
              <a:t>Drug </a:t>
            </a:r>
            <a:r>
              <a:rPr lang="en-US" b="1" dirty="0">
                <a:latin typeface="Garamond" panose="02020404030301010803" pitchFamily="18" charset="0"/>
              </a:rPr>
              <a:t>Testing Failure Policies </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r>
              <a:rPr lang="en-US" sz="3200" dirty="0">
                <a:latin typeface="Garamond" panose="02020404030301010803" pitchFamily="18" charset="0"/>
              </a:rPr>
              <a:t>An employee who loses his or her job because they fail a drug test may fall further into the depression often caused by opioid use. </a:t>
            </a:r>
            <a:endParaRPr lang="en-US" sz="3200" dirty="0" smtClean="0">
              <a:latin typeface="Garamond" panose="02020404030301010803" pitchFamily="18" charset="0"/>
            </a:endParaRPr>
          </a:p>
          <a:p>
            <a:r>
              <a:rPr lang="en-US" sz="3200" dirty="0" smtClean="0">
                <a:latin typeface="Garamond" panose="02020404030301010803" pitchFamily="18" charset="0"/>
              </a:rPr>
              <a:t>Unemployment </a:t>
            </a:r>
            <a:r>
              <a:rPr lang="en-US" sz="3200" dirty="0">
                <a:latin typeface="Garamond" panose="02020404030301010803" pitchFamily="18" charset="0"/>
              </a:rPr>
              <a:t>may lead to more drastic outcomes for the employee, including intentional or accidental overdose. </a:t>
            </a:r>
            <a:endParaRPr lang="en-US" sz="3200" dirty="0" smtClean="0">
              <a:latin typeface="Garamond" panose="02020404030301010803" pitchFamily="18" charset="0"/>
            </a:endParaRPr>
          </a:p>
          <a:p>
            <a:r>
              <a:rPr lang="en-US" sz="3200" dirty="0" smtClean="0">
                <a:latin typeface="Garamond" panose="02020404030301010803" pitchFamily="18" charset="0"/>
              </a:rPr>
              <a:t>In </a:t>
            </a:r>
            <a:r>
              <a:rPr lang="en-US" sz="3200" dirty="0">
                <a:latin typeface="Garamond" panose="02020404030301010803" pitchFamily="18" charset="0"/>
              </a:rPr>
              <a:t>order to avoid such a tragedy, employers should revisit their zero tolerance drug testing policy.   </a:t>
            </a:r>
            <a:r>
              <a:rPr lang="en-US" dirty="0">
                <a:latin typeface="Garamond" panose="02020404030301010803" pitchFamily="18" charset="0"/>
              </a:rPr>
              <a:t>  </a:t>
            </a:r>
          </a:p>
        </p:txBody>
      </p:sp>
    </p:spTree>
    <p:extLst>
      <p:ext uri="{BB962C8B-B14F-4D97-AF65-F5344CB8AC3E}">
        <p14:creationId xmlns:p14="http://schemas.microsoft.com/office/powerpoint/2010/main" val="2386955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aramond" panose="02020404030301010803" pitchFamily="18" charset="0"/>
              </a:rPr>
              <a:t>Reconsider Zero Tolerance Drug Testing Failure Policies </a:t>
            </a:r>
            <a:endParaRPr lang="en-US" dirty="0">
              <a:latin typeface="Garamond" panose="02020404030301010803" pitchFamily="18" charset="0"/>
            </a:endParaRPr>
          </a:p>
        </p:txBody>
      </p:sp>
      <p:sp>
        <p:nvSpPr>
          <p:cNvPr id="3" name="Content Placeholder 2"/>
          <p:cNvSpPr>
            <a:spLocks noGrp="1"/>
          </p:cNvSpPr>
          <p:nvPr>
            <p:ph idx="1"/>
          </p:nvPr>
        </p:nvSpPr>
        <p:spPr>
          <a:xfrm>
            <a:off x="457200" y="1419726"/>
            <a:ext cx="11415932" cy="4588539"/>
          </a:xfrm>
        </p:spPr>
        <p:txBody>
          <a:bodyPr>
            <a:normAutofit fontScale="85000" lnSpcReduction="20000"/>
          </a:bodyPr>
          <a:lstStyle/>
          <a:p>
            <a:r>
              <a:rPr lang="en-US" dirty="0">
                <a:latin typeface="Garamond" panose="02020404030301010803" pitchFamily="18" charset="0"/>
              </a:rPr>
              <a:t>Many employers are modifying their drug testing policy due to OSHA’s recent new </a:t>
            </a:r>
            <a:r>
              <a:rPr lang="en-US" dirty="0" smtClean="0">
                <a:latin typeface="Garamond" panose="02020404030301010803" pitchFamily="18" charset="0"/>
              </a:rPr>
              <a:t>rule. </a:t>
            </a:r>
          </a:p>
          <a:p>
            <a:r>
              <a:rPr lang="en-US" dirty="0" smtClean="0">
                <a:latin typeface="Garamond" panose="02020404030301010803" pitchFamily="18" charset="0"/>
              </a:rPr>
              <a:t>Effective </a:t>
            </a:r>
            <a:r>
              <a:rPr lang="en-US" dirty="0">
                <a:latin typeface="Garamond" panose="02020404030301010803" pitchFamily="18" charset="0"/>
                <a:hlinkClick r:id="rId3"/>
              </a:rPr>
              <a:t>December 1, 2016</a:t>
            </a:r>
            <a:r>
              <a:rPr lang="en-US" dirty="0">
                <a:latin typeface="Garamond" panose="02020404030301010803" pitchFamily="18" charset="0"/>
              </a:rPr>
              <a:t>, OSHA’s new rule requires employers to drug test after a workplace accident only when you have a reasonable basis to believe that the incident or injury was likely to have been caused by the employee’s impairment, and that the drug test will determine whether the employee was impaired at the time of the incident or injury (versus a test that shows mere historical drug use).  </a:t>
            </a:r>
            <a:endParaRPr lang="en-US" dirty="0" smtClean="0">
              <a:latin typeface="Garamond" panose="02020404030301010803" pitchFamily="18" charset="0"/>
            </a:endParaRPr>
          </a:p>
          <a:p>
            <a:r>
              <a:rPr lang="en-US" dirty="0" smtClean="0">
                <a:latin typeface="Garamond" panose="02020404030301010803" pitchFamily="18" charset="0"/>
              </a:rPr>
              <a:t>When </a:t>
            </a:r>
            <a:r>
              <a:rPr lang="en-US" dirty="0">
                <a:latin typeface="Garamond" panose="02020404030301010803" pitchFamily="18" charset="0"/>
              </a:rPr>
              <a:t>modifying their drug testing policy, and in light of the opioid epidemic, employers should think seriously about </a:t>
            </a:r>
            <a:r>
              <a:rPr lang="en-US" b="1" i="1" dirty="0">
                <a:latin typeface="Garamond" panose="02020404030301010803" pitchFamily="18" charset="0"/>
              </a:rPr>
              <a:t>removing any provision requiring the automatic termination of the employee after the first positive drug test. </a:t>
            </a:r>
            <a:endParaRPr lang="en-US" b="1" i="1" dirty="0" smtClean="0">
              <a:latin typeface="Garamond" panose="02020404030301010803" pitchFamily="18" charset="0"/>
            </a:endParaRPr>
          </a:p>
          <a:p>
            <a:r>
              <a:rPr lang="en-US" dirty="0" smtClean="0">
                <a:latin typeface="Garamond" panose="02020404030301010803" pitchFamily="18" charset="0"/>
              </a:rPr>
              <a:t>Instead</a:t>
            </a:r>
            <a:r>
              <a:rPr lang="en-US" dirty="0">
                <a:latin typeface="Garamond" panose="02020404030301010803" pitchFamily="18" charset="0"/>
              </a:rPr>
              <a:t>, employers can amend the policy to include required counseling for employees who fail drug tests. This not only gives the employee a second chance to become “clean” and attempt to end their dependency, it also provides the employee with an opportunity to obtain much needed education and counseling on their condition. The permitted use of prescription drug use while working at the worksite must also be clearly explained in the policy.</a:t>
            </a:r>
            <a:r>
              <a:rPr lang="en-US" dirty="0" smtClean="0">
                <a:latin typeface="Garamond" panose="02020404030301010803" pitchFamily="18" charset="0"/>
              </a:rPr>
              <a:t> </a:t>
            </a:r>
            <a:endParaRPr lang="en-US" dirty="0">
              <a:latin typeface="Garamond" panose="02020404030301010803" pitchFamily="18" charset="0"/>
            </a:endParaRPr>
          </a:p>
        </p:txBody>
      </p:sp>
    </p:spTree>
    <p:extLst>
      <p:ext uri="{BB962C8B-B14F-4D97-AF65-F5344CB8AC3E}">
        <p14:creationId xmlns:p14="http://schemas.microsoft.com/office/powerpoint/2010/main" val="890474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7" y="0"/>
            <a:ext cx="10270273" cy="1402897"/>
          </a:xfrm>
        </p:spPr>
        <p:txBody>
          <a:bodyPr/>
          <a:lstStyle/>
          <a:p>
            <a:pPr algn="ctr"/>
            <a:r>
              <a:rPr lang="en-US" b="1" dirty="0">
                <a:latin typeface="Garamond" panose="02020404030301010803" pitchFamily="18" charset="0"/>
              </a:rPr>
              <a:t>Consider Enhanced Monitoring of Workers’ Compensation Claims</a:t>
            </a:r>
            <a:r>
              <a:rPr lang="en-US" b="1" dirty="0">
                <a:latin typeface="Gadugi" panose="020B0502040204020203" pitchFamily="34" charset="0"/>
              </a:rPr>
              <a:t> </a:t>
            </a:r>
            <a:endParaRPr lang="en-US" dirty="0">
              <a:latin typeface="Gadugi" panose="020B0502040204020203" pitchFamily="34" charset="0"/>
            </a:endParaRPr>
          </a:p>
        </p:txBody>
      </p:sp>
      <p:sp>
        <p:nvSpPr>
          <p:cNvPr id="3" name="Content Placeholder 2"/>
          <p:cNvSpPr>
            <a:spLocks noGrp="1"/>
          </p:cNvSpPr>
          <p:nvPr>
            <p:ph idx="1"/>
          </p:nvPr>
        </p:nvSpPr>
        <p:spPr>
          <a:xfrm>
            <a:off x="445168" y="1206528"/>
            <a:ext cx="11369842" cy="4977704"/>
          </a:xfrm>
        </p:spPr>
        <p:txBody>
          <a:bodyPr>
            <a:noAutofit/>
          </a:bodyPr>
          <a:lstStyle/>
          <a:p>
            <a:r>
              <a:rPr lang="en-US" dirty="0">
                <a:latin typeface="Garamond" panose="02020404030301010803" pitchFamily="18" charset="0"/>
              </a:rPr>
              <a:t>Many workers’ compensation carriers (and even employers) often seek to minimize the potential impact of workers’ compensation claims by finding the most inexpensive treatment option possible.  </a:t>
            </a:r>
            <a:endParaRPr lang="en-US" dirty="0" smtClean="0">
              <a:latin typeface="Garamond" panose="02020404030301010803" pitchFamily="18" charset="0"/>
            </a:endParaRPr>
          </a:p>
          <a:p>
            <a:r>
              <a:rPr lang="en-US" dirty="0" smtClean="0">
                <a:latin typeface="Garamond" panose="02020404030301010803" pitchFamily="18" charset="0"/>
              </a:rPr>
              <a:t>Carriers </a:t>
            </a:r>
            <a:r>
              <a:rPr lang="en-US" dirty="0">
                <a:latin typeface="Garamond" panose="02020404030301010803" pitchFamily="18" charset="0"/>
              </a:rPr>
              <a:t>may be more inclined to pay for opioid prescriptions to “treat” an on-the-job injury versus considering more aggressive treatment options (i.e., steroid injections, surgical intervention, etc.) in the first instance (even when medical providers recommend more aggressive treatment). </a:t>
            </a:r>
            <a:endParaRPr lang="en-US" dirty="0" smtClean="0">
              <a:latin typeface="Garamond" panose="02020404030301010803" pitchFamily="18" charset="0"/>
            </a:endParaRPr>
          </a:p>
          <a:p>
            <a:r>
              <a:rPr lang="en-US" dirty="0" smtClean="0">
                <a:latin typeface="Garamond" panose="02020404030301010803" pitchFamily="18" charset="0"/>
              </a:rPr>
              <a:t>As </a:t>
            </a:r>
            <a:r>
              <a:rPr lang="en-US" dirty="0">
                <a:latin typeface="Garamond" panose="02020404030301010803" pitchFamily="18" charset="0"/>
              </a:rPr>
              <a:t>such, there can be a higher incident of dependency – and increased tolerance levels in the event of a future surgery – simply in the name of reducing the financial impact of a workers’ compensation claim.  Employers should monitor these trends, and even their medical providers, and evaluate the care provided to injured workers.</a:t>
            </a:r>
          </a:p>
        </p:txBody>
      </p:sp>
    </p:spTree>
    <p:extLst>
      <p:ext uri="{BB962C8B-B14F-4D97-AF65-F5344CB8AC3E}">
        <p14:creationId xmlns:p14="http://schemas.microsoft.com/office/powerpoint/2010/main" val="856674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atin typeface="Garamond" panose="02020404030301010803" pitchFamily="18" charset="0"/>
              </a:rPr>
              <a:t>Revisit and Enhance </a:t>
            </a:r>
            <a:r>
              <a:rPr lang="en-US" sz="4000" b="1" dirty="0" smtClean="0">
                <a:latin typeface="Garamond" panose="02020404030301010803" pitchFamily="18" charset="0"/>
              </a:rPr>
              <a:t/>
            </a:r>
            <a:br>
              <a:rPr lang="en-US" sz="4000" b="1" dirty="0" smtClean="0">
                <a:latin typeface="Garamond" panose="02020404030301010803" pitchFamily="18" charset="0"/>
              </a:rPr>
            </a:br>
            <a:r>
              <a:rPr lang="en-US" sz="4000" b="1" dirty="0" smtClean="0">
                <a:latin typeface="Garamond" panose="02020404030301010803" pitchFamily="18" charset="0"/>
              </a:rPr>
              <a:t>Drug </a:t>
            </a:r>
            <a:r>
              <a:rPr lang="en-US" sz="4000" b="1" dirty="0">
                <a:latin typeface="Garamond" panose="02020404030301010803" pitchFamily="18" charset="0"/>
              </a:rPr>
              <a:t>Counseling Programs</a:t>
            </a:r>
            <a:r>
              <a:rPr lang="en-US" b="1" dirty="0"/>
              <a:t> </a:t>
            </a:r>
            <a:endParaRPr lang="en-US" dirty="0"/>
          </a:p>
        </p:txBody>
      </p:sp>
      <p:sp>
        <p:nvSpPr>
          <p:cNvPr id="3" name="Content Placeholder 2"/>
          <p:cNvSpPr>
            <a:spLocks noGrp="1"/>
          </p:cNvSpPr>
          <p:nvPr>
            <p:ph idx="1"/>
          </p:nvPr>
        </p:nvSpPr>
        <p:spPr>
          <a:xfrm>
            <a:off x="457199" y="1856232"/>
            <a:ext cx="11514221" cy="4152034"/>
          </a:xfrm>
        </p:spPr>
        <p:txBody>
          <a:bodyPr/>
          <a:lstStyle/>
          <a:p>
            <a:r>
              <a:rPr lang="en-US" sz="3200" dirty="0">
                <a:latin typeface="Garamond" panose="02020404030301010803" pitchFamily="18" charset="0"/>
              </a:rPr>
              <a:t>Now is the time for employers to evaluate and enhance their drug counselling programs. </a:t>
            </a:r>
            <a:endParaRPr lang="en-US" sz="3200" dirty="0" smtClean="0">
              <a:latin typeface="Garamond" panose="02020404030301010803" pitchFamily="18" charset="0"/>
            </a:endParaRPr>
          </a:p>
          <a:p>
            <a:r>
              <a:rPr lang="en-US" sz="3200" dirty="0" smtClean="0">
                <a:latin typeface="Garamond" panose="02020404030301010803" pitchFamily="18" charset="0"/>
              </a:rPr>
              <a:t>Does </a:t>
            </a:r>
            <a:r>
              <a:rPr lang="en-US" sz="3200" dirty="0">
                <a:latin typeface="Garamond" panose="02020404030301010803" pitchFamily="18" charset="0"/>
              </a:rPr>
              <a:t>your insurance provider offer drug counseling to employees? Is there an extra cost for this service? Are employees aware of this amenity? </a:t>
            </a:r>
            <a:endParaRPr lang="en-US" sz="3200" dirty="0" smtClean="0">
              <a:latin typeface="Garamond" panose="02020404030301010803" pitchFamily="18" charset="0"/>
            </a:endParaRPr>
          </a:p>
          <a:p>
            <a:r>
              <a:rPr lang="en-US" sz="3200" dirty="0" smtClean="0">
                <a:latin typeface="Garamond" panose="02020404030301010803" pitchFamily="18" charset="0"/>
              </a:rPr>
              <a:t>Providing </a:t>
            </a:r>
            <a:r>
              <a:rPr lang="en-US" sz="3200" dirty="0">
                <a:latin typeface="Garamond" panose="02020404030301010803" pitchFamily="18" charset="0"/>
              </a:rPr>
              <a:t>employees robust counseling on opioid use and addiction may prevent further use from occurring. </a:t>
            </a:r>
            <a:r>
              <a:rPr lang="en-US" dirty="0"/>
              <a:t>         </a:t>
            </a:r>
          </a:p>
        </p:txBody>
      </p:sp>
    </p:spTree>
    <p:extLst>
      <p:ext uri="{BB962C8B-B14F-4D97-AF65-F5344CB8AC3E}">
        <p14:creationId xmlns:p14="http://schemas.microsoft.com/office/powerpoint/2010/main" val="413327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Garamond" panose="02020404030301010803" pitchFamily="18" charset="0"/>
                <a:cs typeface="Helvetica" panose="020B0604020202020204" pitchFamily="34" charset="0"/>
              </a:rPr>
              <a:t>Why this Topic Matters </a:t>
            </a:r>
            <a:endParaRPr lang="en-US" sz="4400" b="1" dirty="0">
              <a:latin typeface="Garamond" panose="02020404030301010803" pitchFamily="18" charset="0"/>
              <a:cs typeface="Helvetica" panose="020B0604020202020204" pitchFamily="34" charset="0"/>
            </a:endParaRPr>
          </a:p>
        </p:txBody>
      </p:sp>
      <p:sp>
        <p:nvSpPr>
          <p:cNvPr id="3" name="Content Placeholder 2"/>
          <p:cNvSpPr>
            <a:spLocks noGrp="1"/>
          </p:cNvSpPr>
          <p:nvPr>
            <p:ph idx="1"/>
          </p:nvPr>
        </p:nvSpPr>
        <p:spPr>
          <a:xfrm>
            <a:off x="457199" y="1572471"/>
            <a:ext cx="11584745" cy="7808273"/>
          </a:xfrm>
        </p:spPr>
        <p:txBody>
          <a:bodyPr>
            <a:normAutofit/>
          </a:bodyPr>
          <a:lstStyle/>
          <a:p>
            <a:pPr>
              <a:buFontTx/>
              <a:buChar char="-"/>
            </a:pPr>
            <a:r>
              <a:rPr lang="en-US" sz="3000" dirty="0" smtClean="0">
                <a:latin typeface="Garamond" panose="02020404030301010803" pitchFamily="18" charset="0"/>
                <a:cs typeface="Helvetica" panose="020B0604020202020204" pitchFamily="34" charset="0"/>
              </a:rPr>
              <a:t>As </a:t>
            </a:r>
            <a:r>
              <a:rPr lang="en-US" sz="3000" dirty="0">
                <a:latin typeface="Garamond" panose="02020404030301010803" pitchFamily="18" charset="0"/>
                <a:cs typeface="Helvetica" panose="020B0604020202020204" pitchFamily="34" charset="0"/>
              </a:rPr>
              <a:t>many as 50,000 Americans may have died </a:t>
            </a:r>
            <a:r>
              <a:rPr lang="en-US" sz="3000" dirty="0" smtClean="0">
                <a:latin typeface="Garamond" panose="02020404030301010803" pitchFamily="18" charset="0"/>
                <a:cs typeface="Helvetica" panose="020B0604020202020204" pitchFamily="34" charset="0"/>
              </a:rPr>
              <a:t>last </a:t>
            </a:r>
            <a:r>
              <a:rPr lang="en-US" sz="3000" dirty="0">
                <a:latin typeface="Garamond" panose="02020404030301010803" pitchFamily="18" charset="0"/>
                <a:cs typeface="Helvetica" panose="020B0604020202020204" pitchFamily="34" charset="0"/>
              </a:rPr>
              <a:t>year alone of opioid-related </a:t>
            </a:r>
            <a:r>
              <a:rPr lang="en-US" sz="3000" dirty="0" smtClean="0">
                <a:latin typeface="Garamond" panose="02020404030301010803" pitchFamily="18" charset="0"/>
                <a:cs typeface="Helvetica" panose="020B0604020202020204" pitchFamily="34" charset="0"/>
              </a:rPr>
              <a:t>overdose. </a:t>
            </a:r>
          </a:p>
          <a:p>
            <a:pPr>
              <a:buFontTx/>
              <a:buChar char="-"/>
            </a:pPr>
            <a:r>
              <a:rPr lang="en-US" sz="3000" dirty="0" smtClean="0">
                <a:latin typeface="Garamond" panose="02020404030301010803" pitchFamily="18" charset="0"/>
                <a:cs typeface="Helvetica" panose="020B0604020202020204" pitchFamily="34" charset="0"/>
              </a:rPr>
              <a:t>A </a:t>
            </a:r>
            <a:r>
              <a:rPr lang="en-US" sz="3000" dirty="0">
                <a:latin typeface="Garamond" panose="02020404030301010803" pitchFamily="18" charset="0"/>
                <a:cs typeface="Helvetica" panose="020B0604020202020204" pitchFamily="34" charset="0"/>
              </a:rPr>
              <a:t>recent study showed 2 million Americans had a substance </a:t>
            </a:r>
            <a:r>
              <a:rPr lang="en-US" sz="3000" dirty="0" smtClean="0">
                <a:latin typeface="Garamond" panose="02020404030301010803" pitchFamily="18" charset="0"/>
                <a:cs typeface="Helvetica" panose="020B0604020202020204" pitchFamily="34" charset="0"/>
              </a:rPr>
              <a:t>abuse </a:t>
            </a:r>
            <a:r>
              <a:rPr lang="en-US" sz="3000" dirty="0">
                <a:latin typeface="Garamond" panose="02020404030301010803" pitchFamily="18" charset="0"/>
                <a:cs typeface="Helvetica" panose="020B0604020202020204" pitchFamily="34" charset="0"/>
              </a:rPr>
              <a:t>disorder involving prescription pain relievers, while drug overdose is now the leading cause of d</a:t>
            </a:r>
            <a:r>
              <a:rPr lang="en-US" sz="3000" dirty="0" smtClean="0">
                <a:latin typeface="Garamond" panose="02020404030301010803" pitchFamily="18" charset="0"/>
                <a:cs typeface="Helvetica" panose="020B0604020202020204" pitchFamily="34" charset="0"/>
              </a:rPr>
              <a:t>eath </a:t>
            </a:r>
            <a:r>
              <a:rPr lang="en-US" sz="3000" dirty="0">
                <a:latin typeface="Garamond" panose="02020404030301010803" pitchFamily="18" charset="0"/>
                <a:cs typeface="Helvetica" panose="020B0604020202020204" pitchFamily="34" charset="0"/>
              </a:rPr>
              <a:t>of Americans under the age of 50. </a:t>
            </a:r>
            <a:endParaRPr lang="en-US" sz="3000" dirty="0" smtClean="0">
              <a:latin typeface="Garamond" panose="02020404030301010803" pitchFamily="18" charset="0"/>
              <a:cs typeface="Helvetica" panose="020B0604020202020204" pitchFamily="34" charset="0"/>
            </a:endParaRPr>
          </a:p>
          <a:p>
            <a:pPr marL="0" indent="0">
              <a:buNone/>
            </a:pPr>
            <a:r>
              <a:rPr lang="en-US" sz="3000" dirty="0" smtClean="0">
                <a:latin typeface="Garamond" panose="02020404030301010803" pitchFamily="18" charset="0"/>
                <a:cs typeface="Helvetica" panose="020B0604020202020204" pitchFamily="34" charset="0"/>
              </a:rPr>
              <a:t>- Abuse </a:t>
            </a:r>
            <a:r>
              <a:rPr lang="en-US" sz="3000" dirty="0">
                <a:latin typeface="Garamond" panose="02020404030301010803" pitchFamily="18" charset="0"/>
                <a:cs typeface="Helvetica" panose="020B0604020202020204" pitchFamily="34" charset="0"/>
              </a:rPr>
              <a:t>of the drug has had tragic consequences across the nation, ravaging </a:t>
            </a:r>
            <a:r>
              <a:rPr lang="en-US" sz="3000" dirty="0" smtClean="0">
                <a:latin typeface="Garamond" panose="02020404030301010803" pitchFamily="18" charset="0"/>
                <a:cs typeface="Helvetica" panose="020B0604020202020204" pitchFamily="34" charset="0"/>
              </a:rPr>
              <a:t> communities </a:t>
            </a:r>
            <a:r>
              <a:rPr lang="en-US" sz="3000" dirty="0">
                <a:latin typeface="Garamond" panose="02020404030301010803" pitchFamily="18" charset="0"/>
                <a:cs typeface="Helvetica" panose="020B0604020202020204" pitchFamily="34" charset="0"/>
              </a:rPr>
              <a:t>and tearing apart families. </a:t>
            </a:r>
            <a:endParaRPr lang="en-US" sz="3000" dirty="0" smtClean="0">
              <a:latin typeface="Garamond" panose="02020404030301010803" pitchFamily="18" charset="0"/>
              <a:cs typeface="Helvetica" panose="020B0604020202020204" pitchFamily="34" charset="0"/>
            </a:endParaRPr>
          </a:p>
          <a:p>
            <a:pPr marL="0" indent="0">
              <a:buNone/>
            </a:pPr>
            <a:r>
              <a:rPr lang="en-US" sz="3000" dirty="0" smtClean="0">
                <a:latin typeface="Garamond" panose="02020404030301010803" pitchFamily="18" charset="0"/>
                <a:cs typeface="Helvetica" panose="020B0604020202020204" pitchFamily="34" charset="0"/>
              </a:rPr>
              <a:t>-Sam Quinones, </a:t>
            </a:r>
            <a:r>
              <a:rPr lang="en-US" sz="3000" i="1" dirty="0" smtClean="0">
                <a:latin typeface="Garamond" panose="02020404030301010803" pitchFamily="18" charset="0"/>
                <a:cs typeface="Helvetica" panose="020B0604020202020204" pitchFamily="34" charset="0"/>
              </a:rPr>
              <a:t>Dreamland</a:t>
            </a:r>
            <a:endParaRPr lang="en-US" sz="3000" i="1" dirty="0">
              <a:latin typeface="Garamond" panose="02020404030301010803" pitchFamily="18" charset="0"/>
              <a:cs typeface="Helvetica" panose="020B0604020202020204" pitchFamily="34" charset="0"/>
            </a:endParaRPr>
          </a:p>
        </p:txBody>
      </p:sp>
      <p:sp>
        <p:nvSpPr>
          <p:cNvPr id="4" name="AutoShape 2" descr="Image result for dreamland boo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 name="Picture 4"/>
          <p:cNvPicPr>
            <a:picLocks noChangeAspect="1"/>
          </p:cNvPicPr>
          <p:nvPr/>
        </p:nvPicPr>
        <p:blipFill>
          <a:blip r:embed="rId3"/>
          <a:stretch>
            <a:fillRect/>
          </a:stretch>
        </p:blipFill>
        <p:spPr>
          <a:xfrm>
            <a:off x="6578133" y="4351524"/>
            <a:ext cx="1743075" cy="26193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7153" y="4565275"/>
            <a:ext cx="2922494" cy="2191871"/>
          </a:xfrm>
          <a:prstGeom prst="rect">
            <a:avLst/>
          </a:prstGeom>
        </p:spPr>
      </p:pic>
    </p:spTree>
    <p:extLst>
      <p:ext uri="{BB962C8B-B14F-4D97-AF65-F5344CB8AC3E}">
        <p14:creationId xmlns:p14="http://schemas.microsoft.com/office/powerpoint/2010/main" val="635174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a:t>
            </a:r>
            <a:r>
              <a:rPr lang="en-US" dirty="0" smtClean="0"/>
              <a:t>Questions?</a:t>
            </a:r>
            <a:endParaRPr lang="en-US" dirty="0"/>
          </a:p>
        </p:txBody>
      </p:sp>
      <p:sp>
        <p:nvSpPr>
          <p:cNvPr id="3" name="Text Placeholder 2"/>
          <p:cNvSpPr>
            <a:spLocks noGrp="1"/>
          </p:cNvSpPr>
          <p:nvPr>
            <p:ph type="body" idx="1"/>
          </p:nvPr>
        </p:nvSpPr>
        <p:spPr/>
        <p:txBody>
          <a:bodyPr>
            <a:normAutofit lnSpcReduction="10000"/>
          </a:bodyPr>
          <a:lstStyle/>
          <a:p>
            <a:r>
              <a:rPr lang="en-US" sz="2400" dirty="0"/>
              <a:t>Presented by:</a:t>
            </a:r>
            <a:r>
              <a:rPr lang="en-US" dirty="0"/>
              <a:t/>
            </a:r>
            <a:br>
              <a:rPr lang="en-US" dirty="0"/>
            </a:br>
            <a:r>
              <a:rPr lang="en-US" b="1" dirty="0">
                <a:cs typeface="Arial" panose="020B0604020202020204" pitchFamily="34" charset="0"/>
              </a:rPr>
              <a:t>Travis W. </a:t>
            </a:r>
            <a:r>
              <a:rPr lang="en-US" b="1" dirty="0" smtClean="0">
                <a:cs typeface="Arial" panose="020B0604020202020204" pitchFamily="34" charset="0"/>
              </a:rPr>
              <a:t>Vance</a:t>
            </a:r>
            <a:r>
              <a:rPr lang="en-US" dirty="0">
                <a:cs typeface="Arial" panose="020B0604020202020204" pitchFamily="34" charset="0"/>
              </a:rPr>
              <a:t/>
            </a:r>
            <a:br>
              <a:rPr lang="en-US" dirty="0">
                <a:cs typeface="Arial" panose="020B0604020202020204" pitchFamily="34" charset="0"/>
              </a:rPr>
            </a:br>
            <a:r>
              <a:rPr lang="en-US" dirty="0">
                <a:cs typeface="Arial" panose="020B0604020202020204" pitchFamily="34" charset="0"/>
              </a:rPr>
              <a:t>(704) </a:t>
            </a:r>
            <a:r>
              <a:rPr lang="en-US" dirty="0" smtClean="0">
                <a:cs typeface="Arial" panose="020B0604020202020204" pitchFamily="34" charset="0"/>
              </a:rPr>
              <a:t>334-4565</a:t>
            </a:r>
            <a:r>
              <a:rPr lang="en-US" dirty="0">
                <a:cs typeface="Arial" panose="020B0604020202020204" pitchFamily="34" charset="0"/>
              </a:rPr>
              <a:t/>
            </a:r>
            <a:br>
              <a:rPr lang="en-US" dirty="0">
                <a:cs typeface="Arial" panose="020B0604020202020204" pitchFamily="34" charset="0"/>
              </a:rPr>
            </a:br>
            <a:r>
              <a:rPr lang="en-US" dirty="0" smtClean="0">
                <a:cs typeface="Arial" panose="020B0604020202020204" pitchFamily="34" charset="0"/>
                <a:hlinkClick r:id="rId3"/>
              </a:rPr>
              <a:t>tvance@fisherphillips.com</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 y="2209800"/>
            <a:ext cx="12188952" cy="2407920"/>
          </a:xfrm>
          <a:prstGeom prst="rect">
            <a:avLst/>
          </a:prstGeom>
        </p:spPr>
      </p:pic>
    </p:spTree>
    <p:extLst>
      <p:ext uri="{BB962C8B-B14F-4D97-AF65-F5344CB8AC3E}">
        <p14:creationId xmlns:p14="http://schemas.microsoft.com/office/powerpoint/2010/main" val="1472257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normAutofit lnSpcReduction="10000"/>
          </a:bodyPr>
          <a:lstStyle/>
          <a:p>
            <a:r>
              <a:rPr lang="en-US" sz="2400" dirty="0"/>
              <a:t>Presented by:</a:t>
            </a:r>
            <a:r>
              <a:rPr lang="en-US" dirty="0"/>
              <a:t/>
            </a:r>
            <a:br>
              <a:rPr lang="en-US" dirty="0"/>
            </a:br>
            <a:r>
              <a:rPr lang="en-US" b="1" dirty="0">
                <a:cs typeface="Arial" panose="020B0604020202020204" pitchFamily="34" charset="0"/>
              </a:rPr>
              <a:t>Travis W. </a:t>
            </a:r>
            <a:r>
              <a:rPr lang="en-US" b="1" dirty="0" smtClean="0">
                <a:cs typeface="Arial" panose="020B0604020202020204" pitchFamily="34" charset="0"/>
              </a:rPr>
              <a:t>Vance</a:t>
            </a:r>
            <a:r>
              <a:rPr lang="en-US" dirty="0">
                <a:cs typeface="Arial" panose="020B0604020202020204" pitchFamily="34" charset="0"/>
              </a:rPr>
              <a:t/>
            </a:r>
            <a:br>
              <a:rPr lang="en-US" dirty="0">
                <a:cs typeface="Arial" panose="020B0604020202020204" pitchFamily="34" charset="0"/>
              </a:rPr>
            </a:br>
            <a:r>
              <a:rPr lang="en-US" dirty="0">
                <a:cs typeface="Arial" panose="020B0604020202020204" pitchFamily="34" charset="0"/>
              </a:rPr>
              <a:t>(704) </a:t>
            </a:r>
            <a:r>
              <a:rPr lang="en-US" dirty="0" smtClean="0">
                <a:cs typeface="Arial" panose="020B0604020202020204" pitchFamily="34" charset="0"/>
              </a:rPr>
              <a:t>334-4565</a:t>
            </a:r>
            <a:r>
              <a:rPr lang="en-US" dirty="0">
                <a:cs typeface="Arial" panose="020B0604020202020204" pitchFamily="34" charset="0"/>
              </a:rPr>
              <a:t/>
            </a:r>
            <a:br>
              <a:rPr lang="en-US" dirty="0">
                <a:cs typeface="Arial" panose="020B0604020202020204" pitchFamily="34" charset="0"/>
              </a:rPr>
            </a:br>
            <a:r>
              <a:rPr lang="en-US" dirty="0" smtClean="0">
                <a:cs typeface="Arial" panose="020B0604020202020204" pitchFamily="34" charset="0"/>
                <a:hlinkClick r:id="rId3"/>
              </a:rPr>
              <a:t>tvance@fisherphillips.com</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 y="2209800"/>
            <a:ext cx="12188952" cy="2407920"/>
          </a:xfrm>
          <a:prstGeom prst="rect">
            <a:avLst/>
          </a:prstGeom>
        </p:spPr>
      </p:pic>
    </p:spTree>
    <p:extLst>
      <p:ext uri="{BB962C8B-B14F-4D97-AF65-F5344CB8AC3E}">
        <p14:creationId xmlns:p14="http://schemas.microsoft.com/office/powerpoint/2010/main" val="1393761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Garamond" panose="02020404030301010803" pitchFamily="18" charset="0"/>
              </a:rPr>
              <a:t>The Future Doesn’t Look Good </a:t>
            </a:r>
            <a:endParaRPr lang="en-US" sz="4000" b="1" dirty="0">
              <a:latin typeface="Garamond" panose="02020404030301010803" pitchFamily="18" charset="0"/>
            </a:endParaRPr>
          </a:p>
        </p:txBody>
      </p:sp>
      <p:sp>
        <p:nvSpPr>
          <p:cNvPr id="3" name="Content Placeholder 2"/>
          <p:cNvSpPr>
            <a:spLocks noGrp="1"/>
          </p:cNvSpPr>
          <p:nvPr>
            <p:ph idx="1"/>
          </p:nvPr>
        </p:nvSpPr>
        <p:spPr>
          <a:xfrm>
            <a:off x="878306" y="1639942"/>
            <a:ext cx="10270272" cy="4152034"/>
          </a:xfrm>
        </p:spPr>
        <p:txBody>
          <a:bodyPr>
            <a:noAutofit/>
          </a:bodyPr>
          <a:lstStyle/>
          <a:p>
            <a:pPr algn="ctr">
              <a:lnSpc>
                <a:spcPct val="100000"/>
              </a:lnSpc>
              <a:spcBef>
                <a:spcPts val="0"/>
              </a:spcBef>
            </a:pPr>
            <a:r>
              <a:rPr lang="en-US" sz="3000" dirty="0">
                <a:latin typeface="Garamond" panose="02020404030301010803" pitchFamily="18" charset="0"/>
              </a:rPr>
              <a:t>There are now nearly 100 deaths a day from opioids, a swath of destruction that runs from </a:t>
            </a:r>
            <a:r>
              <a:rPr lang="en-US" sz="3000" dirty="0" smtClean="0">
                <a:latin typeface="Garamond" panose="02020404030301010803" pitchFamily="18" charset="0"/>
              </a:rPr>
              <a:t>New </a:t>
            </a:r>
            <a:r>
              <a:rPr lang="en-US" sz="3000" dirty="0">
                <a:latin typeface="Garamond" panose="02020404030301010803" pitchFamily="18" charset="0"/>
              </a:rPr>
              <a:t>England </a:t>
            </a:r>
            <a:endParaRPr lang="en-US" sz="3000" dirty="0" smtClean="0">
              <a:latin typeface="Garamond" panose="02020404030301010803" pitchFamily="18" charset="0"/>
            </a:endParaRPr>
          </a:p>
          <a:p>
            <a:pPr marL="0" indent="0" algn="ctr">
              <a:spcBef>
                <a:spcPts val="0"/>
              </a:spcBef>
              <a:buNone/>
            </a:pPr>
            <a:r>
              <a:rPr lang="en-US" sz="3000" dirty="0" smtClean="0">
                <a:latin typeface="Garamond" panose="02020404030301010803" pitchFamily="18" charset="0"/>
              </a:rPr>
              <a:t>to the </a:t>
            </a:r>
            <a:r>
              <a:rPr lang="en-US" sz="3000" dirty="0">
                <a:latin typeface="Garamond" panose="02020404030301010803" pitchFamily="18" charset="0"/>
              </a:rPr>
              <a:t>Appalachian </a:t>
            </a:r>
            <a:r>
              <a:rPr lang="en-US" sz="3000" dirty="0" smtClean="0">
                <a:latin typeface="Garamond" panose="02020404030301010803" pitchFamily="18" charset="0"/>
              </a:rPr>
              <a:t>foothills </a:t>
            </a:r>
          </a:p>
          <a:p>
            <a:pPr algn="ctr"/>
            <a:r>
              <a:rPr lang="en-US" sz="3000" dirty="0" smtClean="0">
                <a:latin typeface="Garamond" panose="02020404030301010803" pitchFamily="18" charset="0"/>
              </a:rPr>
              <a:t>That </a:t>
            </a:r>
            <a:r>
              <a:rPr lang="en-US" sz="3000" dirty="0">
                <a:latin typeface="Garamond" panose="02020404030301010803" pitchFamily="18" charset="0"/>
              </a:rPr>
              <a:t>toll could spike to 250 deaths a day, if potent synthetic opioids like fentanyl </a:t>
            </a:r>
            <a:r>
              <a:rPr lang="en-US" sz="3000" dirty="0" smtClean="0">
                <a:latin typeface="Garamond" panose="02020404030301010803" pitchFamily="18" charset="0"/>
              </a:rPr>
              <a:t>continue </a:t>
            </a:r>
            <a:r>
              <a:rPr lang="en-US" sz="3000" dirty="0">
                <a:latin typeface="Garamond" panose="02020404030301010803" pitchFamily="18" charset="0"/>
              </a:rPr>
              <a:t>to spread rapidly and the waits for treatment continue to stretch weeks in hard-hit states like West Virginia and New Hampshire</a:t>
            </a:r>
          </a:p>
        </p:txBody>
      </p:sp>
    </p:spTree>
    <p:extLst>
      <p:ext uri="{BB962C8B-B14F-4D97-AF65-F5344CB8AC3E}">
        <p14:creationId xmlns:p14="http://schemas.microsoft.com/office/powerpoint/2010/main" val="244055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Garamond" panose="02020404030301010803" pitchFamily="18" charset="0"/>
              </a:rPr>
              <a:t>Why the Crisis Occurred </a:t>
            </a:r>
            <a:endParaRPr lang="en-US" sz="3600" b="1" dirty="0">
              <a:latin typeface="Garamond" panose="02020404030301010803" pitchFamily="18" charset="0"/>
            </a:endParaRPr>
          </a:p>
        </p:txBody>
      </p:sp>
      <p:sp>
        <p:nvSpPr>
          <p:cNvPr id="3" name="Content Placeholder 2"/>
          <p:cNvSpPr>
            <a:spLocks noGrp="1"/>
          </p:cNvSpPr>
          <p:nvPr>
            <p:ph idx="1"/>
          </p:nvPr>
        </p:nvSpPr>
        <p:spPr>
          <a:xfrm>
            <a:off x="901072" y="1639942"/>
            <a:ext cx="10270272" cy="4152034"/>
          </a:xfrm>
        </p:spPr>
        <p:txBody>
          <a:bodyPr>
            <a:normAutofit fontScale="92500" lnSpcReduction="10000"/>
          </a:bodyPr>
          <a:lstStyle/>
          <a:p>
            <a:pPr marL="0" indent="0" algn="ctr">
              <a:buNone/>
            </a:pPr>
            <a:r>
              <a:rPr lang="en-US" dirty="0" smtClean="0">
                <a:latin typeface="Garamond" panose="02020404030301010803" pitchFamily="18" charset="0"/>
              </a:rPr>
              <a:t>- Opioids </a:t>
            </a:r>
            <a:r>
              <a:rPr lang="en-US" dirty="0">
                <a:latin typeface="Garamond" panose="02020404030301010803" pitchFamily="18" charset="0"/>
              </a:rPr>
              <a:t>may be found in any medicine cabinet. </a:t>
            </a:r>
            <a:endParaRPr lang="en-US" dirty="0" smtClean="0">
              <a:latin typeface="Garamond" panose="02020404030301010803" pitchFamily="18" charset="0"/>
            </a:endParaRPr>
          </a:p>
          <a:p>
            <a:pPr marL="0" indent="0" algn="ctr">
              <a:buNone/>
            </a:pPr>
            <a:r>
              <a:rPr lang="en-US" dirty="0" smtClean="0">
                <a:latin typeface="Garamond" panose="02020404030301010803" pitchFamily="18" charset="0"/>
              </a:rPr>
              <a:t>- This </a:t>
            </a:r>
            <a:r>
              <a:rPr lang="en-US" dirty="0">
                <a:latin typeface="Garamond" panose="02020404030301010803" pitchFamily="18" charset="0"/>
              </a:rPr>
              <a:t>group of drugs includes the regularly prescribed painkillers oxycodone, hydrocodone, morphine, and fentanyl. </a:t>
            </a:r>
            <a:endParaRPr lang="en-US" dirty="0" smtClean="0">
              <a:latin typeface="Garamond" panose="02020404030301010803" pitchFamily="18" charset="0"/>
            </a:endParaRPr>
          </a:p>
          <a:p>
            <a:pPr marL="0" indent="0" algn="ctr">
              <a:buNone/>
            </a:pPr>
            <a:r>
              <a:rPr lang="en-US" dirty="0" smtClean="0">
                <a:latin typeface="Garamond" panose="02020404030301010803" pitchFamily="18" charset="0"/>
              </a:rPr>
              <a:t>- These </a:t>
            </a:r>
            <a:r>
              <a:rPr lang="en-US" dirty="0">
                <a:latin typeface="Garamond" panose="02020404030301010803" pitchFamily="18" charset="0"/>
              </a:rPr>
              <a:t>drugs interact with opioid reactors on nerve centers in the brain to create a pleasurable experience and relieve pain</a:t>
            </a:r>
            <a:r>
              <a:rPr lang="en-US" dirty="0" smtClean="0">
                <a:latin typeface="Garamond" panose="02020404030301010803" pitchFamily="18" charset="0"/>
              </a:rPr>
              <a:t>.</a:t>
            </a:r>
          </a:p>
          <a:p>
            <a:pPr marL="0" indent="0" algn="ctr">
              <a:buNone/>
            </a:pPr>
            <a:r>
              <a:rPr lang="en-US" dirty="0" smtClean="0">
                <a:latin typeface="Garamond" panose="02020404030301010803" pitchFamily="18" charset="0"/>
              </a:rPr>
              <a:t> - Due </a:t>
            </a:r>
            <a:r>
              <a:rPr lang="en-US" dirty="0">
                <a:latin typeface="Garamond" panose="02020404030301010803" pitchFamily="18" charset="0"/>
              </a:rPr>
              <a:t>to the relief they experience, consumers of these drugs often become dependent upon them. </a:t>
            </a:r>
            <a:endParaRPr lang="en-US" dirty="0" smtClean="0">
              <a:latin typeface="Garamond" panose="02020404030301010803" pitchFamily="18" charset="0"/>
            </a:endParaRPr>
          </a:p>
          <a:p>
            <a:pPr marL="0" indent="0" algn="ctr">
              <a:buNone/>
            </a:pPr>
            <a:r>
              <a:rPr lang="en-US" dirty="0" smtClean="0">
                <a:latin typeface="Garamond" panose="02020404030301010803" pitchFamily="18" charset="0"/>
              </a:rPr>
              <a:t>- Once </a:t>
            </a:r>
            <a:r>
              <a:rPr lang="en-US" dirty="0">
                <a:latin typeface="Garamond" panose="02020404030301010803" pitchFamily="18" charset="0"/>
              </a:rPr>
              <a:t>addicted, individuals may turn to heroin, which, although illegal, is often a cheaper and more accessible opioid. In fact, approximately four in five heroin addicts developed their addiction after taking prescription painkillers.</a:t>
            </a:r>
          </a:p>
        </p:txBody>
      </p:sp>
    </p:spTree>
    <p:extLst>
      <p:ext uri="{BB962C8B-B14F-4D97-AF65-F5344CB8AC3E}">
        <p14:creationId xmlns:p14="http://schemas.microsoft.com/office/powerpoint/2010/main" val="109668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Garamond" panose="02020404030301010803" pitchFamily="18" charset="0"/>
              </a:rPr>
              <a:t>Why Employers Play an </a:t>
            </a:r>
            <a:br>
              <a:rPr lang="en-US" b="1" dirty="0">
                <a:latin typeface="Garamond" panose="02020404030301010803" pitchFamily="18" charset="0"/>
              </a:rPr>
            </a:br>
            <a:r>
              <a:rPr lang="en-US" b="1" dirty="0">
                <a:latin typeface="Garamond" panose="02020404030301010803" pitchFamily="18" charset="0"/>
              </a:rPr>
              <a:t>Important Role in this Crisis </a:t>
            </a:r>
            <a:endParaRPr lang="en-US" dirty="0"/>
          </a:p>
        </p:txBody>
      </p:sp>
      <p:sp>
        <p:nvSpPr>
          <p:cNvPr id="3" name="Content Placeholder 2"/>
          <p:cNvSpPr>
            <a:spLocks noGrp="1"/>
          </p:cNvSpPr>
          <p:nvPr>
            <p:ph idx="1"/>
          </p:nvPr>
        </p:nvSpPr>
        <p:spPr>
          <a:xfrm>
            <a:off x="457200" y="1639942"/>
            <a:ext cx="11430000" cy="4152034"/>
          </a:xfrm>
        </p:spPr>
        <p:txBody>
          <a:bodyPr>
            <a:noAutofit/>
          </a:bodyPr>
          <a:lstStyle/>
          <a:p>
            <a:r>
              <a:rPr lang="en-US" sz="3000" dirty="0">
                <a:latin typeface="Garamond" panose="02020404030301010803" pitchFamily="18" charset="0"/>
              </a:rPr>
              <a:t>Employees may be prescribed opioids to relieve pain following a workplace injury, which could begin a path to dependency. </a:t>
            </a:r>
            <a:endParaRPr lang="en-US" sz="3000" dirty="0" smtClean="0">
              <a:latin typeface="Garamond" panose="02020404030301010803" pitchFamily="18" charset="0"/>
            </a:endParaRPr>
          </a:p>
          <a:p>
            <a:r>
              <a:rPr lang="en-US" sz="3000" dirty="0" smtClean="0">
                <a:latin typeface="Garamond" panose="02020404030301010803" pitchFamily="18" charset="0"/>
              </a:rPr>
              <a:t>Opioid </a:t>
            </a:r>
            <a:r>
              <a:rPr lang="en-US" sz="3000" dirty="0">
                <a:latin typeface="Garamond" panose="02020404030301010803" pitchFamily="18" charset="0"/>
              </a:rPr>
              <a:t>dependency often leads to drowsiness, shifting moods, anxiety, and depression. </a:t>
            </a:r>
            <a:endParaRPr lang="en-US" sz="3000" dirty="0" smtClean="0">
              <a:latin typeface="Garamond" panose="02020404030301010803" pitchFamily="18" charset="0"/>
            </a:endParaRPr>
          </a:p>
          <a:p>
            <a:r>
              <a:rPr lang="en-US" sz="3000" dirty="0" smtClean="0">
                <a:latin typeface="Garamond" panose="02020404030301010803" pitchFamily="18" charset="0"/>
              </a:rPr>
              <a:t>An </a:t>
            </a:r>
            <a:r>
              <a:rPr lang="en-US" sz="3000" dirty="0">
                <a:latin typeface="Garamond" panose="02020404030301010803" pitchFamily="18" charset="0"/>
              </a:rPr>
              <a:t>employee with an opioid addiction may struggle to maintain regular attendance, achieve quality goals, or pose a safety hazard to him or herself and coworkers. </a:t>
            </a:r>
            <a:endParaRPr lang="en-US" sz="3000" dirty="0" smtClean="0">
              <a:latin typeface="Garamond" panose="02020404030301010803" pitchFamily="18" charset="0"/>
            </a:endParaRPr>
          </a:p>
          <a:p>
            <a:r>
              <a:rPr lang="en-US" sz="3000" dirty="0" smtClean="0">
                <a:latin typeface="Garamond" panose="02020404030301010803" pitchFamily="18" charset="0"/>
              </a:rPr>
              <a:t>Addiction </a:t>
            </a:r>
            <a:r>
              <a:rPr lang="en-US" sz="3000" dirty="0">
                <a:latin typeface="Garamond" panose="02020404030301010803" pitchFamily="18" charset="0"/>
              </a:rPr>
              <a:t>to these drugs usually also causes financial issues because the addict is in constant search for a fix. This could lead to cases of workplace theft or embezzlement.</a:t>
            </a:r>
          </a:p>
        </p:txBody>
      </p:sp>
    </p:spTree>
    <p:extLst>
      <p:ext uri="{BB962C8B-B14F-4D97-AF65-F5344CB8AC3E}">
        <p14:creationId xmlns:p14="http://schemas.microsoft.com/office/powerpoint/2010/main" val="313142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Garamond" panose="02020404030301010803" pitchFamily="18" charset="0"/>
              </a:rPr>
              <a:t>Why Employers Play an </a:t>
            </a:r>
            <a:br>
              <a:rPr lang="en-US" sz="4000" b="1" dirty="0" smtClean="0">
                <a:latin typeface="Garamond" panose="02020404030301010803" pitchFamily="18" charset="0"/>
              </a:rPr>
            </a:br>
            <a:r>
              <a:rPr lang="en-US" sz="4000" b="1" dirty="0" smtClean="0">
                <a:latin typeface="Garamond" panose="02020404030301010803" pitchFamily="18" charset="0"/>
              </a:rPr>
              <a:t>Important Role in this Crisis </a:t>
            </a:r>
            <a:endParaRPr lang="en-US" sz="4000" b="1" dirty="0">
              <a:latin typeface="Garamond" panose="02020404030301010803" pitchFamily="18" charset="0"/>
            </a:endParaRPr>
          </a:p>
        </p:txBody>
      </p:sp>
      <p:sp>
        <p:nvSpPr>
          <p:cNvPr id="3" name="Content Placeholder 2"/>
          <p:cNvSpPr>
            <a:spLocks noGrp="1"/>
          </p:cNvSpPr>
          <p:nvPr>
            <p:ph idx="1"/>
          </p:nvPr>
        </p:nvSpPr>
        <p:spPr>
          <a:xfrm>
            <a:off x="457199" y="1864894"/>
            <a:ext cx="11562347" cy="4143371"/>
          </a:xfrm>
        </p:spPr>
        <p:txBody>
          <a:bodyPr>
            <a:normAutofit/>
          </a:bodyPr>
          <a:lstStyle/>
          <a:p>
            <a:r>
              <a:rPr lang="en-US" sz="3000" dirty="0" smtClean="0">
                <a:latin typeface="Garamond" panose="02020404030301010803" pitchFamily="18" charset="0"/>
              </a:rPr>
              <a:t>Interact with employees every day and every week</a:t>
            </a:r>
          </a:p>
          <a:p>
            <a:r>
              <a:rPr lang="en-US" sz="3000" dirty="0" smtClean="0">
                <a:latin typeface="Garamond" panose="02020404030301010803" pitchFamily="18" charset="0"/>
              </a:rPr>
              <a:t>Employers know if there are issues with employee’s life (e.g., change in behavior, missing work, etc.)</a:t>
            </a:r>
          </a:p>
          <a:p>
            <a:r>
              <a:rPr lang="en-US" sz="3000" dirty="0" smtClean="0">
                <a:latin typeface="Garamond" panose="02020404030301010803" pitchFamily="18" charset="0"/>
              </a:rPr>
              <a:t>The employee’s addiction may have begun at work (e.g., taking pain medication for the first time after an injury/workers’ compensation claim)</a:t>
            </a:r>
          </a:p>
          <a:p>
            <a:r>
              <a:rPr lang="en-US" sz="3000" dirty="0" smtClean="0">
                <a:latin typeface="Garamond" panose="02020404030301010803" pitchFamily="18" charset="0"/>
              </a:rPr>
              <a:t>Unfortunately, workplaces are often a marketplace for prescription opioids (originally obtained with a prescription). </a:t>
            </a:r>
            <a:endParaRPr lang="en-US" sz="3000" dirty="0">
              <a:latin typeface="Garamond" panose="02020404030301010803" pitchFamily="18" charset="0"/>
            </a:endParaRPr>
          </a:p>
        </p:txBody>
      </p:sp>
    </p:spTree>
    <p:extLst>
      <p:ext uri="{BB962C8B-B14F-4D97-AF65-F5344CB8AC3E}">
        <p14:creationId xmlns:p14="http://schemas.microsoft.com/office/powerpoint/2010/main" val="83504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ecreational mariju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324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057233"/>
            <a:ext cx="10249786" cy="2800767"/>
          </a:xfrm>
          <a:prstGeom prst="rect">
            <a:avLst/>
          </a:prstGeom>
        </p:spPr>
        <p:txBody>
          <a:bodyPr wrap="square">
            <a:spAutoFit/>
          </a:bodyPr>
          <a:lstStyle/>
          <a:p>
            <a:pPr algn="ctr"/>
            <a:r>
              <a:rPr lang="en-US" sz="8800" dirty="0">
                <a:ln w="28575">
                  <a:solidFill>
                    <a:prstClr val="black"/>
                  </a:solidFill>
                </a:ln>
                <a:solidFill>
                  <a:prstClr val="white"/>
                </a:solidFill>
                <a:latin typeface="Impact" panose="020B0806030902050204" pitchFamily="34" charset="0"/>
              </a:rPr>
              <a:t>RECREATIONAL &amp; MEDICAL MARIJUANA</a:t>
            </a:r>
          </a:p>
        </p:txBody>
      </p:sp>
    </p:spTree>
    <p:extLst>
      <p:ext uri="{BB962C8B-B14F-4D97-AF65-F5344CB8AC3E}">
        <p14:creationId xmlns:p14="http://schemas.microsoft.com/office/powerpoint/2010/main" val="629098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60241" y="1525076"/>
            <a:ext cx="4384159" cy="3785652"/>
          </a:xfrm>
          <a:prstGeom prst="rect">
            <a:avLst/>
          </a:prstGeom>
          <a:noFill/>
        </p:spPr>
        <p:txBody>
          <a:bodyPr wrap="square" rtlCol="0">
            <a:spAutoFit/>
          </a:bodyPr>
          <a:lstStyle/>
          <a:p>
            <a:r>
              <a:rPr lang="en-US" sz="4000" dirty="0">
                <a:solidFill>
                  <a:srgbClr val="70AD47">
                    <a:lumMod val="75000"/>
                  </a:srgbClr>
                </a:solidFill>
              </a:rPr>
              <a:t>Each state law varies regarding employer obligations and worker rights</a:t>
            </a:r>
          </a:p>
          <a:p>
            <a:pPr marL="285750" indent="-285750">
              <a:buFont typeface="Arial" panose="020B0604020202020204" pitchFamily="34" charset="0"/>
              <a:buChar char="•"/>
            </a:pPr>
            <a:endParaRPr lang="en-US" sz="4000" dirty="0">
              <a:solidFill>
                <a:srgbClr val="70AD47">
                  <a:lumMod val="75000"/>
                </a:srgbClr>
              </a:solidFill>
            </a:endParaRPr>
          </a:p>
        </p:txBody>
      </p:sp>
      <p:pic>
        <p:nvPicPr>
          <p:cNvPr id="2052" name="Picture 4" descr="Image result for medical marijuanas legal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88" y="1015187"/>
            <a:ext cx="7774956" cy="424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01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1845</Words>
  <Application>Microsoft Office PowerPoint</Application>
  <PresentationFormat>Custom</PresentationFormat>
  <Paragraphs>145</Paragraphs>
  <Slides>31</Slides>
  <Notes>31</Notes>
  <HiddenSlides>0</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1_Office Theme</vt:lpstr>
      <vt:lpstr>2_Office Theme</vt:lpstr>
      <vt:lpstr>Office Theme</vt:lpstr>
      <vt:lpstr>3_Office Theme</vt:lpstr>
      <vt:lpstr>4_Office Theme</vt:lpstr>
      <vt:lpstr>5_Office Theme</vt:lpstr>
      <vt:lpstr>Testing for Opioids and Cannabis in the Workplace: What Should Employers Know?</vt:lpstr>
      <vt:lpstr>The Opioid Crisis</vt:lpstr>
      <vt:lpstr>Why this Topic Matters </vt:lpstr>
      <vt:lpstr>The Future Doesn’t Look Good </vt:lpstr>
      <vt:lpstr>Why the Crisis Occurred </vt:lpstr>
      <vt:lpstr>Why Employers Play an  Important Role in this Crisis </vt:lpstr>
      <vt:lpstr>Why Employers Play an  Important Role in this Crisis </vt:lpstr>
      <vt:lpstr>PowerPoint Presentation</vt:lpstr>
      <vt:lpstr>PowerPoint Presentation</vt:lpstr>
      <vt:lpstr>PowerPoint Presentation</vt:lpstr>
      <vt:lpstr>PowerPoint Presentation</vt:lpstr>
      <vt:lpstr>PowerPoint Presentation</vt:lpstr>
      <vt:lpstr>Drug Testing: A Case Study</vt:lpstr>
      <vt:lpstr>Case Study (Cont’d)</vt:lpstr>
      <vt:lpstr>OSHA’s New-ish Drug Testing Rule  (December 1, 2016) </vt:lpstr>
      <vt:lpstr>Other Factors Considered</vt:lpstr>
      <vt:lpstr>Common Questions  - What if my workers compensation carrier  requires drug testing after every accident?   - What if I get a discount from my workers’ compensation  insurer if I drug test after every accident? </vt:lpstr>
      <vt:lpstr>Exceptions</vt:lpstr>
      <vt:lpstr>Exceptions</vt:lpstr>
      <vt:lpstr>Drug Testing – Enforcing Rule?</vt:lpstr>
      <vt:lpstr>What about a policy  relating to property damage? </vt:lpstr>
      <vt:lpstr>PowerPoint Presentation</vt:lpstr>
      <vt:lpstr>Elements of an Effective  Drug Testing Policy</vt:lpstr>
      <vt:lpstr>Create an Environment Where Employees are More Likely to Disclose Opioid-Related Issues </vt:lpstr>
      <vt:lpstr>Create an Environment Where Employees are More Likely to Disclose Opioid-Related Issues </vt:lpstr>
      <vt:lpstr>Reconsider Zero Tolerance  Drug Testing Failure Policies </vt:lpstr>
      <vt:lpstr>Reconsider Zero Tolerance Drug Testing Failure Policies </vt:lpstr>
      <vt:lpstr>Consider Enhanced Monitoring of Workers’ Compensation Claims </vt:lpstr>
      <vt:lpstr>Revisit and Enhance  Drug Counseling Programs </vt:lpstr>
      <vt:lpstr>Final 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for Opioids and Cannabis in the Workplace: What Should Employers Know?</dc:title>
  <dc:creator>Paul Collum</dc:creator>
  <cp:lastModifiedBy>Paul Collum</cp:lastModifiedBy>
  <cp:revision>1</cp:revision>
  <dcterms:modified xsi:type="dcterms:W3CDTF">2019-03-27T16:14:31Z</dcterms:modified>
</cp:coreProperties>
</file>